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4" r:id="rId2"/>
  </p:sldMasterIdLst>
  <p:notesMasterIdLst>
    <p:notesMasterId r:id="rId17"/>
  </p:notesMasterIdLst>
  <p:sldIdLst>
    <p:sldId id="256" r:id="rId3"/>
    <p:sldId id="272" r:id="rId4"/>
    <p:sldId id="274" r:id="rId5"/>
    <p:sldId id="258" r:id="rId6"/>
    <p:sldId id="260" r:id="rId7"/>
    <p:sldId id="270" r:id="rId8"/>
    <p:sldId id="259" r:id="rId9"/>
    <p:sldId id="262" r:id="rId10"/>
    <p:sldId id="261" r:id="rId11"/>
    <p:sldId id="264" r:id="rId12"/>
    <p:sldId id="265" r:id="rId13"/>
    <p:sldId id="273" r:id="rId14"/>
    <p:sldId id="263" r:id="rId15"/>
    <p:sldId id="26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6" autoAdjust="0"/>
    <p:restoredTop sz="94660"/>
  </p:normalViewPr>
  <p:slideViewPr>
    <p:cSldViewPr snapToGrid="0">
      <p:cViewPr varScale="1">
        <p:scale>
          <a:sx n="67" d="100"/>
          <a:sy n="67" d="100"/>
        </p:scale>
        <p:origin x="780" y="72"/>
      </p:cViewPr>
      <p:guideLst/>
    </p:cSldViewPr>
  </p:slideViewPr>
  <p:notesTextViewPr>
    <p:cViewPr>
      <p:scale>
        <a:sx n="3" d="2"/>
        <a:sy n="3" d="2"/>
      </p:scale>
      <p:origin x="0" y="0"/>
    </p:cViewPr>
  </p:notesTextViewPr>
  <p:notesViewPr>
    <p:cSldViewPr snapToGrid="0">
      <p:cViewPr varScale="1">
        <p:scale>
          <a:sx n="88" d="100"/>
          <a:sy n="88" d="100"/>
        </p:scale>
        <p:origin x="3822"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3D0A4D-D3FA-4156-A3B6-96B51933F1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B50BBE69-E99A-4D37-9EB0-0C0D997C895B}">
      <dgm:prSet phldrT="[Text]"/>
      <dgm:spPr/>
      <dgm:t>
        <a:bodyPr/>
        <a:lstStyle/>
        <a:p>
          <a:r>
            <a:rPr lang="en-US" dirty="0"/>
            <a:t>Event</a:t>
          </a:r>
        </a:p>
      </dgm:t>
    </dgm:pt>
    <dgm:pt modelId="{F4604DE2-DCAA-4753-99E9-555480299208}" type="parTrans" cxnId="{A9C0AE7E-8A3F-4785-9374-C6DB4AA92DBC}">
      <dgm:prSet/>
      <dgm:spPr/>
      <dgm:t>
        <a:bodyPr/>
        <a:lstStyle/>
        <a:p>
          <a:endParaRPr lang="en-US"/>
        </a:p>
      </dgm:t>
    </dgm:pt>
    <dgm:pt modelId="{109C923E-C5EF-4B74-88FF-0B269B576FEC}" type="sibTrans" cxnId="{A9C0AE7E-8A3F-4785-9374-C6DB4AA92DBC}">
      <dgm:prSet/>
      <dgm:spPr/>
      <dgm:t>
        <a:bodyPr/>
        <a:lstStyle/>
        <a:p>
          <a:endParaRPr lang="en-US"/>
        </a:p>
      </dgm:t>
    </dgm:pt>
    <dgm:pt modelId="{4C03BB0B-78D0-469A-B05B-6C7EFA029B1F}">
      <dgm:prSet phldrT="[Text]"/>
      <dgm:spPr/>
      <dgm:t>
        <a:bodyPr/>
        <a:lstStyle/>
        <a:p>
          <a:r>
            <a:rPr lang="en-US" dirty="0"/>
            <a:t>Complainant experiences discrimination, harassment, offensive behavior.</a:t>
          </a:r>
        </a:p>
      </dgm:t>
    </dgm:pt>
    <dgm:pt modelId="{4AB13BA9-9659-45FB-8BAF-BC6A879849B0}" type="parTrans" cxnId="{45413F08-CE0B-447E-82A5-194EF6C2A6EF}">
      <dgm:prSet/>
      <dgm:spPr/>
      <dgm:t>
        <a:bodyPr/>
        <a:lstStyle/>
        <a:p>
          <a:endParaRPr lang="en-US"/>
        </a:p>
      </dgm:t>
    </dgm:pt>
    <dgm:pt modelId="{95ED87A4-B699-47D6-887A-A10BA4A845E4}" type="sibTrans" cxnId="{45413F08-CE0B-447E-82A5-194EF6C2A6EF}">
      <dgm:prSet/>
      <dgm:spPr/>
      <dgm:t>
        <a:bodyPr/>
        <a:lstStyle/>
        <a:p>
          <a:endParaRPr lang="en-US"/>
        </a:p>
      </dgm:t>
    </dgm:pt>
    <dgm:pt modelId="{16E8E40F-BBBC-4CC7-86B1-1F8CE0590187}">
      <dgm:prSet phldrT="[Text]"/>
      <dgm:spPr/>
      <dgm:t>
        <a:bodyPr/>
        <a:lstStyle/>
        <a:p>
          <a:r>
            <a:rPr lang="en-US" dirty="0"/>
            <a:t>Always try to resolve at the lowest level.  Intervention methods include; DIRECT,  INDIRECT,  3</a:t>
          </a:r>
          <a:r>
            <a:rPr lang="en-US" baseline="30000" dirty="0"/>
            <a:t>rd</a:t>
          </a:r>
          <a:r>
            <a:rPr lang="en-US" dirty="0"/>
            <a:t> Party,  CHAIN OF COMMAND.</a:t>
          </a:r>
        </a:p>
      </dgm:t>
    </dgm:pt>
    <dgm:pt modelId="{2483C9BD-F8FD-4DC6-BA74-2DF30F45FD00}" type="parTrans" cxnId="{94C8D331-2530-43A1-86C1-87072A819266}">
      <dgm:prSet/>
      <dgm:spPr/>
      <dgm:t>
        <a:bodyPr/>
        <a:lstStyle/>
        <a:p>
          <a:endParaRPr lang="en-US"/>
        </a:p>
      </dgm:t>
    </dgm:pt>
    <dgm:pt modelId="{AA7DC2B6-1E4F-4D94-BB57-030CDA5BA017}" type="sibTrans" cxnId="{94C8D331-2530-43A1-86C1-87072A819266}">
      <dgm:prSet/>
      <dgm:spPr/>
      <dgm:t>
        <a:bodyPr/>
        <a:lstStyle/>
        <a:p>
          <a:endParaRPr lang="en-US"/>
        </a:p>
      </dgm:t>
    </dgm:pt>
    <dgm:pt modelId="{D9E7C61D-B32E-4989-85F0-84CF3FEF80BE}">
      <dgm:prSet phldrT="[Text]"/>
      <dgm:spPr/>
      <dgm:t>
        <a:bodyPr/>
        <a:lstStyle/>
        <a:p>
          <a:r>
            <a:rPr lang="en-US" dirty="0"/>
            <a:t>180 days</a:t>
          </a:r>
        </a:p>
      </dgm:t>
    </dgm:pt>
    <dgm:pt modelId="{6E1565A0-630A-463F-B6E1-2661FACAC59A}" type="parTrans" cxnId="{29E7441E-C2B4-4227-BAE8-414996BCE479}">
      <dgm:prSet/>
      <dgm:spPr/>
      <dgm:t>
        <a:bodyPr/>
        <a:lstStyle/>
        <a:p>
          <a:endParaRPr lang="en-US"/>
        </a:p>
      </dgm:t>
    </dgm:pt>
    <dgm:pt modelId="{5CACFDBA-7FF3-4E80-B753-FEA5B321F266}" type="sibTrans" cxnId="{29E7441E-C2B4-4227-BAE8-414996BCE479}">
      <dgm:prSet/>
      <dgm:spPr/>
      <dgm:t>
        <a:bodyPr/>
        <a:lstStyle/>
        <a:p>
          <a:endParaRPr lang="en-US"/>
        </a:p>
      </dgm:t>
    </dgm:pt>
    <dgm:pt modelId="{5419EB8F-B4ED-4BA4-B051-1F2EE0A4D4FC}">
      <dgm:prSet phldrT="[Text]"/>
      <dgm:spPr/>
      <dgm:t>
        <a:bodyPr/>
        <a:lstStyle/>
        <a:p>
          <a:r>
            <a:rPr lang="en-US" dirty="0"/>
            <a:t>Resolution is not achieved by above methods, Complainant may submit an “Official Allegation” by seeing an EO representative.</a:t>
          </a:r>
        </a:p>
      </dgm:t>
    </dgm:pt>
    <dgm:pt modelId="{44A2BCED-4850-4C87-B18A-A7B282A0BD9B}" type="parTrans" cxnId="{04C33BAA-AE09-4273-A6A1-9733279A8313}">
      <dgm:prSet/>
      <dgm:spPr/>
      <dgm:t>
        <a:bodyPr/>
        <a:lstStyle/>
        <a:p>
          <a:endParaRPr lang="en-US"/>
        </a:p>
      </dgm:t>
    </dgm:pt>
    <dgm:pt modelId="{85B81E98-15DF-4DF3-9A39-E8D86F832B77}" type="sibTrans" cxnId="{04C33BAA-AE09-4273-A6A1-9733279A8313}">
      <dgm:prSet/>
      <dgm:spPr/>
      <dgm:t>
        <a:bodyPr/>
        <a:lstStyle/>
        <a:p>
          <a:endParaRPr lang="en-US"/>
        </a:p>
      </dgm:t>
    </dgm:pt>
    <dgm:pt modelId="{C6A6AB30-ABFF-4597-A3CB-487799DF726F}">
      <dgm:prSet phldrT="[Text]"/>
      <dgm:spPr/>
      <dgm:t>
        <a:bodyPr/>
        <a:lstStyle/>
        <a:p>
          <a:r>
            <a:rPr lang="en-US" dirty="0"/>
            <a:t>Form 333 is completed by an EO representative and sent to State Equal Employment Manager (SEEM).</a:t>
          </a:r>
        </a:p>
      </dgm:t>
    </dgm:pt>
    <dgm:pt modelId="{1BF7FA75-CD82-41C1-955F-F9E017A80352}" type="parTrans" cxnId="{5DCC830F-6AAA-45E0-B2C8-6B38F42F6D19}">
      <dgm:prSet/>
      <dgm:spPr/>
      <dgm:t>
        <a:bodyPr/>
        <a:lstStyle/>
        <a:p>
          <a:endParaRPr lang="en-US"/>
        </a:p>
      </dgm:t>
    </dgm:pt>
    <dgm:pt modelId="{9A5D3214-DBB5-4E92-A728-00D6E3438D91}" type="sibTrans" cxnId="{5DCC830F-6AAA-45E0-B2C8-6B38F42F6D19}">
      <dgm:prSet/>
      <dgm:spPr/>
      <dgm:t>
        <a:bodyPr/>
        <a:lstStyle/>
        <a:p>
          <a:endParaRPr lang="en-US"/>
        </a:p>
      </dgm:t>
    </dgm:pt>
    <dgm:pt modelId="{998E252B-0A2E-4B0A-A5A4-A000E0598BC9}">
      <dgm:prSet phldrT="[Text]"/>
      <dgm:spPr/>
      <dgm:t>
        <a:bodyPr/>
        <a:lstStyle/>
        <a:p>
          <a:r>
            <a:rPr lang="en-US" dirty="0"/>
            <a:t>7 days</a:t>
          </a:r>
        </a:p>
      </dgm:t>
    </dgm:pt>
    <dgm:pt modelId="{C7C9F327-D4B7-4FF4-8F9D-958AB70894B7}" type="parTrans" cxnId="{10778E81-DDCA-40BD-95B7-64D1548D5F82}">
      <dgm:prSet/>
      <dgm:spPr/>
      <dgm:t>
        <a:bodyPr/>
        <a:lstStyle/>
        <a:p>
          <a:endParaRPr lang="en-US"/>
        </a:p>
      </dgm:t>
    </dgm:pt>
    <dgm:pt modelId="{69716C86-DA8E-4DDF-AF9E-60D798F15810}" type="sibTrans" cxnId="{10778E81-DDCA-40BD-95B7-64D1548D5F82}">
      <dgm:prSet/>
      <dgm:spPr/>
      <dgm:t>
        <a:bodyPr/>
        <a:lstStyle/>
        <a:p>
          <a:endParaRPr lang="en-US"/>
        </a:p>
      </dgm:t>
    </dgm:pt>
    <dgm:pt modelId="{99019493-D831-4592-AB6B-B32AB689EF9D}">
      <dgm:prSet phldrT="[Text]"/>
      <dgm:spPr/>
      <dgm:t>
        <a:bodyPr/>
        <a:lstStyle/>
        <a:p>
          <a:r>
            <a:rPr lang="en-US" dirty="0"/>
            <a:t>EO Rep works with Commander to institute a mandatory Reprisal Prevention Plan.</a:t>
          </a:r>
        </a:p>
      </dgm:t>
    </dgm:pt>
    <dgm:pt modelId="{8FC42A05-B3C7-4422-B3BE-B14641A6089B}" type="parTrans" cxnId="{CA1A22E9-1383-4CA0-BBAB-EB87717F233D}">
      <dgm:prSet/>
      <dgm:spPr/>
      <dgm:t>
        <a:bodyPr/>
        <a:lstStyle/>
        <a:p>
          <a:endParaRPr lang="en-US"/>
        </a:p>
      </dgm:t>
    </dgm:pt>
    <dgm:pt modelId="{583EEABB-5642-49F0-AB1E-ED6899950ABA}" type="sibTrans" cxnId="{CA1A22E9-1383-4CA0-BBAB-EB87717F233D}">
      <dgm:prSet/>
      <dgm:spPr/>
      <dgm:t>
        <a:bodyPr/>
        <a:lstStyle/>
        <a:p>
          <a:endParaRPr lang="en-US"/>
        </a:p>
      </dgm:t>
    </dgm:pt>
    <dgm:pt modelId="{2A0A8725-0055-4402-A227-7BF9DDB0643B}">
      <dgm:prSet phldrT="[Text]"/>
      <dgm:spPr/>
      <dgm:t>
        <a:bodyPr/>
        <a:lstStyle/>
        <a:p>
          <a:r>
            <a:rPr lang="en-US" dirty="0"/>
            <a:t>Commander appoints an Inquiry Officer (IQO)</a:t>
          </a:r>
        </a:p>
      </dgm:t>
    </dgm:pt>
    <dgm:pt modelId="{4A94BCD2-BE2E-4729-ABBB-E8F4CD43578A}" type="parTrans" cxnId="{F4614F84-2B88-492D-AA56-A233085D3432}">
      <dgm:prSet/>
      <dgm:spPr/>
      <dgm:t>
        <a:bodyPr/>
        <a:lstStyle/>
        <a:p>
          <a:endParaRPr lang="en-US"/>
        </a:p>
      </dgm:t>
    </dgm:pt>
    <dgm:pt modelId="{EBEE6700-7FFF-4190-B281-540EBD34F95E}" type="sibTrans" cxnId="{F4614F84-2B88-492D-AA56-A233085D3432}">
      <dgm:prSet/>
      <dgm:spPr/>
      <dgm:t>
        <a:bodyPr/>
        <a:lstStyle/>
        <a:p>
          <a:endParaRPr lang="en-US"/>
        </a:p>
      </dgm:t>
    </dgm:pt>
    <dgm:pt modelId="{900A5846-E057-4BDD-81C5-86E2579D2915}" type="pres">
      <dgm:prSet presAssocID="{B73D0A4D-D3FA-4156-A3B6-96B51933F1B6}" presName="linearFlow" presStyleCnt="0">
        <dgm:presLayoutVars>
          <dgm:dir/>
          <dgm:animLvl val="lvl"/>
          <dgm:resizeHandles val="exact"/>
        </dgm:presLayoutVars>
      </dgm:prSet>
      <dgm:spPr/>
      <dgm:t>
        <a:bodyPr/>
        <a:lstStyle/>
        <a:p>
          <a:endParaRPr lang="en-US"/>
        </a:p>
      </dgm:t>
    </dgm:pt>
    <dgm:pt modelId="{39C3E5C8-2595-492F-884A-ABD865F585A8}" type="pres">
      <dgm:prSet presAssocID="{B50BBE69-E99A-4D37-9EB0-0C0D997C895B}" presName="composite" presStyleCnt="0"/>
      <dgm:spPr/>
    </dgm:pt>
    <dgm:pt modelId="{F93A7441-376B-44D8-BF73-BFC60A32AC9E}" type="pres">
      <dgm:prSet presAssocID="{B50BBE69-E99A-4D37-9EB0-0C0D997C895B}" presName="parentText" presStyleLbl="alignNode1" presStyleIdx="0" presStyleCnt="3">
        <dgm:presLayoutVars>
          <dgm:chMax val="1"/>
          <dgm:bulletEnabled val="1"/>
        </dgm:presLayoutVars>
      </dgm:prSet>
      <dgm:spPr/>
      <dgm:t>
        <a:bodyPr/>
        <a:lstStyle/>
        <a:p>
          <a:endParaRPr lang="en-US"/>
        </a:p>
      </dgm:t>
    </dgm:pt>
    <dgm:pt modelId="{7598FC01-3A8F-4527-A5F6-418A316E5360}" type="pres">
      <dgm:prSet presAssocID="{B50BBE69-E99A-4D37-9EB0-0C0D997C895B}" presName="descendantText" presStyleLbl="alignAcc1" presStyleIdx="0" presStyleCnt="3">
        <dgm:presLayoutVars>
          <dgm:bulletEnabled val="1"/>
        </dgm:presLayoutVars>
      </dgm:prSet>
      <dgm:spPr/>
      <dgm:t>
        <a:bodyPr/>
        <a:lstStyle/>
        <a:p>
          <a:endParaRPr lang="en-US"/>
        </a:p>
      </dgm:t>
    </dgm:pt>
    <dgm:pt modelId="{DFCFEF08-0C56-486B-BED5-8B68870C71BD}" type="pres">
      <dgm:prSet presAssocID="{109C923E-C5EF-4B74-88FF-0B269B576FEC}" presName="sp" presStyleCnt="0"/>
      <dgm:spPr/>
    </dgm:pt>
    <dgm:pt modelId="{9596A49E-12FA-437C-B062-82FEC2CF0A39}" type="pres">
      <dgm:prSet presAssocID="{D9E7C61D-B32E-4989-85F0-84CF3FEF80BE}" presName="composite" presStyleCnt="0"/>
      <dgm:spPr/>
    </dgm:pt>
    <dgm:pt modelId="{2B0ACE28-491D-4589-9383-29B4EFC3C323}" type="pres">
      <dgm:prSet presAssocID="{D9E7C61D-B32E-4989-85F0-84CF3FEF80BE}" presName="parentText" presStyleLbl="alignNode1" presStyleIdx="1" presStyleCnt="3">
        <dgm:presLayoutVars>
          <dgm:chMax val="1"/>
          <dgm:bulletEnabled val="1"/>
        </dgm:presLayoutVars>
      </dgm:prSet>
      <dgm:spPr/>
      <dgm:t>
        <a:bodyPr/>
        <a:lstStyle/>
        <a:p>
          <a:endParaRPr lang="en-US"/>
        </a:p>
      </dgm:t>
    </dgm:pt>
    <dgm:pt modelId="{82601926-38B5-43E0-AE8F-FC4125EEF577}" type="pres">
      <dgm:prSet presAssocID="{D9E7C61D-B32E-4989-85F0-84CF3FEF80BE}" presName="descendantText" presStyleLbl="alignAcc1" presStyleIdx="1" presStyleCnt="3">
        <dgm:presLayoutVars>
          <dgm:bulletEnabled val="1"/>
        </dgm:presLayoutVars>
      </dgm:prSet>
      <dgm:spPr/>
      <dgm:t>
        <a:bodyPr/>
        <a:lstStyle/>
        <a:p>
          <a:endParaRPr lang="en-US"/>
        </a:p>
      </dgm:t>
    </dgm:pt>
    <dgm:pt modelId="{C504D0CF-EC08-46C5-B019-8F90EBAFFB9C}" type="pres">
      <dgm:prSet presAssocID="{5CACFDBA-7FF3-4E80-B753-FEA5B321F266}" presName="sp" presStyleCnt="0"/>
      <dgm:spPr/>
    </dgm:pt>
    <dgm:pt modelId="{2E2DF5AD-EF96-4660-AC13-FC912477161E}" type="pres">
      <dgm:prSet presAssocID="{998E252B-0A2E-4B0A-A5A4-A000E0598BC9}" presName="composite" presStyleCnt="0"/>
      <dgm:spPr/>
    </dgm:pt>
    <dgm:pt modelId="{DDC7437B-6F16-4596-A111-B179CAA9A2A2}" type="pres">
      <dgm:prSet presAssocID="{998E252B-0A2E-4B0A-A5A4-A000E0598BC9}" presName="parentText" presStyleLbl="alignNode1" presStyleIdx="2" presStyleCnt="3">
        <dgm:presLayoutVars>
          <dgm:chMax val="1"/>
          <dgm:bulletEnabled val="1"/>
        </dgm:presLayoutVars>
      </dgm:prSet>
      <dgm:spPr/>
      <dgm:t>
        <a:bodyPr/>
        <a:lstStyle/>
        <a:p>
          <a:endParaRPr lang="en-US"/>
        </a:p>
      </dgm:t>
    </dgm:pt>
    <dgm:pt modelId="{192CE453-E19E-4CC7-A630-83468BD790F0}" type="pres">
      <dgm:prSet presAssocID="{998E252B-0A2E-4B0A-A5A4-A000E0598BC9}" presName="descendantText" presStyleLbl="alignAcc1" presStyleIdx="2" presStyleCnt="3" custLinFactNeighborX="0">
        <dgm:presLayoutVars>
          <dgm:bulletEnabled val="1"/>
        </dgm:presLayoutVars>
      </dgm:prSet>
      <dgm:spPr/>
      <dgm:t>
        <a:bodyPr/>
        <a:lstStyle/>
        <a:p>
          <a:endParaRPr lang="en-US"/>
        </a:p>
      </dgm:t>
    </dgm:pt>
  </dgm:ptLst>
  <dgm:cxnLst>
    <dgm:cxn modelId="{F4614F84-2B88-492D-AA56-A233085D3432}" srcId="{998E252B-0A2E-4B0A-A5A4-A000E0598BC9}" destId="{2A0A8725-0055-4402-A227-7BF9DDB0643B}" srcOrd="1" destOrd="0" parTransId="{4A94BCD2-BE2E-4729-ABBB-E8F4CD43578A}" sibTransId="{EBEE6700-7FFF-4190-B281-540EBD34F95E}"/>
    <dgm:cxn modelId="{27C8A496-FD1A-4609-A8E3-2A265DB1D545}" type="presOf" srcId="{5419EB8F-B4ED-4BA4-B051-1F2EE0A4D4FC}" destId="{82601926-38B5-43E0-AE8F-FC4125EEF577}" srcOrd="0" destOrd="0" presId="urn:microsoft.com/office/officeart/2005/8/layout/chevron2"/>
    <dgm:cxn modelId="{16B66D94-8AA1-47FD-A204-CECF4AB590AF}" type="presOf" srcId="{D9E7C61D-B32E-4989-85F0-84CF3FEF80BE}" destId="{2B0ACE28-491D-4589-9383-29B4EFC3C323}" srcOrd="0" destOrd="0" presId="urn:microsoft.com/office/officeart/2005/8/layout/chevron2"/>
    <dgm:cxn modelId="{A9C0AE7E-8A3F-4785-9374-C6DB4AA92DBC}" srcId="{B73D0A4D-D3FA-4156-A3B6-96B51933F1B6}" destId="{B50BBE69-E99A-4D37-9EB0-0C0D997C895B}" srcOrd="0" destOrd="0" parTransId="{F4604DE2-DCAA-4753-99E9-555480299208}" sibTransId="{109C923E-C5EF-4B74-88FF-0B269B576FEC}"/>
    <dgm:cxn modelId="{29E7441E-C2B4-4227-BAE8-414996BCE479}" srcId="{B73D0A4D-D3FA-4156-A3B6-96B51933F1B6}" destId="{D9E7C61D-B32E-4989-85F0-84CF3FEF80BE}" srcOrd="1" destOrd="0" parTransId="{6E1565A0-630A-463F-B6E1-2661FACAC59A}" sibTransId="{5CACFDBA-7FF3-4E80-B753-FEA5B321F266}"/>
    <dgm:cxn modelId="{94C8D331-2530-43A1-86C1-87072A819266}" srcId="{B50BBE69-E99A-4D37-9EB0-0C0D997C895B}" destId="{16E8E40F-BBBC-4CC7-86B1-1F8CE0590187}" srcOrd="1" destOrd="0" parTransId="{2483C9BD-F8FD-4DC6-BA74-2DF30F45FD00}" sibTransId="{AA7DC2B6-1E4F-4D94-BB57-030CDA5BA017}"/>
    <dgm:cxn modelId="{45413F08-CE0B-447E-82A5-194EF6C2A6EF}" srcId="{B50BBE69-E99A-4D37-9EB0-0C0D997C895B}" destId="{4C03BB0B-78D0-469A-B05B-6C7EFA029B1F}" srcOrd="0" destOrd="0" parTransId="{4AB13BA9-9659-45FB-8BAF-BC6A879849B0}" sibTransId="{95ED87A4-B699-47D6-887A-A10BA4A845E4}"/>
    <dgm:cxn modelId="{10778E81-DDCA-40BD-95B7-64D1548D5F82}" srcId="{B73D0A4D-D3FA-4156-A3B6-96B51933F1B6}" destId="{998E252B-0A2E-4B0A-A5A4-A000E0598BC9}" srcOrd="2" destOrd="0" parTransId="{C7C9F327-D4B7-4FF4-8F9D-958AB70894B7}" sibTransId="{69716C86-DA8E-4DDF-AF9E-60D798F15810}"/>
    <dgm:cxn modelId="{A0DF678E-A84A-4512-98C0-226B372E53B6}" type="presOf" srcId="{99019493-D831-4592-AB6B-B32AB689EF9D}" destId="{192CE453-E19E-4CC7-A630-83468BD790F0}" srcOrd="0" destOrd="0" presId="urn:microsoft.com/office/officeart/2005/8/layout/chevron2"/>
    <dgm:cxn modelId="{2D95F947-8185-4C97-8098-C269DBA18977}" type="presOf" srcId="{16E8E40F-BBBC-4CC7-86B1-1F8CE0590187}" destId="{7598FC01-3A8F-4527-A5F6-418A316E5360}" srcOrd="0" destOrd="1" presId="urn:microsoft.com/office/officeart/2005/8/layout/chevron2"/>
    <dgm:cxn modelId="{FFF7B136-7976-419B-A26E-2C797043E7BF}" type="presOf" srcId="{B73D0A4D-D3FA-4156-A3B6-96B51933F1B6}" destId="{900A5846-E057-4BDD-81C5-86E2579D2915}" srcOrd="0" destOrd="0" presId="urn:microsoft.com/office/officeart/2005/8/layout/chevron2"/>
    <dgm:cxn modelId="{04C33BAA-AE09-4273-A6A1-9733279A8313}" srcId="{D9E7C61D-B32E-4989-85F0-84CF3FEF80BE}" destId="{5419EB8F-B4ED-4BA4-B051-1F2EE0A4D4FC}" srcOrd="0" destOrd="0" parTransId="{44A2BCED-4850-4C87-B18A-A7B282A0BD9B}" sibTransId="{85B81E98-15DF-4DF3-9A39-E8D86F832B77}"/>
    <dgm:cxn modelId="{8CD7EE1F-299A-4F95-A026-1457D9C86CB5}" type="presOf" srcId="{B50BBE69-E99A-4D37-9EB0-0C0D997C895B}" destId="{F93A7441-376B-44D8-BF73-BFC60A32AC9E}" srcOrd="0" destOrd="0" presId="urn:microsoft.com/office/officeart/2005/8/layout/chevron2"/>
    <dgm:cxn modelId="{0BDA8DAC-C727-4497-ABAE-5766FECA9E8F}" type="presOf" srcId="{998E252B-0A2E-4B0A-A5A4-A000E0598BC9}" destId="{DDC7437B-6F16-4596-A111-B179CAA9A2A2}" srcOrd="0" destOrd="0" presId="urn:microsoft.com/office/officeart/2005/8/layout/chevron2"/>
    <dgm:cxn modelId="{CA1A22E9-1383-4CA0-BBAB-EB87717F233D}" srcId="{998E252B-0A2E-4B0A-A5A4-A000E0598BC9}" destId="{99019493-D831-4592-AB6B-B32AB689EF9D}" srcOrd="0" destOrd="0" parTransId="{8FC42A05-B3C7-4422-B3BE-B14641A6089B}" sibTransId="{583EEABB-5642-49F0-AB1E-ED6899950ABA}"/>
    <dgm:cxn modelId="{1284D674-9BF3-4AEC-BBE5-89EF39D932D7}" type="presOf" srcId="{C6A6AB30-ABFF-4597-A3CB-487799DF726F}" destId="{82601926-38B5-43E0-AE8F-FC4125EEF577}" srcOrd="0" destOrd="1" presId="urn:microsoft.com/office/officeart/2005/8/layout/chevron2"/>
    <dgm:cxn modelId="{C417C6E3-4488-441A-BEDF-B4FE1F30D87D}" type="presOf" srcId="{4C03BB0B-78D0-469A-B05B-6C7EFA029B1F}" destId="{7598FC01-3A8F-4527-A5F6-418A316E5360}" srcOrd="0" destOrd="0" presId="urn:microsoft.com/office/officeart/2005/8/layout/chevron2"/>
    <dgm:cxn modelId="{40EDC223-A5EE-4D5B-95C6-2C7D9E4CABEB}" type="presOf" srcId="{2A0A8725-0055-4402-A227-7BF9DDB0643B}" destId="{192CE453-E19E-4CC7-A630-83468BD790F0}" srcOrd="0" destOrd="1" presId="urn:microsoft.com/office/officeart/2005/8/layout/chevron2"/>
    <dgm:cxn modelId="{5DCC830F-6AAA-45E0-B2C8-6B38F42F6D19}" srcId="{D9E7C61D-B32E-4989-85F0-84CF3FEF80BE}" destId="{C6A6AB30-ABFF-4597-A3CB-487799DF726F}" srcOrd="1" destOrd="0" parTransId="{1BF7FA75-CD82-41C1-955F-F9E017A80352}" sibTransId="{9A5D3214-DBB5-4E92-A728-00D6E3438D91}"/>
    <dgm:cxn modelId="{997A6971-FB24-4521-A42D-A0B19CCF2FCC}" type="presParOf" srcId="{900A5846-E057-4BDD-81C5-86E2579D2915}" destId="{39C3E5C8-2595-492F-884A-ABD865F585A8}" srcOrd="0" destOrd="0" presId="urn:microsoft.com/office/officeart/2005/8/layout/chevron2"/>
    <dgm:cxn modelId="{EB44303B-5EF4-44B4-ACC4-E66798D31351}" type="presParOf" srcId="{39C3E5C8-2595-492F-884A-ABD865F585A8}" destId="{F93A7441-376B-44D8-BF73-BFC60A32AC9E}" srcOrd="0" destOrd="0" presId="urn:microsoft.com/office/officeart/2005/8/layout/chevron2"/>
    <dgm:cxn modelId="{2EE21326-C186-444E-9017-63BC72667F81}" type="presParOf" srcId="{39C3E5C8-2595-492F-884A-ABD865F585A8}" destId="{7598FC01-3A8F-4527-A5F6-418A316E5360}" srcOrd="1" destOrd="0" presId="urn:microsoft.com/office/officeart/2005/8/layout/chevron2"/>
    <dgm:cxn modelId="{D98B1718-F244-4963-9AAA-5A2B66DFC7AF}" type="presParOf" srcId="{900A5846-E057-4BDD-81C5-86E2579D2915}" destId="{DFCFEF08-0C56-486B-BED5-8B68870C71BD}" srcOrd="1" destOrd="0" presId="urn:microsoft.com/office/officeart/2005/8/layout/chevron2"/>
    <dgm:cxn modelId="{3BB386C6-E3F2-4C8A-9E2C-B0E93D9A7C9B}" type="presParOf" srcId="{900A5846-E057-4BDD-81C5-86E2579D2915}" destId="{9596A49E-12FA-437C-B062-82FEC2CF0A39}" srcOrd="2" destOrd="0" presId="urn:microsoft.com/office/officeart/2005/8/layout/chevron2"/>
    <dgm:cxn modelId="{BD5579F9-53DE-4B08-BBD3-E3526A6F72DE}" type="presParOf" srcId="{9596A49E-12FA-437C-B062-82FEC2CF0A39}" destId="{2B0ACE28-491D-4589-9383-29B4EFC3C323}" srcOrd="0" destOrd="0" presId="urn:microsoft.com/office/officeart/2005/8/layout/chevron2"/>
    <dgm:cxn modelId="{119D6670-A79A-4F0F-9308-09705DEC5A92}" type="presParOf" srcId="{9596A49E-12FA-437C-B062-82FEC2CF0A39}" destId="{82601926-38B5-43E0-AE8F-FC4125EEF577}" srcOrd="1" destOrd="0" presId="urn:microsoft.com/office/officeart/2005/8/layout/chevron2"/>
    <dgm:cxn modelId="{D6D298D1-D917-4A43-A76B-0A5025DC3C50}" type="presParOf" srcId="{900A5846-E057-4BDD-81C5-86E2579D2915}" destId="{C504D0CF-EC08-46C5-B019-8F90EBAFFB9C}" srcOrd="3" destOrd="0" presId="urn:microsoft.com/office/officeart/2005/8/layout/chevron2"/>
    <dgm:cxn modelId="{20F4194E-6C3E-4E61-A5D3-E38B82A01E6A}" type="presParOf" srcId="{900A5846-E057-4BDD-81C5-86E2579D2915}" destId="{2E2DF5AD-EF96-4660-AC13-FC912477161E}" srcOrd="4" destOrd="0" presId="urn:microsoft.com/office/officeart/2005/8/layout/chevron2"/>
    <dgm:cxn modelId="{0CC80A02-C9EE-4C77-9363-DDB975B45C00}" type="presParOf" srcId="{2E2DF5AD-EF96-4660-AC13-FC912477161E}" destId="{DDC7437B-6F16-4596-A111-B179CAA9A2A2}" srcOrd="0" destOrd="0" presId="urn:microsoft.com/office/officeart/2005/8/layout/chevron2"/>
    <dgm:cxn modelId="{0AFCD38B-B7D5-4D33-BA43-3303069F9F5C}" type="presParOf" srcId="{2E2DF5AD-EF96-4660-AC13-FC912477161E}" destId="{192CE453-E19E-4CC7-A630-83468BD790F0}"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A20E94-C4EB-40FD-B661-805B5DB91989}"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1073955A-48D2-40D3-8FB6-F690F3BE8F0D}">
      <dgm:prSet phldrT="[Text]"/>
      <dgm:spPr/>
      <dgm:t>
        <a:bodyPr/>
        <a:lstStyle/>
        <a:p>
          <a:r>
            <a:rPr lang="en-US" dirty="0"/>
            <a:t>60 days</a:t>
          </a:r>
        </a:p>
      </dgm:t>
    </dgm:pt>
    <dgm:pt modelId="{ECAAB751-C2FE-4EB3-97AF-31D2CD7A96D9}" type="parTrans" cxnId="{D10274F4-EEB0-42A0-B06B-DC21AB80737D}">
      <dgm:prSet/>
      <dgm:spPr/>
      <dgm:t>
        <a:bodyPr/>
        <a:lstStyle/>
        <a:p>
          <a:endParaRPr lang="en-US"/>
        </a:p>
      </dgm:t>
    </dgm:pt>
    <dgm:pt modelId="{C207B032-73F4-4AE6-9E3E-A0A7740711D4}" type="sibTrans" cxnId="{D10274F4-EEB0-42A0-B06B-DC21AB80737D}">
      <dgm:prSet/>
      <dgm:spPr/>
      <dgm:t>
        <a:bodyPr/>
        <a:lstStyle/>
        <a:p>
          <a:endParaRPr lang="en-US"/>
        </a:p>
      </dgm:t>
    </dgm:pt>
    <dgm:pt modelId="{111F5514-FA16-4061-8F3A-A63AA27CBB24}">
      <dgm:prSet phldrT="[Text]"/>
      <dgm:spPr/>
      <dgm:t>
        <a:bodyPr/>
        <a:lstStyle/>
        <a:p>
          <a:r>
            <a:rPr lang="en-US" dirty="0"/>
            <a:t>Inquiry is complete and sent to EO Rep.  (30 day extension allowed)</a:t>
          </a:r>
        </a:p>
      </dgm:t>
    </dgm:pt>
    <dgm:pt modelId="{66C9DC27-AD7A-4B46-9F30-90911848DC8B}" type="parTrans" cxnId="{31B289B2-7EEB-439E-8A98-7DFEA0B3E425}">
      <dgm:prSet/>
      <dgm:spPr/>
      <dgm:t>
        <a:bodyPr/>
        <a:lstStyle/>
        <a:p>
          <a:endParaRPr lang="en-US"/>
        </a:p>
      </dgm:t>
    </dgm:pt>
    <dgm:pt modelId="{23B5CF83-FF9B-4FC0-885E-28DAA4A5A520}" type="sibTrans" cxnId="{31B289B2-7EEB-439E-8A98-7DFEA0B3E425}">
      <dgm:prSet/>
      <dgm:spPr/>
      <dgm:t>
        <a:bodyPr/>
        <a:lstStyle/>
        <a:p>
          <a:endParaRPr lang="en-US"/>
        </a:p>
      </dgm:t>
    </dgm:pt>
    <dgm:pt modelId="{D9100757-2367-4F73-8CEF-742124AC87C6}">
      <dgm:prSet phldrT="[Text]"/>
      <dgm:spPr/>
      <dgm:t>
        <a:bodyPr/>
        <a:lstStyle/>
        <a:p>
          <a:r>
            <a:rPr lang="en-US"/>
            <a:t>Inquiry gets Legal Review and SEEM Review. </a:t>
          </a:r>
          <a:endParaRPr lang="en-US" dirty="0"/>
        </a:p>
      </dgm:t>
    </dgm:pt>
    <dgm:pt modelId="{3AF652AA-16A5-4DC4-BB5F-E4C6F8DB3DA7}" type="parTrans" cxnId="{25085125-9BBB-451B-8A61-B8798B17EE68}">
      <dgm:prSet/>
      <dgm:spPr/>
      <dgm:t>
        <a:bodyPr/>
        <a:lstStyle/>
        <a:p>
          <a:endParaRPr lang="en-US"/>
        </a:p>
      </dgm:t>
    </dgm:pt>
    <dgm:pt modelId="{2A0B69C8-BD62-43DD-A7C3-78140B6EDFC6}" type="sibTrans" cxnId="{25085125-9BBB-451B-8A61-B8798B17EE68}">
      <dgm:prSet/>
      <dgm:spPr/>
      <dgm:t>
        <a:bodyPr/>
        <a:lstStyle/>
        <a:p>
          <a:endParaRPr lang="en-US"/>
        </a:p>
      </dgm:t>
    </dgm:pt>
    <dgm:pt modelId="{1E3DD70B-CAAE-4097-A647-6AD7A947892B}">
      <dgm:prSet phldrT="[Text]"/>
      <dgm:spPr/>
      <dgm:t>
        <a:bodyPr/>
        <a:lstStyle/>
        <a:p>
          <a:r>
            <a:rPr lang="en-US" dirty="0"/>
            <a:t>30 days</a:t>
          </a:r>
        </a:p>
      </dgm:t>
    </dgm:pt>
    <dgm:pt modelId="{5E58C4D4-401C-49AE-B830-21B7DD502834}" type="parTrans" cxnId="{B4AE616E-5B83-4DEA-A5EA-88E5011A40AE}">
      <dgm:prSet/>
      <dgm:spPr/>
      <dgm:t>
        <a:bodyPr/>
        <a:lstStyle/>
        <a:p>
          <a:endParaRPr lang="en-US"/>
        </a:p>
      </dgm:t>
    </dgm:pt>
    <dgm:pt modelId="{224E8283-C2B5-4DD1-ADC7-7FCCBA24FA6A}" type="sibTrans" cxnId="{B4AE616E-5B83-4DEA-A5EA-88E5011A40AE}">
      <dgm:prSet/>
      <dgm:spPr/>
      <dgm:t>
        <a:bodyPr/>
        <a:lstStyle/>
        <a:p>
          <a:endParaRPr lang="en-US"/>
        </a:p>
      </dgm:t>
    </dgm:pt>
    <dgm:pt modelId="{C2CCA5A5-ACEF-42BD-A72F-0F9A80254337}">
      <dgm:prSet phldrT="[Text]"/>
      <dgm:spPr/>
      <dgm:t>
        <a:bodyPr/>
        <a:lstStyle/>
        <a:p>
          <a:r>
            <a:rPr lang="en-US" dirty="0"/>
            <a:t>Commander determines Proposed Resolution.  Notice of Proposed Resolution (NPR) is drafted.</a:t>
          </a:r>
        </a:p>
      </dgm:t>
    </dgm:pt>
    <dgm:pt modelId="{2C2D4F3F-A915-4DB1-B14F-A2695AC24B63}" type="parTrans" cxnId="{77AD8592-38A1-45B1-8650-29199C88213C}">
      <dgm:prSet/>
      <dgm:spPr/>
      <dgm:t>
        <a:bodyPr/>
        <a:lstStyle/>
        <a:p>
          <a:endParaRPr lang="en-US"/>
        </a:p>
      </dgm:t>
    </dgm:pt>
    <dgm:pt modelId="{B9B7A8FE-A7D7-43B9-BD65-1D0F1B156F4B}" type="sibTrans" cxnId="{77AD8592-38A1-45B1-8650-29199C88213C}">
      <dgm:prSet/>
      <dgm:spPr/>
      <dgm:t>
        <a:bodyPr/>
        <a:lstStyle/>
        <a:p>
          <a:endParaRPr lang="en-US"/>
        </a:p>
      </dgm:t>
    </dgm:pt>
    <dgm:pt modelId="{62B1C212-3FF0-4E2D-BA01-498EDCFC5B6B}">
      <dgm:prSet phldrT="[Text]"/>
      <dgm:spPr/>
      <dgm:t>
        <a:bodyPr/>
        <a:lstStyle/>
        <a:p>
          <a:r>
            <a:rPr lang="en-US" dirty="0"/>
            <a:t>30 days</a:t>
          </a:r>
        </a:p>
      </dgm:t>
    </dgm:pt>
    <dgm:pt modelId="{DA60DD2F-E35D-47C8-9459-5191A68499DE}" type="parTrans" cxnId="{A294D063-56F2-4C77-A92F-D0F67F29F79D}">
      <dgm:prSet/>
      <dgm:spPr/>
      <dgm:t>
        <a:bodyPr/>
        <a:lstStyle/>
        <a:p>
          <a:endParaRPr lang="en-US"/>
        </a:p>
      </dgm:t>
    </dgm:pt>
    <dgm:pt modelId="{8BF7DECA-F91F-4B18-9DB5-BE75562EFDF3}" type="sibTrans" cxnId="{A294D063-56F2-4C77-A92F-D0F67F29F79D}">
      <dgm:prSet/>
      <dgm:spPr/>
      <dgm:t>
        <a:bodyPr/>
        <a:lstStyle/>
        <a:p>
          <a:endParaRPr lang="en-US"/>
        </a:p>
      </dgm:t>
    </dgm:pt>
    <dgm:pt modelId="{BF8B09D5-9AB1-4434-85C0-E84E7E29EDDA}">
      <dgm:prSet phldrT="[Text]"/>
      <dgm:spPr/>
      <dgm:t>
        <a:bodyPr/>
        <a:lstStyle/>
        <a:p>
          <a:r>
            <a:rPr lang="en-US" dirty="0"/>
            <a:t>Complainant must ACCEPT resolution, WITHDRAW complaint, or file a FORMAL complaint with EO Rep.</a:t>
          </a:r>
        </a:p>
      </dgm:t>
    </dgm:pt>
    <dgm:pt modelId="{C4E9D654-C396-45F8-ABE0-FCD4755A9C44}" type="parTrans" cxnId="{8C311E17-E01D-478C-8183-4773B80DC050}">
      <dgm:prSet/>
      <dgm:spPr/>
      <dgm:t>
        <a:bodyPr/>
        <a:lstStyle/>
        <a:p>
          <a:endParaRPr lang="en-US"/>
        </a:p>
      </dgm:t>
    </dgm:pt>
    <dgm:pt modelId="{4D000A52-BAF5-433C-BD9B-B98154724162}" type="sibTrans" cxnId="{8C311E17-E01D-478C-8183-4773B80DC050}">
      <dgm:prSet/>
      <dgm:spPr/>
      <dgm:t>
        <a:bodyPr/>
        <a:lstStyle/>
        <a:p>
          <a:endParaRPr lang="en-US"/>
        </a:p>
      </dgm:t>
    </dgm:pt>
    <dgm:pt modelId="{06A70357-9D6A-44D5-BD75-6BFFCD3BAE44}">
      <dgm:prSet phldrT="[Text]"/>
      <dgm:spPr/>
      <dgm:t>
        <a:bodyPr/>
        <a:lstStyle/>
        <a:p>
          <a:r>
            <a:rPr lang="en-US" dirty="0"/>
            <a:t>SEEM will close case or submit a Formal Resolution Request to NGB.</a:t>
          </a:r>
        </a:p>
      </dgm:t>
    </dgm:pt>
    <dgm:pt modelId="{053E034E-AD4B-4B6E-8898-A2587E982561}" type="parTrans" cxnId="{E2F90F9A-D6D4-428E-856F-FF77A4820E64}">
      <dgm:prSet/>
      <dgm:spPr/>
      <dgm:t>
        <a:bodyPr/>
        <a:lstStyle/>
        <a:p>
          <a:endParaRPr lang="en-US"/>
        </a:p>
      </dgm:t>
    </dgm:pt>
    <dgm:pt modelId="{B6C2E4E9-4E10-4356-A639-E1EC53356418}" type="sibTrans" cxnId="{E2F90F9A-D6D4-428E-856F-FF77A4820E64}">
      <dgm:prSet/>
      <dgm:spPr/>
      <dgm:t>
        <a:bodyPr/>
        <a:lstStyle/>
        <a:p>
          <a:endParaRPr lang="en-US"/>
        </a:p>
      </dgm:t>
    </dgm:pt>
    <dgm:pt modelId="{D539E942-D862-47A6-B83F-F9138DBECA28}">
      <dgm:prSet phldrT="[Text]"/>
      <dgm:spPr/>
      <dgm:t>
        <a:bodyPr/>
        <a:lstStyle/>
        <a:p>
          <a:r>
            <a:rPr lang="en-US" dirty="0"/>
            <a:t>Inquiry is returned to Commander with Legal and SEEM cover memos.  Determination as Substantiated or Unsubstantiated. </a:t>
          </a:r>
        </a:p>
      </dgm:t>
    </dgm:pt>
    <dgm:pt modelId="{2BCF3C34-DC78-4790-ACB1-39C344C3940B}" type="parTrans" cxnId="{48AF78D3-B690-4EB1-9DCA-DDF20365455E}">
      <dgm:prSet/>
      <dgm:spPr/>
      <dgm:t>
        <a:bodyPr/>
        <a:lstStyle/>
        <a:p>
          <a:endParaRPr lang="en-US"/>
        </a:p>
      </dgm:t>
    </dgm:pt>
    <dgm:pt modelId="{EDFD8F12-11BF-4A21-B499-CCF6EB4C8CAC}" type="sibTrans" cxnId="{48AF78D3-B690-4EB1-9DCA-DDF20365455E}">
      <dgm:prSet/>
      <dgm:spPr/>
      <dgm:t>
        <a:bodyPr/>
        <a:lstStyle/>
        <a:p>
          <a:endParaRPr lang="en-US"/>
        </a:p>
      </dgm:t>
    </dgm:pt>
    <dgm:pt modelId="{B98A5F97-60AC-4C24-B7B4-6868B9298F92}">
      <dgm:prSet phldrT="[Text]"/>
      <dgm:spPr/>
      <dgm:t>
        <a:bodyPr/>
        <a:lstStyle/>
        <a:p>
          <a:r>
            <a:rPr lang="en-US" dirty="0"/>
            <a:t>Commander conducts final interview with Complainant and reviews findings and provides NPR for Complainant signature. </a:t>
          </a:r>
        </a:p>
      </dgm:t>
    </dgm:pt>
    <dgm:pt modelId="{23DE98B3-1081-4755-A716-F84D2EB9C27B}" type="parTrans" cxnId="{53864C0E-29AC-41C7-884C-D171B9C21796}">
      <dgm:prSet/>
      <dgm:spPr/>
      <dgm:t>
        <a:bodyPr/>
        <a:lstStyle/>
        <a:p>
          <a:endParaRPr lang="en-US"/>
        </a:p>
      </dgm:t>
    </dgm:pt>
    <dgm:pt modelId="{D8AEB05E-0926-4A2D-B369-A2F82544E49F}" type="sibTrans" cxnId="{53864C0E-29AC-41C7-884C-D171B9C21796}">
      <dgm:prSet/>
      <dgm:spPr/>
      <dgm:t>
        <a:bodyPr/>
        <a:lstStyle/>
        <a:p>
          <a:endParaRPr lang="en-US"/>
        </a:p>
      </dgm:t>
    </dgm:pt>
    <dgm:pt modelId="{2AD48160-6092-4494-A9F2-419F8EE44ECB}" type="pres">
      <dgm:prSet presAssocID="{46A20E94-C4EB-40FD-B661-805B5DB91989}" presName="linearFlow" presStyleCnt="0">
        <dgm:presLayoutVars>
          <dgm:dir/>
          <dgm:animLvl val="lvl"/>
          <dgm:resizeHandles val="exact"/>
        </dgm:presLayoutVars>
      </dgm:prSet>
      <dgm:spPr/>
      <dgm:t>
        <a:bodyPr/>
        <a:lstStyle/>
        <a:p>
          <a:endParaRPr lang="en-US"/>
        </a:p>
      </dgm:t>
    </dgm:pt>
    <dgm:pt modelId="{EC5ADC83-80D8-4A00-9BF8-EB6DE1E0C263}" type="pres">
      <dgm:prSet presAssocID="{1073955A-48D2-40D3-8FB6-F690F3BE8F0D}" presName="composite" presStyleCnt="0"/>
      <dgm:spPr/>
    </dgm:pt>
    <dgm:pt modelId="{47DB2872-B03E-4E03-96DA-17003A636A97}" type="pres">
      <dgm:prSet presAssocID="{1073955A-48D2-40D3-8FB6-F690F3BE8F0D}" presName="parentText" presStyleLbl="alignNode1" presStyleIdx="0" presStyleCnt="3">
        <dgm:presLayoutVars>
          <dgm:chMax val="1"/>
          <dgm:bulletEnabled val="1"/>
        </dgm:presLayoutVars>
      </dgm:prSet>
      <dgm:spPr/>
      <dgm:t>
        <a:bodyPr/>
        <a:lstStyle/>
        <a:p>
          <a:endParaRPr lang="en-US"/>
        </a:p>
      </dgm:t>
    </dgm:pt>
    <dgm:pt modelId="{70677DBF-7AF3-4545-B37F-E650B672CD49}" type="pres">
      <dgm:prSet presAssocID="{1073955A-48D2-40D3-8FB6-F690F3BE8F0D}" presName="descendantText" presStyleLbl="alignAcc1" presStyleIdx="0" presStyleCnt="3">
        <dgm:presLayoutVars>
          <dgm:bulletEnabled val="1"/>
        </dgm:presLayoutVars>
      </dgm:prSet>
      <dgm:spPr/>
      <dgm:t>
        <a:bodyPr/>
        <a:lstStyle/>
        <a:p>
          <a:endParaRPr lang="en-US"/>
        </a:p>
      </dgm:t>
    </dgm:pt>
    <dgm:pt modelId="{22C297DD-E10C-4C97-81B8-5B45956A3816}" type="pres">
      <dgm:prSet presAssocID="{C207B032-73F4-4AE6-9E3E-A0A7740711D4}" presName="sp" presStyleCnt="0"/>
      <dgm:spPr/>
    </dgm:pt>
    <dgm:pt modelId="{8A5DD41E-E5DC-4634-A33A-86950678495D}" type="pres">
      <dgm:prSet presAssocID="{1E3DD70B-CAAE-4097-A647-6AD7A947892B}" presName="composite" presStyleCnt="0"/>
      <dgm:spPr/>
    </dgm:pt>
    <dgm:pt modelId="{54B46220-D1EC-4640-B57A-6A54AF1B4EC1}" type="pres">
      <dgm:prSet presAssocID="{1E3DD70B-CAAE-4097-A647-6AD7A947892B}" presName="parentText" presStyleLbl="alignNode1" presStyleIdx="1" presStyleCnt="3">
        <dgm:presLayoutVars>
          <dgm:chMax val="1"/>
          <dgm:bulletEnabled val="1"/>
        </dgm:presLayoutVars>
      </dgm:prSet>
      <dgm:spPr/>
      <dgm:t>
        <a:bodyPr/>
        <a:lstStyle/>
        <a:p>
          <a:endParaRPr lang="en-US"/>
        </a:p>
      </dgm:t>
    </dgm:pt>
    <dgm:pt modelId="{AA574013-EAD2-4481-91F3-3DAC406B92A8}" type="pres">
      <dgm:prSet presAssocID="{1E3DD70B-CAAE-4097-A647-6AD7A947892B}" presName="descendantText" presStyleLbl="alignAcc1" presStyleIdx="1" presStyleCnt="3">
        <dgm:presLayoutVars>
          <dgm:bulletEnabled val="1"/>
        </dgm:presLayoutVars>
      </dgm:prSet>
      <dgm:spPr/>
      <dgm:t>
        <a:bodyPr/>
        <a:lstStyle/>
        <a:p>
          <a:endParaRPr lang="en-US"/>
        </a:p>
      </dgm:t>
    </dgm:pt>
    <dgm:pt modelId="{8EC39F9A-09D4-409B-8BCB-EDB0C51B4840}" type="pres">
      <dgm:prSet presAssocID="{224E8283-C2B5-4DD1-ADC7-7FCCBA24FA6A}" presName="sp" presStyleCnt="0"/>
      <dgm:spPr/>
    </dgm:pt>
    <dgm:pt modelId="{24446FB6-613C-467B-96F6-EF1B6BA5B4EB}" type="pres">
      <dgm:prSet presAssocID="{62B1C212-3FF0-4E2D-BA01-498EDCFC5B6B}" presName="composite" presStyleCnt="0"/>
      <dgm:spPr/>
    </dgm:pt>
    <dgm:pt modelId="{29FDB3BA-9671-4B03-AC42-C51E8720BB92}" type="pres">
      <dgm:prSet presAssocID="{62B1C212-3FF0-4E2D-BA01-498EDCFC5B6B}" presName="parentText" presStyleLbl="alignNode1" presStyleIdx="2" presStyleCnt="3">
        <dgm:presLayoutVars>
          <dgm:chMax val="1"/>
          <dgm:bulletEnabled val="1"/>
        </dgm:presLayoutVars>
      </dgm:prSet>
      <dgm:spPr/>
      <dgm:t>
        <a:bodyPr/>
        <a:lstStyle/>
        <a:p>
          <a:endParaRPr lang="en-US"/>
        </a:p>
      </dgm:t>
    </dgm:pt>
    <dgm:pt modelId="{D91BC510-897C-4B4E-BF31-0F403F32A3C3}" type="pres">
      <dgm:prSet presAssocID="{62B1C212-3FF0-4E2D-BA01-498EDCFC5B6B}" presName="descendantText" presStyleLbl="alignAcc1" presStyleIdx="2" presStyleCnt="3">
        <dgm:presLayoutVars>
          <dgm:bulletEnabled val="1"/>
        </dgm:presLayoutVars>
      </dgm:prSet>
      <dgm:spPr/>
      <dgm:t>
        <a:bodyPr/>
        <a:lstStyle/>
        <a:p>
          <a:endParaRPr lang="en-US"/>
        </a:p>
      </dgm:t>
    </dgm:pt>
  </dgm:ptLst>
  <dgm:cxnLst>
    <dgm:cxn modelId="{E2F90F9A-D6D4-428E-856F-FF77A4820E64}" srcId="{62B1C212-3FF0-4E2D-BA01-498EDCFC5B6B}" destId="{06A70357-9D6A-44D5-BD75-6BFFCD3BAE44}" srcOrd="1" destOrd="0" parTransId="{053E034E-AD4B-4B6E-8898-A2587E982561}" sibTransId="{B6C2E4E9-4E10-4356-A639-E1EC53356418}"/>
    <dgm:cxn modelId="{1BDACDE4-39F8-400A-B9BB-C9F817BA0889}" type="presOf" srcId="{06A70357-9D6A-44D5-BD75-6BFFCD3BAE44}" destId="{D91BC510-897C-4B4E-BF31-0F403F32A3C3}" srcOrd="0" destOrd="1" presId="urn:microsoft.com/office/officeart/2005/8/layout/chevron2"/>
    <dgm:cxn modelId="{E23A9E2D-A7C7-4CED-9E14-EB41F568086F}" type="presOf" srcId="{C2CCA5A5-ACEF-42BD-A72F-0F9A80254337}" destId="{AA574013-EAD2-4481-91F3-3DAC406B92A8}" srcOrd="0" destOrd="0" presId="urn:microsoft.com/office/officeart/2005/8/layout/chevron2"/>
    <dgm:cxn modelId="{1257CACC-A556-4C61-A357-CD04361DAD82}" type="presOf" srcId="{111F5514-FA16-4061-8F3A-A63AA27CBB24}" destId="{70677DBF-7AF3-4545-B37F-E650B672CD49}" srcOrd="0" destOrd="0" presId="urn:microsoft.com/office/officeart/2005/8/layout/chevron2"/>
    <dgm:cxn modelId="{E63ED252-29C7-410B-B242-3BF3E79544D8}" type="presOf" srcId="{1073955A-48D2-40D3-8FB6-F690F3BE8F0D}" destId="{47DB2872-B03E-4E03-96DA-17003A636A97}" srcOrd="0" destOrd="0" presId="urn:microsoft.com/office/officeart/2005/8/layout/chevron2"/>
    <dgm:cxn modelId="{6A06706C-6194-41EF-A8F1-644B817B327B}" type="presOf" srcId="{1E3DD70B-CAAE-4097-A647-6AD7A947892B}" destId="{54B46220-D1EC-4640-B57A-6A54AF1B4EC1}" srcOrd="0" destOrd="0" presId="urn:microsoft.com/office/officeart/2005/8/layout/chevron2"/>
    <dgm:cxn modelId="{77AD8592-38A1-45B1-8650-29199C88213C}" srcId="{1E3DD70B-CAAE-4097-A647-6AD7A947892B}" destId="{C2CCA5A5-ACEF-42BD-A72F-0F9A80254337}" srcOrd="0" destOrd="0" parTransId="{2C2D4F3F-A915-4DB1-B14F-A2695AC24B63}" sibTransId="{B9B7A8FE-A7D7-43B9-BD65-1D0F1B156F4B}"/>
    <dgm:cxn modelId="{48AF78D3-B690-4EB1-9DCA-DDF20365455E}" srcId="{1073955A-48D2-40D3-8FB6-F690F3BE8F0D}" destId="{D539E942-D862-47A6-B83F-F9138DBECA28}" srcOrd="2" destOrd="0" parTransId="{2BCF3C34-DC78-4790-ACB1-39C344C3940B}" sibTransId="{EDFD8F12-11BF-4A21-B499-CCF6EB4C8CAC}"/>
    <dgm:cxn modelId="{31B289B2-7EEB-439E-8A98-7DFEA0B3E425}" srcId="{1073955A-48D2-40D3-8FB6-F690F3BE8F0D}" destId="{111F5514-FA16-4061-8F3A-A63AA27CBB24}" srcOrd="0" destOrd="0" parTransId="{66C9DC27-AD7A-4B46-9F30-90911848DC8B}" sibTransId="{23B5CF83-FF9B-4FC0-885E-28DAA4A5A520}"/>
    <dgm:cxn modelId="{757AE289-B4E5-4851-8814-B37F3EBEF011}" type="presOf" srcId="{D9100757-2367-4F73-8CEF-742124AC87C6}" destId="{70677DBF-7AF3-4545-B37F-E650B672CD49}" srcOrd="0" destOrd="1" presId="urn:microsoft.com/office/officeart/2005/8/layout/chevron2"/>
    <dgm:cxn modelId="{A294D063-56F2-4C77-A92F-D0F67F29F79D}" srcId="{46A20E94-C4EB-40FD-B661-805B5DB91989}" destId="{62B1C212-3FF0-4E2D-BA01-498EDCFC5B6B}" srcOrd="2" destOrd="0" parTransId="{DA60DD2F-E35D-47C8-9459-5191A68499DE}" sibTransId="{8BF7DECA-F91F-4B18-9DB5-BE75562EFDF3}"/>
    <dgm:cxn modelId="{9E1CC699-1693-45FE-88C7-D1672935FDB2}" type="presOf" srcId="{D539E942-D862-47A6-B83F-F9138DBECA28}" destId="{70677DBF-7AF3-4545-B37F-E650B672CD49}" srcOrd="0" destOrd="2" presId="urn:microsoft.com/office/officeart/2005/8/layout/chevron2"/>
    <dgm:cxn modelId="{D10274F4-EEB0-42A0-B06B-DC21AB80737D}" srcId="{46A20E94-C4EB-40FD-B661-805B5DB91989}" destId="{1073955A-48D2-40D3-8FB6-F690F3BE8F0D}" srcOrd="0" destOrd="0" parTransId="{ECAAB751-C2FE-4EB3-97AF-31D2CD7A96D9}" sibTransId="{C207B032-73F4-4AE6-9E3E-A0A7740711D4}"/>
    <dgm:cxn modelId="{10A54A72-0ACE-4396-AB38-985308B46F52}" type="presOf" srcId="{46A20E94-C4EB-40FD-B661-805B5DB91989}" destId="{2AD48160-6092-4494-A9F2-419F8EE44ECB}" srcOrd="0" destOrd="0" presId="urn:microsoft.com/office/officeart/2005/8/layout/chevron2"/>
    <dgm:cxn modelId="{42699583-DDD1-4A2A-871F-A49EDCEEE5C4}" type="presOf" srcId="{BF8B09D5-9AB1-4434-85C0-E84E7E29EDDA}" destId="{D91BC510-897C-4B4E-BF31-0F403F32A3C3}" srcOrd="0" destOrd="0" presId="urn:microsoft.com/office/officeart/2005/8/layout/chevron2"/>
    <dgm:cxn modelId="{8C311E17-E01D-478C-8183-4773B80DC050}" srcId="{62B1C212-3FF0-4E2D-BA01-498EDCFC5B6B}" destId="{BF8B09D5-9AB1-4434-85C0-E84E7E29EDDA}" srcOrd="0" destOrd="0" parTransId="{C4E9D654-C396-45F8-ABE0-FCD4755A9C44}" sibTransId="{4D000A52-BAF5-433C-BD9B-B98154724162}"/>
    <dgm:cxn modelId="{B4AE616E-5B83-4DEA-A5EA-88E5011A40AE}" srcId="{46A20E94-C4EB-40FD-B661-805B5DB91989}" destId="{1E3DD70B-CAAE-4097-A647-6AD7A947892B}" srcOrd="1" destOrd="0" parTransId="{5E58C4D4-401C-49AE-B830-21B7DD502834}" sibTransId="{224E8283-C2B5-4DD1-ADC7-7FCCBA24FA6A}"/>
    <dgm:cxn modelId="{53864C0E-29AC-41C7-884C-D171B9C21796}" srcId="{1E3DD70B-CAAE-4097-A647-6AD7A947892B}" destId="{B98A5F97-60AC-4C24-B7B4-6868B9298F92}" srcOrd="1" destOrd="0" parTransId="{23DE98B3-1081-4755-A716-F84D2EB9C27B}" sibTransId="{D8AEB05E-0926-4A2D-B369-A2F82544E49F}"/>
    <dgm:cxn modelId="{E76EB8B1-CF59-4AC9-8C71-A829B1689A49}" type="presOf" srcId="{62B1C212-3FF0-4E2D-BA01-498EDCFC5B6B}" destId="{29FDB3BA-9671-4B03-AC42-C51E8720BB92}" srcOrd="0" destOrd="0" presId="urn:microsoft.com/office/officeart/2005/8/layout/chevron2"/>
    <dgm:cxn modelId="{BB5A3099-351E-49D1-BB71-21182026AA84}" type="presOf" srcId="{B98A5F97-60AC-4C24-B7B4-6868B9298F92}" destId="{AA574013-EAD2-4481-91F3-3DAC406B92A8}" srcOrd="0" destOrd="1" presId="urn:microsoft.com/office/officeart/2005/8/layout/chevron2"/>
    <dgm:cxn modelId="{25085125-9BBB-451B-8A61-B8798B17EE68}" srcId="{1073955A-48D2-40D3-8FB6-F690F3BE8F0D}" destId="{D9100757-2367-4F73-8CEF-742124AC87C6}" srcOrd="1" destOrd="0" parTransId="{3AF652AA-16A5-4DC4-BB5F-E4C6F8DB3DA7}" sibTransId="{2A0B69C8-BD62-43DD-A7C3-78140B6EDFC6}"/>
    <dgm:cxn modelId="{DF664784-4435-40F9-B50A-1620CEE50F0D}" type="presParOf" srcId="{2AD48160-6092-4494-A9F2-419F8EE44ECB}" destId="{EC5ADC83-80D8-4A00-9BF8-EB6DE1E0C263}" srcOrd="0" destOrd="0" presId="urn:microsoft.com/office/officeart/2005/8/layout/chevron2"/>
    <dgm:cxn modelId="{096040B3-99DC-4F34-96BF-02A8E25CD249}" type="presParOf" srcId="{EC5ADC83-80D8-4A00-9BF8-EB6DE1E0C263}" destId="{47DB2872-B03E-4E03-96DA-17003A636A97}" srcOrd="0" destOrd="0" presId="urn:microsoft.com/office/officeart/2005/8/layout/chevron2"/>
    <dgm:cxn modelId="{8CC72521-C5E4-4F01-B14C-DC0DB4FB00D0}" type="presParOf" srcId="{EC5ADC83-80D8-4A00-9BF8-EB6DE1E0C263}" destId="{70677DBF-7AF3-4545-B37F-E650B672CD49}" srcOrd="1" destOrd="0" presId="urn:microsoft.com/office/officeart/2005/8/layout/chevron2"/>
    <dgm:cxn modelId="{00260D08-CF6F-42C4-96C2-D92E49755D32}" type="presParOf" srcId="{2AD48160-6092-4494-A9F2-419F8EE44ECB}" destId="{22C297DD-E10C-4C97-81B8-5B45956A3816}" srcOrd="1" destOrd="0" presId="urn:microsoft.com/office/officeart/2005/8/layout/chevron2"/>
    <dgm:cxn modelId="{527037EB-3B8E-4080-8796-C4CA1C919F50}" type="presParOf" srcId="{2AD48160-6092-4494-A9F2-419F8EE44ECB}" destId="{8A5DD41E-E5DC-4634-A33A-86950678495D}" srcOrd="2" destOrd="0" presId="urn:microsoft.com/office/officeart/2005/8/layout/chevron2"/>
    <dgm:cxn modelId="{87E75AAC-6451-4ED9-A239-2E4714C6AD14}" type="presParOf" srcId="{8A5DD41E-E5DC-4634-A33A-86950678495D}" destId="{54B46220-D1EC-4640-B57A-6A54AF1B4EC1}" srcOrd="0" destOrd="0" presId="urn:microsoft.com/office/officeart/2005/8/layout/chevron2"/>
    <dgm:cxn modelId="{707861C4-EE12-444D-9793-F0432C2A9C88}" type="presParOf" srcId="{8A5DD41E-E5DC-4634-A33A-86950678495D}" destId="{AA574013-EAD2-4481-91F3-3DAC406B92A8}" srcOrd="1" destOrd="0" presId="urn:microsoft.com/office/officeart/2005/8/layout/chevron2"/>
    <dgm:cxn modelId="{095C1A57-C5A7-41C4-B1F2-601A2C0BA86C}" type="presParOf" srcId="{2AD48160-6092-4494-A9F2-419F8EE44ECB}" destId="{8EC39F9A-09D4-409B-8BCB-EDB0C51B4840}" srcOrd="3" destOrd="0" presId="urn:microsoft.com/office/officeart/2005/8/layout/chevron2"/>
    <dgm:cxn modelId="{CCEB25C4-4CB9-4CF3-8865-51AAC02BEDDE}" type="presParOf" srcId="{2AD48160-6092-4494-A9F2-419F8EE44ECB}" destId="{24446FB6-613C-467B-96F6-EF1B6BA5B4EB}" srcOrd="4" destOrd="0" presId="urn:microsoft.com/office/officeart/2005/8/layout/chevron2"/>
    <dgm:cxn modelId="{792BA6CF-BC48-431C-93A1-99AF82222949}" type="presParOf" srcId="{24446FB6-613C-467B-96F6-EF1B6BA5B4EB}" destId="{29FDB3BA-9671-4B03-AC42-C51E8720BB92}" srcOrd="0" destOrd="0" presId="urn:microsoft.com/office/officeart/2005/8/layout/chevron2"/>
    <dgm:cxn modelId="{042C6373-95AC-4589-B518-0C84CA77C53A}" type="presParOf" srcId="{24446FB6-613C-467B-96F6-EF1B6BA5B4EB}" destId="{D91BC510-897C-4B4E-BF31-0F403F32A3C3}"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3A7441-376B-44D8-BF73-BFC60A32AC9E}">
      <dsp:nvSpPr>
        <dsp:cNvPr id="0" name=""/>
        <dsp:cNvSpPr/>
      </dsp:nvSpPr>
      <dsp:spPr>
        <a:xfrm rot="5400000">
          <a:off x="-311545" y="315485"/>
          <a:ext cx="2076970" cy="145387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kern="1200" dirty="0"/>
            <a:t>Event</a:t>
          </a:r>
        </a:p>
      </dsp:txBody>
      <dsp:txXfrm rot="-5400000">
        <a:off x="1" y="730880"/>
        <a:ext cx="1453879" cy="623091"/>
      </dsp:txXfrm>
    </dsp:sp>
    <dsp:sp modelId="{7598FC01-3A8F-4527-A5F6-418A316E5360}">
      <dsp:nvSpPr>
        <dsp:cNvPr id="0" name=""/>
        <dsp:cNvSpPr/>
      </dsp:nvSpPr>
      <dsp:spPr>
        <a:xfrm rot="5400000">
          <a:off x="5615597" y="-4157778"/>
          <a:ext cx="1350030" cy="96734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Complainant experiences discrimination, harassment, offensive behavior.</a:t>
          </a:r>
        </a:p>
        <a:p>
          <a:pPr marL="228600" lvl="1" indent="-228600" algn="l" defTabSz="889000">
            <a:lnSpc>
              <a:spcPct val="90000"/>
            </a:lnSpc>
            <a:spcBef>
              <a:spcPct val="0"/>
            </a:spcBef>
            <a:spcAft>
              <a:spcPct val="15000"/>
            </a:spcAft>
            <a:buChar char="••"/>
          </a:pPr>
          <a:r>
            <a:rPr lang="en-US" sz="2000" kern="1200" dirty="0"/>
            <a:t>Always try to resolve at the lowest level.  Intervention methods include; DIRECT,  INDIRECT,  3</a:t>
          </a:r>
          <a:r>
            <a:rPr lang="en-US" sz="2000" kern="1200" baseline="30000" dirty="0"/>
            <a:t>rd</a:t>
          </a:r>
          <a:r>
            <a:rPr lang="en-US" sz="2000" kern="1200" dirty="0"/>
            <a:t> Party,  CHAIN OF COMMAND.</a:t>
          </a:r>
        </a:p>
      </dsp:txBody>
      <dsp:txXfrm rot="-5400000">
        <a:off x="1453880" y="69842"/>
        <a:ext cx="9607563" cy="1218224"/>
      </dsp:txXfrm>
    </dsp:sp>
    <dsp:sp modelId="{2B0ACE28-491D-4589-9383-29B4EFC3C323}">
      <dsp:nvSpPr>
        <dsp:cNvPr id="0" name=""/>
        <dsp:cNvSpPr/>
      </dsp:nvSpPr>
      <dsp:spPr>
        <a:xfrm rot="5400000">
          <a:off x="-311545" y="2202560"/>
          <a:ext cx="2076970" cy="145387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kern="1200" dirty="0"/>
            <a:t>180 days</a:t>
          </a:r>
        </a:p>
      </dsp:txBody>
      <dsp:txXfrm rot="-5400000">
        <a:off x="1" y="2617955"/>
        <a:ext cx="1453879" cy="623091"/>
      </dsp:txXfrm>
    </dsp:sp>
    <dsp:sp modelId="{82601926-38B5-43E0-AE8F-FC4125EEF577}">
      <dsp:nvSpPr>
        <dsp:cNvPr id="0" name=""/>
        <dsp:cNvSpPr/>
      </dsp:nvSpPr>
      <dsp:spPr>
        <a:xfrm rot="5400000">
          <a:off x="5615597" y="-2270702"/>
          <a:ext cx="1350030" cy="96734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Resolution is not achieved by above methods, Complainant may submit an “Official Allegation” by seeing an EO representative.</a:t>
          </a:r>
        </a:p>
        <a:p>
          <a:pPr marL="228600" lvl="1" indent="-228600" algn="l" defTabSz="889000">
            <a:lnSpc>
              <a:spcPct val="90000"/>
            </a:lnSpc>
            <a:spcBef>
              <a:spcPct val="0"/>
            </a:spcBef>
            <a:spcAft>
              <a:spcPct val="15000"/>
            </a:spcAft>
            <a:buChar char="••"/>
          </a:pPr>
          <a:r>
            <a:rPr lang="en-US" sz="2000" kern="1200" dirty="0"/>
            <a:t>Form 333 is completed by an EO representative and sent to State Equal Employment Manager (SEEM).</a:t>
          </a:r>
        </a:p>
      </dsp:txBody>
      <dsp:txXfrm rot="-5400000">
        <a:off x="1453880" y="1956918"/>
        <a:ext cx="9607563" cy="1218224"/>
      </dsp:txXfrm>
    </dsp:sp>
    <dsp:sp modelId="{DDC7437B-6F16-4596-A111-B179CAA9A2A2}">
      <dsp:nvSpPr>
        <dsp:cNvPr id="0" name=""/>
        <dsp:cNvSpPr/>
      </dsp:nvSpPr>
      <dsp:spPr>
        <a:xfrm rot="5400000">
          <a:off x="-311545" y="4089636"/>
          <a:ext cx="2076970" cy="145387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kern="1200" dirty="0"/>
            <a:t>7 days</a:t>
          </a:r>
        </a:p>
      </dsp:txBody>
      <dsp:txXfrm rot="-5400000">
        <a:off x="1" y="4505031"/>
        <a:ext cx="1453879" cy="623091"/>
      </dsp:txXfrm>
    </dsp:sp>
    <dsp:sp modelId="{192CE453-E19E-4CC7-A630-83468BD790F0}">
      <dsp:nvSpPr>
        <dsp:cNvPr id="0" name=""/>
        <dsp:cNvSpPr/>
      </dsp:nvSpPr>
      <dsp:spPr>
        <a:xfrm rot="5400000">
          <a:off x="5615597" y="-383627"/>
          <a:ext cx="1350030" cy="96734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EO Rep works with Commander to institute a mandatory Reprisal Prevention Plan.</a:t>
          </a:r>
        </a:p>
        <a:p>
          <a:pPr marL="228600" lvl="1" indent="-228600" algn="l" defTabSz="889000">
            <a:lnSpc>
              <a:spcPct val="90000"/>
            </a:lnSpc>
            <a:spcBef>
              <a:spcPct val="0"/>
            </a:spcBef>
            <a:spcAft>
              <a:spcPct val="15000"/>
            </a:spcAft>
            <a:buChar char="••"/>
          </a:pPr>
          <a:r>
            <a:rPr lang="en-US" sz="2000" kern="1200" dirty="0"/>
            <a:t>Commander appoints an Inquiry Officer (IQO)</a:t>
          </a:r>
        </a:p>
      </dsp:txBody>
      <dsp:txXfrm rot="-5400000">
        <a:off x="1453880" y="3843993"/>
        <a:ext cx="9607563" cy="12182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DB2872-B03E-4E03-96DA-17003A636A97}">
      <dsp:nvSpPr>
        <dsp:cNvPr id="0" name=""/>
        <dsp:cNvSpPr/>
      </dsp:nvSpPr>
      <dsp:spPr>
        <a:xfrm rot="5400000">
          <a:off x="-303666" y="304987"/>
          <a:ext cx="2024440" cy="141710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a:t>60 days</a:t>
          </a:r>
        </a:p>
      </dsp:txBody>
      <dsp:txXfrm rot="-5400000">
        <a:off x="0" y="709875"/>
        <a:ext cx="1417108" cy="607332"/>
      </dsp:txXfrm>
    </dsp:sp>
    <dsp:sp modelId="{70677DBF-7AF3-4545-B37F-E650B672CD49}">
      <dsp:nvSpPr>
        <dsp:cNvPr id="0" name=""/>
        <dsp:cNvSpPr/>
      </dsp:nvSpPr>
      <dsp:spPr>
        <a:xfrm rot="5400000">
          <a:off x="5718140" y="-4299710"/>
          <a:ext cx="1315886" cy="9917949"/>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Inquiry is complete and sent to EO Rep.  (30 day extension allowed)</a:t>
          </a:r>
        </a:p>
        <a:p>
          <a:pPr marL="171450" lvl="1" indent="-171450" algn="l" defTabSz="844550">
            <a:lnSpc>
              <a:spcPct val="90000"/>
            </a:lnSpc>
            <a:spcBef>
              <a:spcPct val="0"/>
            </a:spcBef>
            <a:spcAft>
              <a:spcPct val="15000"/>
            </a:spcAft>
            <a:buChar char="••"/>
          </a:pPr>
          <a:r>
            <a:rPr lang="en-US" sz="1900" kern="1200"/>
            <a:t>Inquiry gets Legal Review and SEEM Review. </a:t>
          </a:r>
          <a:endParaRPr lang="en-US" sz="1900" kern="1200" dirty="0"/>
        </a:p>
        <a:p>
          <a:pPr marL="171450" lvl="1" indent="-171450" algn="l" defTabSz="844550">
            <a:lnSpc>
              <a:spcPct val="90000"/>
            </a:lnSpc>
            <a:spcBef>
              <a:spcPct val="0"/>
            </a:spcBef>
            <a:spcAft>
              <a:spcPct val="15000"/>
            </a:spcAft>
            <a:buChar char="••"/>
          </a:pPr>
          <a:r>
            <a:rPr lang="en-US" sz="1900" kern="1200" dirty="0"/>
            <a:t>Inquiry is returned to Commander with Legal and SEEM cover memos.  Determination as Substantiated or Unsubstantiated. </a:t>
          </a:r>
        </a:p>
      </dsp:txBody>
      <dsp:txXfrm rot="-5400000">
        <a:off x="1417109" y="65557"/>
        <a:ext cx="9853713" cy="1187414"/>
      </dsp:txXfrm>
    </dsp:sp>
    <dsp:sp modelId="{54B46220-D1EC-4640-B57A-6A54AF1B4EC1}">
      <dsp:nvSpPr>
        <dsp:cNvPr id="0" name=""/>
        <dsp:cNvSpPr/>
      </dsp:nvSpPr>
      <dsp:spPr>
        <a:xfrm rot="5400000">
          <a:off x="-303666" y="2139010"/>
          <a:ext cx="2024440" cy="141710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a:t>30 days</a:t>
          </a:r>
        </a:p>
      </dsp:txBody>
      <dsp:txXfrm rot="-5400000">
        <a:off x="0" y="2543898"/>
        <a:ext cx="1417108" cy="607332"/>
      </dsp:txXfrm>
    </dsp:sp>
    <dsp:sp modelId="{AA574013-EAD2-4481-91F3-3DAC406B92A8}">
      <dsp:nvSpPr>
        <dsp:cNvPr id="0" name=""/>
        <dsp:cNvSpPr/>
      </dsp:nvSpPr>
      <dsp:spPr>
        <a:xfrm rot="5400000">
          <a:off x="5718140" y="-2465687"/>
          <a:ext cx="1315886" cy="9917949"/>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Commander determines Proposed Resolution.  Notice of Proposed Resolution (NPR) is drafted.</a:t>
          </a:r>
        </a:p>
        <a:p>
          <a:pPr marL="171450" lvl="1" indent="-171450" algn="l" defTabSz="844550">
            <a:lnSpc>
              <a:spcPct val="90000"/>
            </a:lnSpc>
            <a:spcBef>
              <a:spcPct val="0"/>
            </a:spcBef>
            <a:spcAft>
              <a:spcPct val="15000"/>
            </a:spcAft>
            <a:buChar char="••"/>
          </a:pPr>
          <a:r>
            <a:rPr lang="en-US" sz="1900" kern="1200" dirty="0"/>
            <a:t>Commander conducts final interview with Complainant and reviews findings and provides NPR for Complainant signature. </a:t>
          </a:r>
        </a:p>
      </dsp:txBody>
      <dsp:txXfrm rot="-5400000">
        <a:off x="1417109" y="1899580"/>
        <a:ext cx="9853713" cy="1187414"/>
      </dsp:txXfrm>
    </dsp:sp>
    <dsp:sp modelId="{29FDB3BA-9671-4B03-AC42-C51E8720BB92}">
      <dsp:nvSpPr>
        <dsp:cNvPr id="0" name=""/>
        <dsp:cNvSpPr/>
      </dsp:nvSpPr>
      <dsp:spPr>
        <a:xfrm rot="5400000">
          <a:off x="-303666" y="3973033"/>
          <a:ext cx="2024440" cy="141710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a:t>30 days</a:t>
          </a:r>
        </a:p>
      </dsp:txBody>
      <dsp:txXfrm rot="-5400000">
        <a:off x="0" y="4377921"/>
        <a:ext cx="1417108" cy="607332"/>
      </dsp:txXfrm>
    </dsp:sp>
    <dsp:sp modelId="{D91BC510-897C-4B4E-BF31-0F403F32A3C3}">
      <dsp:nvSpPr>
        <dsp:cNvPr id="0" name=""/>
        <dsp:cNvSpPr/>
      </dsp:nvSpPr>
      <dsp:spPr>
        <a:xfrm rot="5400000">
          <a:off x="5718140" y="-631664"/>
          <a:ext cx="1315886" cy="9917949"/>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Complainant must ACCEPT resolution, WITHDRAW complaint, or file a FORMAL complaint with EO Rep.</a:t>
          </a:r>
        </a:p>
        <a:p>
          <a:pPr marL="171450" lvl="1" indent="-171450" algn="l" defTabSz="844550">
            <a:lnSpc>
              <a:spcPct val="90000"/>
            </a:lnSpc>
            <a:spcBef>
              <a:spcPct val="0"/>
            </a:spcBef>
            <a:spcAft>
              <a:spcPct val="15000"/>
            </a:spcAft>
            <a:buChar char="••"/>
          </a:pPr>
          <a:r>
            <a:rPr lang="en-US" sz="1900" kern="1200" dirty="0"/>
            <a:t>SEEM will close case or submit a Formal Resolution Request to NGB.</a:t>
          </a:r>
        </a:p>
      </dsp:txBody>
      <dsp:txXfrm rot="-5400000">
        <a:off x="1417109" y="3733603"/>
        <a:ext cx="9853713" cy="118741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D277E7-DBBA-4AFB-ABF7-849C36F200AA}" type="datetimeFigureOut">
              <a:rPr lang="en-US" smtClean="0"/>
              <a:t>3/10/2021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21CC72-005F-40BA-80AC-244951E3E319}" type="slidenum">
              <a:rPr lang="en-US" smtClean="0"/>
              <a:t>‹#›</a:t>
            </a:fld>
            <a:endParaRPr lang="en-US"/>
          </a:p>
        </p:txBody>
      </p:sp>
    </p:spTree>
    <p:extLst>
      <p:ext uri="{BB962C8B-B14F-4D97-AF65-F5344CB8AC3E}">
        <p14:creationId xmlns:p14="http://schemas.microsoft.com/office/powerpoint/2010/main" val="2602225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21CC72-005F-40BA-80AC-244951E3E319}" type="slidenum">
              <a:rPr lang="en-US" smtClean="0"/>
              <a:t>1</a:t>
            </a:fld>
            <a:endParaRPr lang="en-US"/>
          </a:p>
        </p:txBody>
      </p:sp>
    </p:spTree>
    <p:extLst>
      <p:ext uri="{BB962C8B-B14F-4D97-AF65-F5344CB8AC3E}">
        <p14:creationId xmlns:p14="http://schemas.microsoft.com/office/powerpoint/2010/main" val="2124778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D7DD9E-6AB4-40D7-8558-0FF84C8ACC2D}" type="slidenum">
              <a:rPr lang="en-US" smtClean="0"/>
              <a:t>10</a:t>
            </a:fld>
            <a:endParaRPr lang="en-US"/>
          </a:p>
        </p:txBody>
      </p:sp>
    </p:spTree>
    <p:extLst>
      <p:ext uri="{BB962C8B-B14F-4D97-AF65-F5344CB8AC3E}">
        <p14:creationId xmlns:p14="http://schemas.microsoft.com/office/powerpoint/2010/main" val="1905660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D7DD9E-6AB4-40D7-8558-0FF84C8ACC2D}" type="slidenum">
              <a:rPr lang="en-US" smtClean="0"/>
              <a:t>11</a:t>
            </a:fld>
            <a:endParaRPr lang="en-US"/>
          </a:p>
        </p:txBody>
      </p:sp>
    </p:spTree>
    <p:extLst>
      <p:ext uri="{BB962C8B-B14F-4D97-AF65-F5344CB8AC3E}">
        <p14:creationId xmlns:p14="http://schemas.microsoft.com/office/powerpoint/2010/main" val="2991901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**Optional slide** </a:t>
            </a:r>
          </a:p>
          <a:p>
            <a:endParaRPr lang="en-US" dirty="0" smtClean="0"/>
          </a:p>
          <a:p>
            <a:r>
              <a:rPr lang="en-US" dirty="0" smtClean="0"/>
              <a:t>Could I get someone to read this?</a:t>
            </a:r>
            <a:endParaRPr lang="en-US" dirty="0"/>
          </a:p>
          <a:p>
            <a:endParaRPr lang="en-US" dirty="0"/>
          </a:p>
          <a:p>
            <a:r>
              <a:rPr lang="en-US" dirty="0" smtClean="0"/>
              <a:t>What are you takeaways from this passage?</a:t>
            </a:r>
          </a:p>
          <a:p>
            <a:endParaRPr lang="en-US" dirty="0"/>
          </a:p>
          <a:p>
            <a:r>
              <a:rPr lang="en-US" dirty="0" smtClean="0"/>
              <a:t>Do you think courage is important to being a good leader? How about a good bystander?</a:t>
            </a:r>
            <a:endParaRPr lang="en-US" dirty="0"/>
          </a:p>
        </p:txBody>
      </p:sp>
      <p:sp>
        <p:nvSpPr>
          <p:cNvPr id="4" name="Slide Number Placeholder 3"/>
          <p:cNvSpPr>
            <a:spLocks noGrp="1"/>
          </p:cNvSpPr>
          <p:nvPr>
            <p:ph type="sldNum" sz="quarter" idx="10"/>
          </p:nvPr>
        </p:nvSpPr>
        <p:spPr/>
        <p:txBody>
          <a:bodyPr/>
          <a:lstStyle/>
          <a:p>
            <a:fld id="{0321CC72-005F-40BA-80AC-244951E3E319}" type="slidenum">
              <a:rPr lang="en-US" smtClean="0"/>
              <a:t>12</a:t>
            </a:fld>
            <a:endParaRPr lang="en-US"/>
          </a:p>
        </p:txBody>
      </p:sp>
    </p:spTree>
    <p:extLst>
      <p:ext uri="{BB962C8B-B14F-4D97-AF65-F5344CB8AC3E}">
        <p14:creationId xmlns:p14="http://schemas.microsoft.com/office/powerpoint/2010/main" val="2415066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So, we get this training every year, but is it effective?</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Yes, but only the smallest part of the entire process to deal with discriminatory and harassing behaviors.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Complaint process is next.</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Leadership Commitment  at ALL LEVELS is ESSENTIAL.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The most impact comes from YOU, the INDIVIDUAL, to speak up, STEP IN and STOP these behaviors. </a:t>
            </a:r>
            <a:endParaRPr lang="en-US" altLang="en-US" dirty="0"/>
          </a:p>
          <a:p>
            <a:endParaRPr lang="en-US" dirty="0"/>
          </a:p>
        </p:txBody>
      </p:sp>
      <p:sp>
        <p:nvSpPr>
          <p:cNvPr id="4" name="Slide Number Placeholder 3"/>
          <p:cNvSpPr>
            <a:spLocks noGrp="1"/>
          </p:cNvSpPr>
          <p:nvPr>
            <p:ph type="sldNum" sz="quarter" idx="10"/>
          </p:nvPr>
        </p:nvSpPr>
        <p:spPr/>
        <p:txBody>
          <a:bodyPr/>
          <a:lstStyle/>
          <a:p>
            <a:fld id="{8D7838BB-4FA7-4801-BD5D-8DF77144E428}"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683045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p>
            <a:fld id="{99087687-0899-48CA-BE95-B1955B67C8DA}" type="slidenum">
              <a:rPr lang="en-US" smtClean="0">
                <a:solidFill>
                  <a:prstClr val="black"/>
                </a:solidFill>
              </a:rPr>
              <a:pPr/>
              <a:t>14</a:t>
            </a:fld>
            <a:endParaRPr lang="en-US">
              <a:solidFill>
                <a:prstClr val="black"/>
              </a:solidFill>
            </a:endParaRPr>
          </a:p>
        </p:txBody>
      </p:sp>
      <p:sp>
        <p:nvSpPr>
          <p:cNvPr id="292867" name="Rectangle 2"/>
          <p:cNvSpPr>
            <a:spLocks noChangeArrowheads="1"/>
          </p:cNvSpPr>
          <p:nvPr/>
        </p:nvSpPr>
        <p:spPr bwMode="auto">
          <a:xfrm>
            <a:off x="3971926" y="1"/>
            <a:ext cx="3038475" cy="463550"/>
          </a:xfrm>
          <a:prstGeom prst="rect">
            <a:avLst/>
          </a:prstGeom>
          <a:noFill/>
          <a:ln w="9525">
            <a:noFill/>
            <a:miter lim="800000"/>
            <a:headEnd/>
            <a:tailEnd/>
          </a:ln>
        </p:spPr>
        <p:txBody>
          <a:bodyPr wrap="none" lIns="91435" tIns="45717" rIns="91435" bIns="45717" anchor="ctr"/>
          <a:lstStyle/>
          <a:p>
            <a:endParaRPr lang="en-US">
              <a:solidFill>
                <a:prstClr val="black"/>
              </a:solidFill>
            </a:endParaRPr>
          </a:p>
        </p:txBody>
      </p:sp>
      <p:sp>
        <p:nvSpPr>
          <p:cNvPr id="292868" name="Rectangle 3"/>
          <p:cNvSpPr>
            <a:spLocks noChangeArrowheads="1"/>
          </p:cNvSpPr>
          <p:nvPr/>
        </p:nvSpPr>
        <p:spPr bwMode="auto">
          <a:xfrm>
            <a:off x="3971926" y="8831263"/>
            <a:ext cx="3038475" cy="463550"/>
          </a:xfrm>
          <a:prstGeom prst="rect">
            <a:avLst/>
          </a:prstGeom>
          <a:noFill/>
          <a:ln w="9525">
            <a:noFill/>
            <a:miter lim="800000"/>
            <a:headEnd/>
            <a:tailEnd/>
          </a:ln>
        </p:spPr>
        <p:txBody>
          <a:bodyPr lIns="93818" tIns="46911" rIns="93818" bIns="46911" anchor="b"/>
          <a:lstStyle/>
          <a:p>
            <a:pPr algn="r" defTabSz="931811" eaLnBrk="0" hangingPunct="0">
              <a:spcBef>
                <a:spcPct val="0"/>
              </a:spcBef>
            </a:pPr>
            <a:r>
              <a:rPr lang="en-US" sz="1200" dirty="0">
                <a:solidFill>
                  <a:prstClr val="black"/>
                </a:solidFill>
              </a:rPr>
              <a:t>2</a:t>
            </a:r>
          </a:p>
        </p:txBody>
      </p:sp>
      <p:sp>
        <p:nvSpPr>
          <p:cNvPr id="292869" name="Rectangle 4"/>
          <p:cNvSpPr>
            <a:spLocks noChangeArrowheads="1"/>
          </p:cNvSpPr>
          <p:nvPr/>
        </p:nvSpPr>
        <p:spPr bwMode="auto">
          <a:xfrm>
            <a:off x="1" y="8831263"/>
            <a:ext cx="3038475" cy="463550"/>
          </a:xfrm>
          <a:prstGeom prst="rect">
            <a:avLst/>
          </a:prstGeom>
          <a:noFill/>
          <a:ln w="9525">
            <a:noFill/>
            <a:miter lim="800000"/>
            <a:headEnd/>
            <a:tailEnd/>
          </a:ln>
        </p:spPr>
        <p:txBody>
          <a:bodyPr wrap="none" lIns="91435" tIns="45717" rIns="91435" bIns="45717" anchor="ctr"/>
          <a:lstStyle/>
          <a:p>
            <a:endParaRPr lang="en-US">
              <a:solidFill>
                <a:prstClr val="black"/>
              </a:solidFill>
            </a:endParaRPr>
          </a:p>
        </p:txBody>
      </p:sp>
      <p:sp>
        <p:nvSpPr>
          <p:cNvPr id="292870" name="Rectangle 5"/>
          <p:cNvSpPr>
            <a:spLocks noChangeArrowheads="1"/>
          </p:cNvSpPr>
          <p:nvPr/>
        </p:nvSpPr>
        <p:spPr bwMode="auto">
          <a:xfrm>
            <a:off x="1" y="1"/>
            <a:ext cx="3038475" cy="463550"/>
          </a:xfrm>
          <a:prstGeom prst="rect">
            <a:avLst/>
          </a:prstGeom>
          <a:noFill/>
          <a:ln w="9525">
            <a:noFill/>
            <a:miter lim="800000"/>
            <a:headEnd/>
            <a:tailEnd/>
          </a:ln>
        </p:spPr>
        <p:txBody>
          <a:bodyPr wrap="none" lIns="91435" tIns="45717" rIns="91435" bIns="45717" anchor="ctr"/>
          <a:lstStyle/>
          <a:p>
            <a:endParaRPr lang="en-US">
              <a:solidFill>
                <a:prstClr val="black"/>
              </a:solidFill>
            </a:endParaRPr>
          </a:p>
        </p:txBody>
      </p:sp>
      <p:sp>
        <p:nvSpPr>
          <p:cNvPr id="292871" name="Rectangle 6"/>
          <p:cNvSpPr>
            <a:spLocks noGrp="1" noRot="1" noChangeAspect="1" noChangeArrowheads="1" noTextEdit="1"/>
          </p:cNvSpPr>
          <p:nvPr>
            <p:ph type="sldImg"/>
          </p:nvPr>
        </p:nvSpPr>
        <p:spPr>
          <a:xfrm>
            <a:off x="419100" y="703263"/>
            <a:ext cx="6172200" cy="3471862"/>
          </a:xfrm>
          <a:ln w="12700" cap="flat">
            <a:solidFill>
              <a:schemeClr val="tx1"/>
            </a:solidFill>
          </a:ln>
        </p:spPr>
      </p:sp>
      <p:sp>
        <p:nvSpPr>
          <p:cNvPr id="292872" name="Rectangle 7"/>
          <p:cNvSpPr>
            <a:spLocks noGrp="1" noChangeArrowheads="1"/>
          </p:cNvSpPr>
          <p:nvPr>
            <p:ph type="body" idx="1"/>
          </p:nvPr>
        </p:nvSpPr>
        <p:spPr>
          <a:xfrm>
            <a:off x="935039" y="4414839"/>
            <a:ext cx="5140325" cy="4184650"/>
          </a:xfrm>
          <a:noFill/>
          <a:ln/>
        </p:spPr>
        <p:txBody>
          <a:bodyPr lIns="93818" tIns="46911" rIns="93818" bIns="46911"/>
          <a:lstStyle/>
          <a:p>
            <a:endParaRPr lang="en-US" sz="1800" dirty="0"/>
          </a:p>
        </p:txBody>
      </p:sp>
    </p:spTree>
    <p:extLst>
      <p:ext uri="{BB962C8B-B14F-4D97-AF65-F5344CB8AC3E}">
        <p14:creationId xmlns:p14="http://schemas.microsoft.com/office/powerpoint/2010/main" val="3094934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E19CE587-3D4F-4A20-93FF-03A4990F63C9}" type="slidenum">
              <a:rPr lang="en-US" smtClean="0"/>
              <a:pPr/>
              <a:t>2</a:t>
            </a:fld>
            <a:endParaRPr lang="en-US"/>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xfrm>
            <a:off x="685800" y="4400550"/>
            <a:ext cx="5486400" cy="4465658"/>
          </a:xfrm>
          <a:noFill/>
          <a:ln/>
        </p:spPr>
        <p:txBody>
          <a:bodyPr/>
          <a:lstStyle/>
          <a:p>
            <a:r>
              <a:rPr lang="en-US" dirty="0" smtClean="0"/>
              <a:t>Definition of Discrimination</a:t>
            </a:r>
          </a:p>
          <a:p>
            <a:r>
              <a:rPr lang="en-US" dirty="0" smtClean="0"/>
              <a:t>What are the basis for discrimination?  </a:t>
            </a:r>
          </a:p>
          <a:p>
            <a:r>
              <a:rPr lang="en-US" dirty="0"/>
              <a:t>	</a:t>
            </a:r>
            <a:r>
              <a:rPr lang="en-US" dirty="0" smtClean="0"/>
              <a:t>Reprisal complaints may get reported to the EO but they are handled </a:t>
            </a:r>
          </a:p>
          <a:p>
            <a:r>
              <a:rPr lang="en-US" dirty="0"/>
              <a:t>	</a:t>
            </a:r>
            <a:r>
              <a:rPr lang="en-US" dirty="0" smtClean="0"/>
              <a:t>by the IG office.</a:t>
            </a:r>
          </a:p>
          <a:p>
            <a:r>
              <a:rPr lang="en-US" dirty="0" smtClean="0"/>
              <a:t>Discuss </a:t>
            </a:r>
            <a:r>
              <a:rPr lang="en-US" b="1" dirty="0" smtClean="0"/>
              <a:t>Obvious </a:t>
            </a:r>
            <a:r>
              <a:rPr lang="en-US" b="1" dirty="0"/>
              <a:t>discrimination </a:t>
            </a:r>
            <a:r>
              <a:rPr lang="en-US" b="1" dirty="0" smtClean="0"/>
              <a:t> vs </a:t>
            </a:r>
            <a:r>
              <a:rPr lang="en-US" b="1" dirty="0"/>
              <a:t>Subtle </a:t>
            </a:r>
            <a:r>
              <a:rPr lang="en-US" b="1" dirty="0" smtClean="0"/>
              <a:t>discrimination.  Have audience give examples of each.</a:t>
            </a:r>
          </a:p>
          <a:p>
            <a:endParaRPr lang="en-US" b="1" dirty="0"/>
          </a:p>
          <a:p>
            <a:r>
              <a:rPr lang="en-US" u="sng" dirty="0" smtClean="0"/>
              <a:t>Obvious discrimination </a:t>
            </a:r>
            <a:r>
              <a:rPr lang="en-US" dirty="0" smtClean="0"/>
              <a:t>in </a:t>
            </a:r>
            <a:r>
              <a:rPr lang="en-US" dirty="0"/>
              <a:t>the workplace is less and less frequent, which all would agree is a positive development. How often do you hear someone make a racist, sexist or homophobic comment to a colleague? The answer, for most of us, would surely be 'not very often'. </a:t>
            </a:r>
          </a:p>
          <a:p>
            <a:r>
              <a:rPr lang="en-US" dirty="0" smtClean="0"/>
              <a:t>     However</a:t>
            </a:r>
            <a:r>
              <a:rPr lang="en-US" dirty="0"/>
              <a:t>, though discrimination is happily less rife than it once was, it still remains, sometimes in subtle or even subconscious forms - for example, </a:t>
            </a:r>
            <a:r>
              <a:rPr lang="en-US" dirty="0" smtClean="0"/>
              <a:t>selecting teams </a:t>
            </a:r>
            <a:r>
              <a:rPr lang="en-US" dirty="0"/>
              <a:t>where </a:t>
            </a:r>
            <a:r>
              <a:rPr lang="en-US" dirty="0" smtClean="0"/>
              <a:t>leaders might </a:t>
            </a:r>
            <a:r>
              <a:rPr lang="en-US" dirty="0"/>
              <a:t>simply </a:t>
            </a:r>
            <a:r>
              <a:rPr lang="en-US" dirty="0" smtClean="0"/>
              <a:t>select more </a:t>
            </a:r>
            <a:r>
              <a:rPr lang="en-US" dirty="0"/>
              <a:t>of the same. We like what we know, and appoint people who we think are like </a:t>
            </a:r>
            <a:r>
              <a:rPr lang="en-US" dirty="0" smtClean="0"/>
              <a:t>ourselves.</a:t>
            </a:r>
            <a:endParaRPr lang="en-US" dirty="0"/>
          </a:p>
          <a:p>
            <a:endParaRPr lang="en-US" dirty="0" smtClean="0"/>
          </a:p>
          <a:p>
            <a:r>
              <a:rPr lang="en-US" u="sng" dirty="0" smtClean="0"/>
              <a:t>Subtle </a:t>
            </a:r>
            <a:r>
              <a:rPr lang="en-US" u="sng" dirty="0"/>
              <a:t>discrimination </a:t>
            </a:r>
            <a:r>
              <a:rPr lang="en-US" dirty="0"/>
              <a:t>is made up of covert, </a:t>
            </a:r>
            <a:r>
              <a:rPr lang="en-US" dirty="0" smtClean="0"/>
              <a:t>or </a:t>
            </a:r>
            <a:r>
              <a:rPr lang="en-US" dirty="0"/>
              <a:t>apparently trivial events that are frequently unrecognized by the perpetrator and often not evident to the person injured by them. By definition they are not legally actionable; they happen wherever people are perceived to be "different." These "micro inequities" interfere with equal opportunity by excluding the person who is different and by interfering with that person's self-confidence and productivity</a:t>
            </a:r>
            <a:r>
              <a:rPr lang="en-US" dirty="0" smtClean="0"/>
              <a:t>.  Examples?</a:t>
            </a:r>
            <a:endParaRPr lang="en-US" dirty="0"/>
          </a:p>
        </p:txBody>
      </p:sp>
    </p:spTree>
    <p:extLst>
      <p:ext uri="{BB962C8B-B14F-4D97-AF65-F5344CB8AC3E}">
        <p14:creationId xmlns:p14="http://schemas.microsoft.com/office/powerpoint/2010/main" val="2194896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21CC72-005F-40BA-80AC-244951E3E319}" type="slidenum">
              <a:rPr lang="en-US" smtClean="0"/>
              <a:t>3</a:t>
            </a:fld>
            <a:endParaRPr lang="en-US"/>
          </a:p>
        </p:txBody>
      </p:sp>
    </p:spTree>
    <p:extLst>
      <p:ext uri="{BB962C8B-B14F-4D97-AF65-F5344CB8AC3E}">
        <p14:creationId xmlns:p14="http://schemas.microsoft.com/office/powerpoint/2010/main" val="3683435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E19CE587-3D4F-4A20-93FF-03A4990F63C9}" type="slidenum">
              <a:rPr lang="en-US" smtClean="0"/>
              <a:pPr/>
              <a:t>4</a:t>
            </a:fld>
            <a:endParaRPr lang="en-US"/>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xfrm>
            <a:off x="685800" y="4400550"/>
            <a:ext cx="5486400" cy="4465658"/>
          </a:xfrm>
          <a:noFill/>
          <a:ln/>
        </p:spPr>
        <p:txBody>
          <a:bodyPr/>
          <a:lstStyle/>
          <a:p>
            <a:r>
              <a:rPr lang="en-US" dirty="0" smtClean="0"/>
              <a:t>Definition of Discrimination</a:t>
            </a:r>
          </a:p>
          <a:p>
            <a:r>
              <a:rPr lang="en-US" dirty="0" smtClean="0"/>
              <a:t>What are the basis for discrimination?  </a:t>
            </a:r>
          </a:p>
          <a:p>
            <a:r>
              <a:rPr lang="en-US" dirty="0"/>
              <a:t>	</a:t>
            </a:r>
            <a:r>
              <a:rPr lang="en-US" dirty="0" smtClean="0"/>
              <a:t>Reprisal complaints may get reported to the EO but they are handled </a:t>
            </a:r>
          </a:p>
          <a:p>
            <a:r>
              <a:rPr lang="en-US" dirty="0"/>
              <a:t>	</a:t>
            </a:r>
            <a:r>
              <a:rPr lang="en-US" dirty="0" smtClean="0"/>
              <a:t>by the IG office.</a:t>
            </a:r>
          </a:p>
          <a:p>
            <a:r>
              <a:rPr lang="en-US" dirty="0" smtClean="0"/>
              <a:t>Discuss </a:t>
            </a:r>
            <a:r>
              <a:rPr lang="en-US" b="1" dirty="0" smtClean="0"/>
              <a:t>Obvious </a:t>
            </a:r>
            <a:r>
              <a:rPr lang="en-US" b="1" dirty="0"/>
              <a:t>discrimination </a:t>
            </a:r>
            <a:r>
              <a:rPr lang="en-US" b="1" dirty="0" smtClean="0"/>
              <a:t> vs </a:t>
            </a:r>
            <a:r>
              <a:rPr lang="en-US" b="1" dirty="0"/>
              <a:t>Subtle </a:t>
            </a:r>
            <a:r>
              <a:rPr lang="en-US" b="1" dirty="0" smtClean="0"/>
              <a:t>discrimination.  Have audience give examples of each.</a:t>
            </a:r>
          </a:p>
          <a:p>
            <a:endParaRPr lang="en-US" b="1" dirty="0"/>
          </a:p>
          <a:p>
            <a:r>
              <a:rPr lang="en-US" u="sng" dirty="0" smtClean="0"/>
              <a:t>Obvious discrimination </a:t>
            </a:r>
            <a:r>
              <a:rPr lang="en-US" dirty="0" smtClean="0"/>
              <a:t>in </a:t>
            </a:r>
            <a:r>
              <a:rPr lang="en-US" dirty="0"/>
              <a:t>the workplace is less and less frequent, which all would agree is a positive development. How often do you hear someone make a racist, sexist or homophobic comment to a colleague? The answer, for most of us, would surely be 'not very often'. </a:t>
            </a:r>
          </a:p>
          <a:p>
            <a:r>
              <a:rPr lang="en-US" dirty="0" smtClean="0"/>
              <a:t>     However</a:t>
            </a:r>
            <a:r>
              <a:rPr lang="en-US" dirty="0"/>
              <a:t>, though discrimination is happily less rife than it once was, it still remains, sometimes in subtle or even subconscious forms - for example, </a:t>
            </a:r>
            <a:r>
              <a:rPr lang="en-US" dirty="0" smtClean="0"/>
              <a:t>selecting teams </a:t>
            </a:r>
            <a:r>
              <a:rPr lang="en-US" dirty="0"/>
              <a:t>where </a:t>
            </a:r>
            <a:r>
              <a:rPr lang="en-US" dirty="0" smtClean="0"/>
              <a:t>leaders might </a:t>
            </a:r>
            <a:r>
              <a:rPr lang="en-US" dirty="0"/>
              <a:t>simply </a:t>
            </a:r>
            <a:r>
              <a:rPr lang="en-US" dirty="0" smtClean="0"/>
              <a:t>select more </a:t>
            </a:r>
            <a:r>
              <a:rPr lang="en-US" dirty="0"/>
              <a:t>of the same. We like what we know, and appoint people who we think are like </a:t>
            </a:r>
            <a:r>
              <a:rPr lang="en-US" dirty="0" smtClean="0"/>
              <a:t>ourselves.</a:t>
            </a:r>
            <a:endParaRPr lang="en-US" dirty="0"/>
          </a:p>
          <a:p>
            <a:endParaRPr lang="en-US" dirty="0" smtClean="0"/>
          </a:p>
          <a:p>
            <a:r>
              <a:rPr lang="en-US" u="sng" dirty="0" smtClean="0"/>
              <a:t>Subtle </a:t>
            </a:r>
            <a:r>
              <a:rPr lang="en-US" u="sng" dirty="0"/>
              <a:t>discrimination </a:t>
            </a:r>
            <a:r>
              <a:rPr lang="en-US" dirty="0"/>
              <a:t>is made up of covert, </a:t>
            </a:r>
            <a:r>
              <a:rPr lang="en-US" dirty="0" smtClean="0"/>
              <a:t>or </a:t>
            </a:r>
            <a:r>
              <a:rPr lang="en-US" dirty="0"/>
              <a:t>apparently trivial events that are frequently unrecognized by the perpetrator and often not evident to the person injured by them. By definition they are not legally actionable; they happen wherever people are perceived to be "different." These "micro inequities" interfere with equal opportunity by excluding the person who is different and by interfering with that person's self-confidence and productivity</a:t>
            </a:r>
            <a:r>
              <a:rPr lang="en-US" dirty="0" smtClean="0"/>
              <a:t>.  Examples?</a:t>
            </a:r>
            <a:endParaRPr lang="en-US" dirty="0"/>
          </a:p>
        </p:txBody>
      </p:sp>
    </p:spTree>
    <p:extLst>
      <p:ext uri="{BB962C8B-B14F-4D97-AF65-F5344CB8AC3E}">
        <p14:creationId xmlns:p14="http://schemas.microsoft.com/office/powerpoint/2010/main" val="486243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400">
                <a:solidFill>
                  <a:schemeClr val="tx1"/>
                </a:solidFill>
                <a:latin typeface="Times" panose="02020603050405020304" pitchFamily="18" charset="0"/>
              </a:defRPr>
            </a:lvl1pPr>
            <a:lvl2pPr marL="742950" indent="-285750" defTabSz="922338">
              <a:defRPr sz="1400">
                <a:solidFill>
                  <a:schemeClr val="tx1"/>
                </a:solidFill>
                <a:latin typeface="Times" panose="02020603050405020304" pitchFamily="18" charset="0"/>
              </a:defRPr>
            </a:lvl2pPr>
            <a:lvl3pPr marL="1143000" indent="-228600" defTabSz="922338">
              <a:defRPr sz="1400">
                <a:solidFill>
                  <a:schemeClr val="tx1"/>
                </a:solidFill>
                <a:latin typeface="Times" panose="02020603050405020304" pitchFamily="18" charset="0"/>
              </a:defRPr>
            </a:lvl3pPr>
            <a:lvl4pPr marL="1600200" indent="-228600" defTabSz="922338">
              <a:defRPr sz="1400">
                <a:solidFill>
                  <a:schemeClr val="tx1"/>
                </a:solidFill>
                <a:latin typeface="Times" panose="02020603050405020304" pitchFamily="18" charset="0"/>
              </a:defRPr>
            </a:lvl4pPr>
            <a:lvl5pPr marL="2057400" indent="-228600" defTabSz="922338">
              <a:defRPr sz="1400">
                <a:solidFill>
                  <a:schemeClr val="tx1"/>
                </a:solidFill>
                <a:latin typeface="Times" panose="02020603050405020304" pitchFamily="18" charset="0"/>
              </a:defRPr>
            </a:lvl5pPr>
            <a:lvl6pPr marL="2514600" indent="-228600" defTabSz="922338" eaLnBrk="0" fontAlgn="base" hangingPunct="0">
              <a:spcBef>
                <a:spcPct val="0"/>
              </a:spcBef>
              <a:spcAft>
                <a:spcPct val="0"/>
              </a:spcAft>
              <a:defRPr sz="1400">
                <a:solidFill>
                  <a:schemeClr val="tx1"/>
                </a:solidFill>
                <a:latin typeface="Times" panose="02020603050405020304" pitchFamily="18" charset="0"/>
              </a:defRPr>
            </a:lvl6pPr>
            <a:lvl7pPr marL="2971800" indent="-228600" defTabSz="922338" eaLnBrk="0" fontAlgn="base" hangingPunct="0">
              <a:spcBef>
                <a:spcPct val="0"/>
              </a:spcBef>
              <a:spcAft>
                <a:spcPct val="0"/>
              </a:spcAft>
              <a:defRPr sz="1400">
                <a:solidFill>
                  <a:schemeClr val="tx1"/>
                </a:solidFill>
                <a:latin typeface="Times" panose="02020603050405020304" pitchFamily="18" charset="0"/>
              </a:defRPr>
            </a:lvl7pPr>
            <a:lvl8pPr marL="3429000" indent="-228600" defTabSz="922338" eaLnBrk="0" fontAlgn="base" hangingPunct="0">
              <a:spcBef>
                <a:spcPct val="0"/>
              </a:spcBef>
              <a:spcAft>
                <a:spcPct val="0"/>
              </a:spcAft>
              <a:defRPr sz="1400">
                <a:solidFill>
                  <a:schemeClr val="tx1"/>
                </a:solidFill>
                <a:latin typeface="Times" panose="02020603050405020304" pitchFamily="18" charset="0"/>
              </a:defRPr>
            </a:lvl8pPr>
            <a:lvl9pPr marL="3886200" indent="-228600" defTabSz="922338" eaLnBrk="0" fontAlgn="base" hangingPunct="0">
              <a:spcBef>
                <a:spcPct val="0"/>
              </a:spcBef>
              <a:spcAft>
                <a:spcPct val="0"/>
              </a:spcAft>
              <a:defRPr sz="1400">
                <a:solidFill>
                  <a:schemeClr val="tx1"/>
                </a:solidFill>
                <a:latin typeface="Times" panose="02020603050405020304" pitchFamily="18" charset="0"/>
              </a:defRPr>
            </a:lvl9pPr>
          </a:lstStyle>
          <a:p>
            <a:fld id="{427802E6-85C2-4A85-A5A7-17923C203C6F}" type="slidenum">
              <a:rPr lang="en-US" altLang="en-US" sz="1200" smtClean="0"/>
              <a:pPr/>
              <a:t>5</a:t>
            </a:fld>
            <a:endParaRPr lang="en-US" altLang="en-US"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Hazing includes any conduct by a military member (or members), or a DoD civilian employee (or employees</a:t>
            </a:r>
            <a:r>
              <a:rPr lang="en-US" altLang="en-US" u="sng" dirty="0"/>
              <a:t>), without a proper military or other governmental purpose </a:t>
            </a:r>
            <a:r>
              <a:rPr lang="en-US" altLang="en-US" dirty="0"/>
              <a:t>but with a nexus to military service or DoD civilian employment which meets the above definition.</a:t>
            </a:r>
          </a:p>
          <a:p>
            <a:pPr eaLnBrk="1" hangingPunct="1"/>
            <a:r>
              <a:rPr lang="en-US" altLang="en-US" dirty="0"/>
              <a:t> </a:t>
            </a:r>
            <a:r>
              <a:rPr lang="en-US" altLang="en-US" dirty="0" smtClean="0"/>
              <a:t>            If it has no VALID Training Purpose (</a:t>
            </a:r>
            <a:r>
              <a:rPr lang="en-US" altLang="en-US" dirty="0" err="1" smtClean="0"/>
              <a:t>ie</a:t>
            </a:r>
            <a:r>
              <a:rPr lang="en-US" altLang="en-US" dirty="0" smtClean="0"/>
              <a:t>. Task Number) then it can be Hazing.</a:t>
            </a:r>
          </a:p>
          <a:p>
            <a:pPr eaLnBrk="1" hangingPunct="1"/>
            <a:endParaRPr lang="en-US" altLang="en-US" dirty="0"/>
          </a:p>
          <a:p>
            <a:pPr eaLnBrk="1" hangingPunct="1"/>
            <a:r>
              <a:rPr lang="en-US" altLang="en-US" dirty="0"/>
              <a:t>Hazing is not limited to initiation or rite of passage events.  Hazing is prohibited in all cases, to include off duty or “unofficial” celebrations or unit functions.</a:t>
            </a:r>
          </a:p>
          <a:p>
            <a:pPr eaLnBrk="1" hangingPunct="1"/>
            <a:endParaRPr lang="en-US" altLang="en-US" dirty="0"/>
          </a:p>
          <a:p>
            <a:r>
              <a:rPr lang="en-US" altLang="en-US" dirty="0"/>
              <a:t>Ask </a:t>
            </a:r>
            <a:r>
              <a:rPr lang="en-US" altLang="en-US" dirty="0" smtClean="0"/>
              <a:t>Audience for examples of each.</a:t>
            </a:r>
          </a:p>
          <a:p>
            <a:r>
              <a:rPr lang="en-US" altLang="en-US" dirty="0" smtClean="0"/>
              <a:t>Discussion; How do </a:t>
            </a:r>
            <a:r>
              <a:rPr lang="en-US" altLang="en-US" dirty="0"/>
              <a:t>these behaviors negatively impact the </a:t>
            </a:r>
            <a:r>
              <a:rPr lang="en-US" altLang="en-US" dirty="0" smtClean="0"/>
              <a:t>mission? </a:t>
            </a:r>
          </a:p>
          <a:p>
            <a:r>
              <a:rPr lang="en-US" altLang="en-US" dirty="0" smtClean="0"/>
              <a:t>                     How do you report Hazing and Bullying?  (to EO)</a:t>
            </a:r>
          </a:p>
          <a:p>
            <a:endParaRPr lang="en-US" altLang="en-US" dirty="0"/>
          </a:p>
          <a:p>
            <a:r>
              <a:rPr lang="en-US" altLang="en-US" dirty="0"/>
              <a:t>Enforcement of this policy is the responsibility of commanders and leaders at all levels!</a:t>
            </a:r>
          </a:p>
          <a:p>
            <a:pPr eaLnBrk="1" hangingPunct="1"/>
            <a:endParaRPr lang="en-US" altLang="en-US" dirty="0"/>
          </a:p>
        </p:txBody>
      </p:sp>
    </p:spTree>
    <p:extLst>
      <p:ext uri="{BB962C8B-B14F-4D97-AF65-F5344CB8AC3E}">
        <p14:creationId xmlns:p14="http://schemas.microsoft.com/office/powerpoint/2010/main" val="2796637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21CC72-005F-40BA-80AC-244951E3E319}" type="slidenum">
              <a:rPr lang="en-US" smtClean="0"/>
              <a:t>6</a:t>
            </a:fld>
            <a:endParaRPr lang="en-US"/>
          </a:p>
        </p:txBody>
      </p:sp>
    </p:spTree>
    <p:extLst>
      <p:ext uri="{BB962C8B-B14F-4D97-AF65-F5344CB8AC3E}">
        <p14:creationId xmlns:p14="http://schemas.microsoft.com/office/powerpoint/2010/main" val="3242833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400">
                <a:solidFill>
                  <a:schemeClr val="tx1"/>
                </a:solidFill>
                <a:latin typeface="Times" panose="02020603050405020304" pitchFamily="18" charset="0"/>
              </a:defRPr>
            </a:lvl1pPr>
            <a:lvl2pPr marL="742950" indent="-285750" defTabSz="922338">
              <a:defRPr sz="1400">
                <a:solidFill>
                  <a:schemeClr val="tx1"/>
                </a:solidFill>
                <a:latin typeface="Times" panose="02020603050405020304" pitchFamily="18" charset="0"/>
              </a:defRPr>
            </a:lvl2pPr>
            <a:lvl3pPr marL="1143000" indent="-228600" defTabSz="922338">
              <a:defRPr sz="1400">
                <a:solidFill>
                  <a:schemeClr val="tx1"/>
                </a:solidFill>
                <a:latin typeface="Times" panose="02020603050405020304" pitchFamily="18" charset="0"/>
              </a:defRPr>
            </a:lvl3pPr>
            <a:lvl4pPr marL="1600200" indent="-228600" defTabSz="922338">
              <a:defRPr sz="1400">
                <a:solidFill>
                  <a:schemeClr val="tx1"/>
                </a:solidFill>
                <a:latin typeface="Times" panose="02020603050405020304" pitchFamily="18" charset="0"/>
              </a:defRPr>
            </a:lvl4pPr>
            <a:lvl5pPr marL="2057400" indent="-228600" defTabSz="922338">
              <a:defRPr sz="1400">
                <a:solidFill>
                  <a:schemeClr val="tx1"/>
                </a:solidFill>
                <a:latin typeface="Times" panose="02020603050405020304" pitchFamily="18" charset="0"/>
              </a:defRPr>
            </a:lvl5pPr>
            <a:lvl6pPr marL="2514600" indent="-228600" defTabSz="922338" eaLnBrk="0" fontAlgn="base" hangingPunct="0">
              <a:spcBef>
                <a:spcPct val="0"/>
              </a:spcBef>
              <a:spcAft>
                <a:spcPct val="0"/>
              </a:spcAft>
              <a:defRPr sz="1400">
                <a:solidFill>
                  <a:schemeClr val="tx1"/>
                </a:solidFill>
                <a:latin typeface="Times" panose="02020603050405020304" pitchFamily="18" charset="0"/>
              </a:defRPr>
            </a:lvl6pPr>
            <a:lvl7pPr marL="2971800" indent="-228600" defTabSz="922338" eaLnBrk="0" fontAlgn="base" hangingPunct="0">
              <a:spcBef>
                <a:spcPct val="0"/>
              </a:spcBef>
              <a:spcAft>
                <a:spcPct val="0"/>
              </a:spcAft>
              <a:defRPr sz="1400">
                <a:solidFill>
                  <a:schemeClr val="tx1"/>
                </a:solidFill>
                <a:latin typeface="Times" panose="02020603050405020304" pitchFamily="18" charset="0"/>
              </a:defRPr>
            </a:lvl7pPr>
            <a:lvl8pPr marL="3429000" indent="-228600" defTabSz="922338" eaLnBrk="0" fontAlgn="base" hangingPunct="0">
              <a:spcBef>
                <a:spcPct val="0"/>
              </a:spcBef>
              <a:spcAft>
                <a:spcPct val="0"/>
              </a:spcAft>
              <a:defRPr sz="1400">
                <a:solidFill>
                  <a:schemeClr val="tx1"/>
                </a:solidFill>
                <a:latin typeface="Times" panose="02020603050405020304" pitchFamily="18" charset="0"/>
              </a:defRPr>
            </a:lvl8pPr>
            <a:lvl9pPr marL="3886200" indent="-228600" defTabSz="922338" eaLnBrk="0" fontAlgn="base" hangingPunct="0">
              <a:spcBef>
                <a:spcPct val="0"/>
              </a:spcBef>
              <a:spcAft>
                <a:spcPct val="0"/>
              </a:spcAft>
              <a:defRPr sz="1400">
                <a:solidFill>
                  <a:schemeClr val="tx1"/>
                </a:solidFill>
                <a:latin typeface="Times" panose="02020603050405020304" pitchFamily="18" charset="0"/>
              </a:defRPr>
            </a:lvl9pPr>
          </a:lstStyle>
          <a:p>
            <a:fld id="{EE9BECA0-C979-49AC-917D-A7531BD03EF6}" type="slidenum">
              <a:rPr lang="en-US" altLang="en-US" sz="1200" smtClean="0"/>
              <a:pPr/>
              <a:t>7</a:t>
            </a:fld>
            <a:endParaRPr lang="en-US" alt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What is the Difference?</a:t>
            </a:r>
            <a:endParaRPr lang="en-US" altLang="en-US" dirty="0"/>
          </a:p>
          <a:p>
            <a:pPr eaLnBrk="1" hangingPunct="1"/>
            <a:endParaRPr lang="en-US" altLang="en-US" dirty="0"/>
          </a:p>
        </p:txBody>
      </p:sp>
    </p:spTree>
    <p:extLst>
      <p:ext uri="{BB962C8B-B14F-4D97-AF65-F5344CB8AC3E}">
        <p14:creationId xmlns:p14="http://schemas.microsoft.com/office/powerpoint/2010/main" val="3197670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CF9611F2-7E94-4017-9978-F9101F42B02E}" type="slidenum">
              <a:rPr lang="en-US"/>
              <a:pPr/>
              <a:t>8</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dirty="0" smtClean="0"/>
              <a:t>Discussion:</a:t>
            </a:r>
          </a:p>
          <a:p>
            <a:pPr eaLnBrk="1" hangingPunct="1"/>
            <a:endParaRPr lang="en-US" dirty="0"/>
          </a:p>
          <a:p>
            <a:pPr eaLnBrk="1" hangingPunct="1"/>
            <a:r>
              <a:rPr lang="en-US" dirty="0" smtClean="0"/>
              <a:t>How does effect your unit readiness?</a:t>
            </a:r>
          </a:p>
          <a:p>
            <a:pPr eaLnBrk="1" hangingPunct="1"/>
            <a:endParaRPr lang="en-US" dirty="0"/>
          </a:p>
          <a:p>
            <a:pPr eaLnBrk="1" hangingPunct="1"/>
            <a:r>
              <a:rPr lang="en-US" dirty="0" smtClean="0"/>
              <a:t>If Soldiers don’t trust they are/will be treated fairly will they trust you?</a:t>
            </a:r>
          </a:p>
          <a:p>
            <a:pPr eaLnBrk="1" hangingPunct="1"/>
            <a:endParaRPr lang="en-US" dirty="0"/>
          </a:p>
          <a:p>
            <a:pPr eaLnBrk="1" hangingPunct="1"/>
            <a:r>
              <a:rPr lang="en-US" dirty="0" smtClean="0"/>
              <a:t>Will they go the extra mile for you?</a:t>
            </a:r>
          </a:p>
          <a:p>
            <a:pPr eaLnBrk="1" hangingPunct="1"/>
            <a:endParaRPr lang="en-US" dirty="0"/>
          </a:p>
          <a:p>
            <a:pPr eaLnBrk="1" hangingPunct="1"/>
            <a:r>
              <a:rPr lang="en-US" dirty="0" smtClean="0"/>
              <a:t>Are you being a successful leader or member if you allow a poor environment?</a:t>
            </a:r>
            <a:endParaRPr lang="en-US" dirty="0"/>
          </a:p>
        </p:txBody>
      </p:sp>
    </p:spTree>
    <p:extLst>
      <p:ext uri="{BB962C8B-B14F-4D97-AF65-F5344CB8AC3E}">
        <p14:creationId xmlns:p14="http://schemas.microsoft.com/office/powerpoint/2010/main" val="2804174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Discussion:</a:t>
            </a:r>
          </a:p>
          <a:p>
            <a:r>
              <a:rPr lang="en-US" dirty="0" smtClean="0"/>
              <a:t>Where do you see your unit?</a:t>
            </a:r>
          </a:p>
          <a:p>
            <a:r>
              <a:rPr lang="en-US" dirty="0" smtClean="0"/>
              <a:t>Are actions easier or harder to contain as you progress down the line?</a:t>
            </a:r>
          </a:p>
          <a:p>
            <a:endParaRPr lang="en-US" dirty="0"/>
          </a:p>
          <a:p>
            <a:r>
              <a:rPr lang="en-US" dirty="0" smtClean="0"/>
              <a:t>Your unit environment is a reflection of you.  Each person is contributing to it positively or negatively.  Which are you?</a:t>
            </a:r>
          </a:p>
          <a:p>
            <a:endParaRPr lang="en-US" dirty="0"/>
          </a:p>
          <a:p>
            <a:endParaRPr lang="en-US" dirty="0" smtClean="0"/>
          </a:p>
          <a:p>
            <a:endParaRPr lang="en-US" dirty="0"/>
          </a:p>
          <a:p>
            <a:r>
              <a:rPr lang="en-US" dirty="0" smtClean="0"/>
              <a:t>Continuum of Harm</a:t>
            </a:r>
          </a:p>
          <a:p>
            <a:endParaRPr lang="en-US" dirty="0"/>
          </a:p>
          <a:p>
            <a:r>
              <a:rPr lang="en-US" dirty="0" smtClean="0"/>
              <a:t>Colors-indicate healthiness of environment.  Example behaviors listed in each</a:t>
            </a:r>
          </a:p>
          <a:p>
            <a:r>
              <a:rPr lang="en-US" dirty="0" smtClean="0"/>
              <a:t>Height of column-how many people know of this behavior.  The worse the behavior, </a:t>
            </a:r>
          </a:p>
          <a:p>
            <a:r>
              <a:rPr lang="en-US" dirty="0"/>
              <a:t>	</a:t>
            </a:r>
            <a:r>
              <a:rPr lang="en-US" dirty="0" smtClean="0"/>
              <a:t>the smaller the group who knows.  Sexual assault, just perpetrator and 	victim.</a:t>
            </a:r>
          </a:p>
          <a:p>
            <a:r>
              <a:rPr lang="en-US" dirty="0" smtClean="0"/>
              <a:t>Blue Bands-Who you deal with </a:t>
            </a:r>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A43E1FC1-5ED0-471A-99DA-DA2E0142D517}"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06314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6B7EAD3-7835-4A9C-A4BA-2219C2071098}" type="datetimeFigureOut">
              <a:rPr lang="en-US">
                <a:solidFill>
                  <a:prstClr val="black">
                    <a:tint val="75000"/>
                  </a:prstClr>
                </a:solidFill>
              </a:rPr>
              <a:pPr/>
              <a:t>3/10/2021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B0C6FD1-5F79-4D5D-8B65-99BF58D53B49}" type="slidenum">
              <a:rPr lang="en-US">
                <a:solidFill>
                  <a:prstClr val="black">
                    <a:tint val="75000"/>
                  </a:prstClr>
                </a:solidFill>
              </a:rPr>
              <a:pPr/>
              <a:t>‹#›</a:t>
            </a:fld>
            <a:endParaRPr lang="en-US">
              <a:solidFill>
                <a:prstClr val="black">
                  <a:tint val="75000"/>
                </a:prstClr>
              </a:solidFill>
            </a:endParaRPr>
          </a:p>
        </p:txBody>
      </p:sp>
      <p:pic>
        <p:nvPicPr>
          <p:cNvPr id="7" name="Picture 190" descr="dmna-logo.gif"/>
          <p:cNvPicPr>
            <a:picLocks noChangeAspect="1"/>
          </p:cNvPicPr>
          <p:nvPr userDrawn="1"/>
        </p:nvPicPr>
        <p:blipFill>
          <a:blip r:embed="rId2" cstate="print"/>
          <a:srcRect/>
          <a:stretch>
            <a:fillRect/>
          </a:stretch>
        </p:blipFill>
        <p:spPr bwMode="auto">
          <a:xfrm>
            <a:off x="304800" y="230188"/>
            <a:ext cx="1066800" cy="1044575"/>
          </a:xfrm>
          <a:prstGeom prst="rect">
            <a:avLst/>
          </a:prstGeom>
          <a:noFill/>
          <a:ln w="9525">
            <a:noFill/>
            <a:miter lim="800000"/>
            <a:headEnd/>
            <a:tailEnd/>
          </a:ln>
        </p:spPr>
      </p:pic>
      <p:pic>
        <p:nvPicPr>
          <p:cNvPr id="8" name="Picture 7" descr="NYARNG Disc.jpg.gif"/>
          <p:cNvPicPr>
            <a:picLocks noChangeAspect="1"/>
          </p:cNvPicPr>
          <p:nvPr userDrawn="1"/>
        </p:nvPicPr>
        <p:blipFill>
          <a:blip r:embed="rId3" cstate="print"/>
          <a:stretch>
            <a:fillRect/>
          </a:stretch>
        </p:blipFill>
        <p:spPr>
          <a:xfrm>
            <a:off x="10820400" y="248286"/>
            <a:ext cx="1066800" cy="1066800"/>
          </a:xfrm>
          <a:prstGeom prst="rect">
            <a:avLst/>
          </a:prstGeom>
        </p:spPr>
      </p:pic>
    </p:spTree>
    <p:extLst>
      <p:ext uri="{BB962C8B-B14F-4D97-AF65-F5344CB8AC3E}">
        <p14:creationId xmlns:p14="http://schemas.microsoft.com/office/powerpoint/2010/main" val="2145414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6B7EAD3-7835-4A9C-A4BA-2219C2071098}" type="datetimeFigureOut">
              <a:rPr lang="en-US">
                <a:solidFill>
                  <a:prstClr val="black">
                    <a:tint val="75000"/>
                  </a:prstClr>
                </a:solidFill>
              </a:rPr>
              <a:pPr/>
              <a:t>3/10/2021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B0C6FD1-5F79-4D5D-8B65-99BF58D53B49}" type="slidenum">
              <a:rPr lang="en-US">
                <a:solidFill>
                  <a:prstClr val="black">
                    <a:tint val="75000"/>
                  </a:prstClr>
                </a:solidFill>
              </a:rPr>
              <a:pPr/>
              <a:t>‹#›</a:t>
            </a:fld>
            <a:endParaRPr lang="en-US">
              <a:solidFill>
                <a:prstClr val="black">
                  <a:tint val="75000"/>
                </a:prstClr>
              </a:solidFill>
            </a:endParaRPr>
          </a:p>
        </p:txBody>
      </p:sp>
      <p:pic>
        <p:nvPicPr>
          <p:cNvPr id="7" name="Picture 190" descr="dmna-logo.gif"/>
          <p:cNvPicPr>
            <a:picLocks noChangeAspect="1"/>
          </p:cNvPicPr>
          <p:nvPr userDrawn="1"/>
        </p:nvPicPr>
        <p:blipFill>
          <a:blip r:embed="rId2" cstate="print"/>
          <a:srcRect/>
          <a:stretch>
            <a:fillRect/>
          </a:stretch>
        </p:blipFill>
        <p:spPr bwMode="auto">
          <a:xfrm>
            <a:off x="304800" y="230188"/>
            <a:ext cx="1066800" cy="1044575"/>
          </a:xfrm>
          <a:prstGeom prst="rect">
            <a:avLst/>
          </a:prstGeom>
          <a:noFill/>
          <a:ln w="9525">
            <a:noFill/>
            <a:miter lim="800000"/>
            <a:headEnd/>
            <a:tailEnd/>
          </a:ln>
        </p:spPr>
      </p:pic>
      <p:pic>
        <p:nvPicPr>
          <p:cNvPr id="8" name="Picture 7" descr="NYARNG Disc.jpg.gif"/>
          <p:cNvPicPr>
            <a:picLocks noChangeAspect="1"/>
          </p:cNvPicPr>
          <p:nvPr userDrawn="1"/>
        </p:nvPicPr>
        <p:blipFill>
          <a:blip r:embed="rId3" cstate="print"/>
          <a:stretch>
            <a:fillRect/>
          </a:stretch>
        </p:blipFill>
        <p:spPr>
          <a:xfrm>
            <a:off x="10820400" y="248286"/>
            <a:ext cx="1066800" cy="1066800"/>
          </a:xfrm>
          <a:prstGeom prst="rect">
            <a:avLst/>
          </a:prstGeom>
        </p:spPr>
      </p:pic>
    </p:spTree>
    <p:extLst>
      <p:ext uri="{BB962C8B-B14F-4D97-AF65-F5344CB8AC3E}">
        <p14:creationId xmlns:p14="http://schemas.microsoft.com/office/powerpoint/2010/main" val="433510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6B7EAD3-7835-4A9C-A4BA-2219C2071098}"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0C6FD1-5F79-4D5D-8B65-99BF58D53B49}" type="slidenum">
              <a:rPr lang="en-US" smtClean="0"/>
              <a:t>‹#›</a:t>
            </a:fld>
            <a:endParaRPr lang="en-US"/>
          </a:p>
        </p:txBody>
      </p:sp>
    </p:spTree>
    <p:extLst>
      <p:ext uri="{BB962C8B-B14F-4D97-AF65-F5344CB8AC3E}">
        <p14:creationId xmlns:p14="http://schemas.microsoft.com/office/powerpoint/2010/main" val="2090689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B7EAD3-7835-4A9C-A4BA-2219C2071098}" type="datetimeFigureOut">
              <a:rPr lang="en-US" smtClean="0"/>
              <a:t>3/10/2021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0C6FD1-5F79-4D5D-8B65-99BF58D53B49}" type="slidenum">
              <a:rPr lang="en-US" smtClean="0"/>
              <a:t>‹#›</a:t>
            </a:fld>
            <a:endParaRPr lang="en-US"/>
          </a:p>
        </p:txBody>
      </p:sp>
    </p:spTree>
    <p:extLst>
      <p:ext uri="{BB962C8B-B14F-4D97-AF65-F5344CB8AC3E}">
        <p14:creationId xmlns:p14="http://schemas.microsoft.com/office/powerpoint/2010/main" val="92043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6B7EAD3-7835-4A9C-A4BA-2219C2071098}" type="datetimeFigureOut">
              <a:rPr lang="en-US">
                <a:solidFill>
                  <a:prstClr val="black">
                    <a:tint val="75000"/>
                  </a:prstClr>
                </a:solidFill>
              </a:rPr>
              <a:pPr/>
              <a:t>3/10/2021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B0C6FD1-5F79-4D5D-8B65-99BF58D53B49}" type="slidenum">
              <a:rPr lang="en-US">
                <a:solidFill>
                  <a:prstClr val="black">
                    <a:tint val="75000"/>
                  </a:prstClr>
                </a:solidFill>
              </a:rPr>
              <a:pPr/>
              <a:t>‹#›</a:t>
            </a:fld>
            <a:endParaRPr lang="en-US">
              <a:solidFill>
                <a:prstClr val="black">
                  <a:tint val="75000"/>
                </a:prstClr>
              </a:solidFill>
            </a:endParaRPr>
          </a:p>
        </p:txBody>
      </p:sp>
      <p:pic>
        <p:nvPicPr>
          <p:cNvPr id="7" name="Picture 190" descr="dmna-logo.gif"/>
          <p:cNvPicPr>
            <a:picLocks noChangeAspect="1"/>
          </p:cNvPicPr>
          <p:nvPr userDrawn="1"/>
        </p:nvPicPr>
        <p:blipFill>
          <a:blip r:embed="rId2" cstate="print"/>
          <a:srcRect/>
          <a:stretch>
            <a:fillRect/>
          </a:stretch>
        </p:blipFill>
        <p:spPr bwMode="auto">
          <a:xfrm>
            <a:off x="304800" y="230188"/>
            <a:ext cx="1066800" cy="1044575"/>
          </a:xfrm>
          <a:prstGeom prst="rect">
            <a:avLst/>
          </a:prstGeom>
          <a:noFill/>
          <a:ln w="9525">
            <a:noFill/>
            <a:miter lim="800000"/>
            <a:headEnd/>
            <a:tailEnd/>
          </a:ln>
        </p:spPr>
      </p:pic>
      <p:pic>
        <p:nvPicPr>
          <p:cNvPr id="8" name="Picture 7" descr="NYARNG Disc.jpg.gif"/>
          <p:cNvPicPr>
            <a:picLocks noChangeAspect="1"/>
          </p:cNvPicPr>
          <p:nvPr userDrawn="1"/>
        </p:nvPicPr>
        <p:blipFill>
          <a:blip r:embed="rId3" cstate="print"/>
          <a:stretch>
            <a:fillRect/>
          </a:stretch>
        </p:blipFill>
        <p:spPr>
          <a:xfrm>
            <a:off x="10820400" y="248286"/>
            <a:ext cx="1066800" cy="1066800"/>
          </a:xfrm>
          <a:prstGeom prst="rect">
            <a:avLst/>
          </a:prstGeom>
        </p:spPr>
      </p:pic>
    </p:spTree>
    <p:extLst>
      <p:ext uri="{BB962C8B-B14F-4D97-AF65-F5344CB8AC3E}">
        <p14:creationId xmlns:p14="http://schemas.microsoft.com/office/powerpoint/2010/main" val="25399701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B7EAD3-7835-4A9C-A4BA-2219C2071098}" type="datetimeFigureOut">
              <a:rPr lang="en-US">
                <a:solidFill>
                  <a:prstClr val="black">
                    <a:tint val="75000"/>
                  </a:prstClr>
                </a:solidFill>
              </a:rPr>
              <a:pPr/>
              <a:t>3/10/2021</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0C6FD1-5F79-4D5D-8B65-99BF58D53B4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1974054"/>
      </p:ext>
    </p:extLst>
  </p:cSld>
  <p:clrMap bg1="lt1" tx1="dk1" bg2="lt2" tx2="dk2" accent1="accent1" accent2="accent2" accent3="accent3" accent4="accent4" accent5="accent5" accent6="accent6" hlink="hlink" folHlink="folHlink"/>
  <p:sldLayoutIdLst>
    <p:sldLayoutId id="2147483663" r:id="rId1"/>
    <p:sldLayoutId id="2147483668" r:id="rId2"/>
    <p:sldLayoutId id="2147483666" r:id="rId3"/>
    <p:sldLayoutId id="21474836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6">
                <a:lumMod val="20000"/>
                <a:lumOff val="80000"/>
              </a:schemeClr>
            </a:gs>
            <a:gs pos="74000">
              <a:schemeClr val="accent6">
                <a:lumMod val="40000"/>
                <a:lumOff val="60000"/>
              </a:schemeClr>
            </a:gs>
            <a:gs pos="83000">
              <a:schemeClr val="accent6">
                <a:lumMod val="60000"/>
                <a:lumOff val="40000"/>
              </a:schemeClr>
            </a:gs>
            <a:gs pos="100000">
              <a:schemeClr val="accent6">
                <a:lumMod val="75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B7EAD3-7835-4A9C-A4BA-2219C2071098}" type="datetimeFigureOut">
              <a:rPr lang="en-US">
                <a:solidFill>
                  <a:prstClr val="black">
                    <a:tint val="75000"/>
                  </a:prstClr>
                </a:solidFill>
              </a:rPr>
              <a:pPr/>
              <a:t>3/10/2021</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0C6FD1-5F79-4D5D-8B65-99BF58D53B49}"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7169275"/>
      </p:ext>
    </p:extLst>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Rectangle 7"/>
          <p:cNvSpPr/>
          <p:nvPr/>
        </p:nvSpPr>
        <p:spPr>
          <a:xfrm rot="19573553">
            <a:off x="1994488" y="1830100"/>
            <a:ext cx="12115014" cy="1569660"/>
          </a:xfrm>
          <a:prstGeom prst="rect">
            <a:avLst/>
          </a:prstGeom>
          <a:noFill/>
          <a:ln>
            <a:noFill/>
          </a:ln>
        </p:spPr>
        <p:style>
          <a:lnRef idx="0">
            <a:scrgbClr r="0" g="0" b="0"/>
          </a:lnRef>
          <a:fillRef idx="0">
            <a:scrgbClr r="0" g="0" b="0"/>
          </a:fillRef>
          <a:effectRef idx="0">
            <a:scrgbClr r="0" g="0" b="0"/>
          </a:effectRef>
          <a:fontRef idx="minor">
            <a:schemeClr val="accent6"/>
          </a:fontRef>
        </p:style>
        <p:txBody>
          <a:bodyPr wrap="square" lIns="91440" tIns="45720" rIns="91440" bIns="45720">
            <a:spAutoFit/>
          </a:bodyPr>
          <a:lstStyle/>
          <a:p>
            <a:pPr algn="ctr"/>
            <a:r>
              <a:rPr lang="en-US" sz="96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HARASSMENT</a:t>
            </a:r>
            <a:endParaRPr lang="en-US"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TextBox 5"/>
          <p:cNvSpPr txBox="1"/>
          <p:nvPr/>
        </p:nvSpPr>
        <p:spPr>
          <a:xfrm>
            <a:off x="1529193" y="5201392"/>
            <a:ext cx="8773364" cy="1446550"/>
          </a:xfrm>
          <a:prstGeom prst="rect">
            <a:avLst/>
          </a:prstGeom>
          <a:noFill/>
        </p:spPr>
        <p:txBody>
          <a:bodyPr wrap="none" rtlCol="0">
            <a:spAutoFit/>
          </a:bodyPr>
          <a:lstStyle/>
          <a:p>
            <a:pPr algn="ctr"/>
            <a:r>
              <a:rPr lang="en-US" sz="4400" dirty="0">
                <a:solidFill>
                  <a:schemeClr val="bg1"/>
                </a:solidFill>
                <a:latin typeface="Arial" panose="020B0604020202020204" pitchFamily="34" charset="0"/>
                <a:cs typeface="Arial" panose="020B0604020202020204" pitchFamily="34" charset="0"/>
              </a:rPr>
              <a:t>Equal Opportunity in the NYARNG</a:t>
            </a:r>
          </a:p>
          <a:p>
            <a:pPr algn="ctr"/>
            <a:r>
              <a:rPr lang="en-US" sz="4400" dirty="0" smtClean="0">
                <a:solidFill>
                  <a:schemeClr val="bg1"/>
                </a:solidFill>
                <a:latin typeface="Arial" panose="020B0604020202020204" pitchFamily="34" charset="0"/>
                <a:cs typeface="Arial" panose="020B0604020202020204" pitchFamily="34" charset="0"/>
              </a:rPr>
              <a:t>MAJ Stephen Keblish</a:t>
            </a:r>
            <a:endParaRPr lang="en-US" sz="4400" dirty="0">
              <a:solidFill>
                <a:schemeClr val="bg1"/>
              </a:solidFill>
              <a:latin typeface="Arial" panose="020B0604020202020204" pitchFamily="34" charset="0"/>
              <a:cs typeface="Arial" panose="020B0604020202020204" pitchFamily="34" charset="0"/>
            </a:endParaRPr>
          </a:p>
        </p:txBody>
      </p:sp>
      <p:sp>
        <p:nvSpPr>
          <p:cNvPr id="2" name="Rectangle 1"/>
          <p:cNvSpPr/>
          <p:nvPr/>
        </p:nvSpPr>
        <p:spPr>
          <a:xfrm rot="19822243">
            <a:off x="-1735603" y="1880902"/>
            <a:ext cx="12115014" cy="1569660"/>
          </a:xfrm>
          <a:prstGeom prst="rect">
            <a:avLst/>
          </a:prstGeom>
          <a:noFill/>
          <a:ln>
            <a:noFill/>
          </a:ln>
        </p:spPr>
        <p:style>
          <a:lnRef idx="0">
            <a:scrgbClr r="0" g="0" b="0"/>
          </a:lnRef>
          <a:fillRef idx="0">
            <a:scrgbClr r="0" g="0" b="0"/>
          </a:fillRef>
          <a:effectRef idx="0">
            <a:scrgbClr r="0" g="0" b="0"/>
          </a:effectRef>
          <a:fontRef idx="minor">
            <a:schemeClr val="accent6"/>
          </a:fontRef>
        </p:style>
        <p:txBody>
          <a:bodyPr wrap="square" lIns="91440" tIns="45720" rIns="91440" bIns="45720">
            <a:spAutoFit/>
          </a:bodyPr>
          <a:lstStyle/>
          <a:p>
            <a:pPr algn="ctr"/>
            <a:r>
              <a:rPr lang="en-US" sz="96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DISCRIMINATION</a:t>
            </a:r>
            <a:endParaRPr lang="en-US" sz="9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TextBox 4"/>
          <p:cNvSpPr txBox="1"/>
          <p:nvPr/>
        </p:nvSpPr>
        <p:spPr>
          <a:xfrm>
            <a:off x="539249" y="1891654"/>
            <a:ext cx="11243784" cy="1446550"/>
          </a:xfrm>
          <a:prstGeom prst="rect">
            <a:avLst/>
          </a:prstGeom>
          <a:noFill/>
          <a:effectLst/>
        </p:spPr>
        <p:txBody>
          <a:bodyPr wrap="none" rtlCol="0">
            <a:spAutoFit/>
          </a:bodyPr>
          <a:lstStyle/>
          <a:p>
            <a:r>
              <a:rPr lang="en-US" sz="8800" dirty="0" smtClean="0">
                <a:solidFill>
                  <a:schemeClr val="bg1"/>
                </a:solidFill>
                <a:effectLst>
                  <a:outerShdw blurRad="38100" dist="38100" dir="2700000" algn="tl">
                    <a:srgbClr val="000000">
                      <a:alpha val="43137"/>
                    </a:srgbClr>
                  </a:outerShdw>
                </a:effectLst>
                <a:latin typeface="Stencil" panose="040409050D0802020404" pitchFamily="82" charset="0"/>
              </a:rPr>
              <a:t>STEP</a:t>
            </a:r>
            <a:r>
              <a:rPr lang="en-US" sz="8800" dirty="0" smtClean="0">
                <a:solidFill>
                  <a:schemeClr val="bg1"/>
                </a:solidFill>
                <a:latin typeface="Stencil" panose="040409050D0802020404" pitchFamily="82" charset="0"/>
              </a:rPr>
              <a:t> IN AND STOP IT</a:t>
            </a:r>
            <a:endParaRPr lang="en-US" sz="8800" dirty="0">
              <a:solidFill>
                <a:schemeClr val="bg1"/>
              </a:solidFill>
              <a:latin typeface="Stencil" panose="040409050D0802020404" pitchFamily="82" charset="0"/>
            </a:endParaRPr>
          </a:p>
        </p:txBody>
      </p:sp>
      <p:sp>
        <p:nvSpPr>
          <p:cNvPr id="7" name="TextBox 6"/>
          <p:cNvSpPr txBox="1"/>
          <p:nvPr/>
        </p:nvSpPr>
        <p:spPr>
          <a:xfrm>
            <a:off x="599281" y="1942458"/>
            <a:ext cx="11243784" cy="1446550"/>
          </a:xfrm>
          <a:prstGeom prst="rect">
            <a:avLst/>
          </a:prstGeom>
          <a:noFill/>
          <a:effectLst/>
        </p:spPr>
        <p:txBody>
          <a:bodyPr wrap="none" rtlCol="0">
            <a:spAutoFit/>
          </a:bodyPr>
          <a:lstStyle/>
          <a:p>
            <a:r>
              <a:rPr lang="en-US" sz="8800" dirty="0" smtClean="0">
                <a:solidFill>
                  <a:schemeClr val="tx1">
                    <a:lumMod val="50000"/>
                    <a:lumOff val="50000"/>
                  </a:schemeClr>
                </a:solidFill>
                <a:effectLst>
                  <a:outerShdw blurRad="38100" dist="38100" dir="2700000" algn="tl">
                    <a:srgbClr val="000000">
                      <a:alpha val="43137"/>
                    </a:srgbClr>
                  </a:outerShdw>
                </a:effectLst>
                <a:latin typeface="Stencil" panose="040409050D0802020404" pitchFamily="82" charset="0"/>
              </a:rPr>
              <a:t>STEP</a:t>
            </a:r>
            <a:r>
              <a:rPr lang="en-US" sz="8800" dirty="0" smtClean="0">
                <a:solidFill>
                  <a:schemeClr val="tx1">
                    <a:lumMod val="50000"/>
                    <a:lumOff val="50000"/>
                  </a:schemeClr>
                </a:solidFill>
                <a:latin typeface="Stencil" panose="040409050D0802020404" pitchFamily="82" charset="0"/>
              </a:rPr>
              <a:t> IN AND STOP IT</a:t>
            </a:r>
            <a:endParaRPr lang="en-US" sz="8800" dirty="0">
              <a:solidFill>
                <a:schemeClr val="tx1">
                  <a:lumMod val="50000"/>
                  <a:lumOff val="50000"/>
                </a:schemeClr>
              </a:solidFill>
              <a:latin typeface="Stencil" panose="040409050D0802020404" pitchFamily="82" charset="0"/>
            </a:endParaRPr>
          </a:p>
        </p:txBody>
      </p:sp>
      <p:sp>
        <p:nvSpPr>
          <p:cNvPr id="3" name="TextBox 2"/>
          <p:cNvSpPr txBox="1"/>
          <p:nvPr/>
        </p:nvSpPr>
        <p:spPr>
          <a:xfrm>
            <a:off x="566957" y="1910126"/>
            <a:ext cx="11243784" cy="1446550"/>
          </a:xfrm>
          <a:prstGeom prst="rect">
            <a:avLst/>
          </a:prstGeom>
          <a:noFill/>
          <a:effectLst/>
        </p:spPr>
        <p:txBody>
          <a:bodyPr wrap="none" rtlCol="0">
            <a:spAutoFit/>
          </a:bodyPr>
          <a:lstStyle/>
          <a:p>
            <a:r>
              <a:rPr lang="en-US" sz="8800" dirty="0" smtClean="0">
                <a:solidFill>
                  <a:srgbClr val="FF0000"/>
                </a:solidFill>
                <a:latin typeface="Stencil" panose="040409050D0802020404" pitchFamily="82" charset="0"/>
              </a:rPr>
              <a:t>STEP IN AND STOP IT</a:t>
            </a:r>
            <a:endParaRPr lang="en-US" sz="8800" dirty="0">
              <a:solidFill>
                <a:srgbClr val="FF0000"/>
              </a:solidFill>
              <a:latin typeface="Stencil" panose="040409050D0802020404" pitchFamily="82" charset="0"/>
            </a:endParaRPr>
          </a:p>
        </p:txBody>
      </p:sp>
    </p:spTree>
    <p:extLst>
      <p:ext uri="{BB962C8B-B14F-4D97-AF65-F5344CB8AC3E}">
        <p14:creationId xmlns:p14="http://schemas.microsoft.com/office/powerpoint/2010/main" val="498209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489398" y="630699"/>
          <a:ext cx="11127346" cy="58590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4241800" y="-63500"/>
            <a:ext cx="3836499" cy="523220"/>
          </a:xfrm>
          <a:prstGeom prst="rect">
            <a:avLst/>
          </a:prstGeom>
          <a:noFill/>
        </p:spPr>
        <p:txBody>
          <a:bodyPr wrap="none" rtlCol="0">
            <a:spAutoFit/>
          </a:bodyPr>
          <a:lstStyle/>
          <a:p>
            <a:r>
              <a:rPr lang="en-US" sz="2800" dirty="0"/>
              <a:t>EO COMPLAINT PROCESS</a:t>
            </a:r>
          </a:p>
        </p:txBody>
      </p:sp>
    </p:spTree>
    <p:extLst>
      <p:ext uri="{BB962C8B-B14F-4D97-AF65-F5344CB8AC3E}">
        <p14:creationId xmlns:p14="http://schemas.microsoft.com/office/powerpoint/2010/main" val="2408375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07443" y="459720"/>
          <a:ext cx="11335058" cy="56951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4241800" y="-63500"/>
            <a:ext cx="3836499" cy="523220"/>
          </a:xfrm>
          <a:prstGeom prst="rect">
            <a:avLst/>
          </a:prstGeom>
          <a:noFill/>
        </p:spPr>
        <p:txBody>
          <a:bodyPr wrap="none" rtlCol="0">
            <a:spAutoFit/>
          </a:bodyPr>
          <a:lstStyle/>
          <a:p>
            <a:r>
              <a:rPr lang="en-US" sz="2800" dirty="0"/>
              <a:t>EO COMPLAINT PROCESS</a:t>
            </a:r>
          </a:p>
        </p:txBody>
      </p:sp>
      <p:sp>
        <p:nvSpPr>
          <p:cNvPr id="8" name="TextBox 7"/>
          <p:cNvSpPr txBox="1"/>
          <p:nvPr/>
        </p:nvSpPr>
        <p:spPr>
          <a:xfrm>
            <a:off x="1458954" y="6489700"/>
            <a:ext cx="9402189" cy="369332"/>
          </a:xfrm>
          <a:prstGeom prst="rect">
            <a:avLst/>
          </a:prstGeom>
          <a:noFill/>
        </p:spPr>
        <p:txBody>
          <a:bodyPr wrap="none" rtlCol="0">
            <a:spAutoFit/>
          </a:bodyPr>
          <a:lstStyle/>
          <a:p>
            <a:r>
              <a:rPr lang="en-US" dirty="0"/>
              <a:t>Process must be completed in 180 days or Complainant may automatically file a Formal complaint.</a:t>
            </a:r>
          </a:p>
        </p:txBody>
      </p:sp>
    </p:spTree>
    <p:extLst>
      <p:ext uri="{BB962C8B-B14F-4D97-AF65-F5344CB8AC3E}">
        <p14:creationId xmlns:p14="http://schemas.microsoft.com/office/powerpoint/2010/main" val="34491761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0416" y="2265732"/>
            <a:ext cx="10692882" cy="3046988"/>
          </a:xfrm>
          <a:prstGeom prst="rect">
            <a:avLst/>
          </a:prstGeom>
        </p:spPr>
        <p:txBody>
          <a:bodyPr wrap="square">
            <a:spAutoFit/>
          </a:bodyPr>
          <a:lstStyle/>
          <a:p>
            <a:r>
              <a:rPr lang="en-US" sz="2400" dirty="0">
                <a:latin typeface="Times New Roman" panose="02020603050405020304" pitchFamily="18" charset="0"/>
              </a:rPr>
              <a:t>Leadership demands </a:t>
            </a:r>
            <a:r>
              <a:rPr lang="en-US" sz="2400" dirty="0" smtClean="0">
                <a:latin typeface="Times New Roman" panose="02020603050405020304" pitchFamily="18" charset="0"/>
              </a:rPr>
              <a:t>COURAGE, </a:t>
            </a:r>
            <a:r>
              <a:rPr lang="en-US" sz="2400" dirty="0">
                <a:latin typeface="Times New Roman" panose="02020603050405020304" pitchFamily="18" charset="0"/>
              </a:rPr>
              <a:t>a character attribute and an Army Value. The mission, duty, and </a:t>
            </a:r>
            <a:r>
              <a:rPr lang="en-US" sz="2400" dirty="0" smtClean="0">
                <a:latin typeface="Times New Roman" panose="02020603050405020304" pitchFamily="18" charset="0"/>
              </a:rPr>
              <a:t>life itself </a:t>
            </a:r>
            <a:r>
              <a:rPr lang="en-US" sz="2400" dirty="0">
                <a:latin typeface="Times New Roman" panose="02020603050405020304" pitchFamily="18" charset="0"/>
              </a:rPr>
              <a:t>require Army professionals to reject cowardice</a:t>
            </a:r>
            <a:r>
              <a:rPr lang="en-US" sz="2400" dirty="0">
                <a:latin typeface="TimesNewRomanPSMT"/>
              </a:rPr>
              <a:t>—</a:t>
            </a:r>
            <a:r>
              <a:rPr lang="en-US" sz="2400" dirty="0">
                <a:latin typeface="Times New Roman" panose="02020603050405020304" pitchFamily="18" charset="0"/>
              </a:rPr>
              <a:t>they accept risk and overcome adversity and </a:t>
            </a:r>
            <a:r>
              <a:rPr lang="en-US" sz="2400" dirty="0" smtClean="0">
                <a:latin typeface="Times New Roman" panose="02020603050405020304" pitchFamily="18" charset="0"/>
              </a:rPr>
              <a:t>their fears</a:t>
            </a:r>
            <a:r>
              <a:rPr lang="en-US" sz="2400" dirty="0">
                <a:latin typeface="Times New Roman" panose="02020603050405020304" pitchFamily="18" charset="0"/>
              </a:rPr>
              <a:t>. They realize that they risk personal harm in performing their duty and accomplishing missions. </a:t>
            </a:r>
            <a:r>
              <a:rPr lang="en-US" sz="2400" dirty="0" smtClean="0">
                <a:latin typeface="Times New Roman" panose="02020603050405020304" pitchFamily="18" charset="0"/>
              </a:rPr>
              <a:t>The harm </a:t>
            </a:r>
            <a:r>
              <a:rPr lang="en-US" sz="2400" dirty="0">
                <a:latin typeface="Times New Roman" panose="02020603050405020304" pitchFamily="18" charset="0"/>
              </a:rPr>
              <a:t>may be physical, emotional, or spiritual. Nonetheless, Army professionals communicate with </a:t>
            </a:r>
            <a:r>
              <a:rPr lang="en-US" sz="2400" dirty="0" smtClean="0">
                <a:latin typeface="Times New Roman" panose="02020603050405020304" pitchFamily="18" charset="0"/>
              </a:rPr>
              <a:t>candor and </a:t>
            </a:r>
            <a:r>
              <a:rPr lang="en-US" sz="2400" dirty="0">
                <a:latin typeface="Times New Roman" panose="02020603050405020304" pitchFamily="18" charset="0"/>
              </a:rPr>
              <a:t>tact, seek shared understanding, and </a:t>
            </a:r>
            <a:r>
              <a:rPr lang="en-US" sz="2400" b="1" dirty="0">
                <a:latin typeface="Times New Roman" panose="02020603050405020304" pitchFamily="18" charset="0"/>
              </a:rPr>
              <a:t>demonstrate courage by doing what is ethical, effective, and </a:t>
            </a:r>
            <a:r>
              <a:rPr lang="en-US" sz="2400" b="1" dirty="0" smtClean="0">
                <a:latin typeface="Times New Roman" panose="02020603050405020304" pitchFamily="18" charset="0"/>
              </a:rPr>
              <a:t>efficient despite </a:t>
            </a:r>
            <a:r>
              <a:rPr lang="en-US" sz="2400" b="1" dirty="0">
                <a:latin typeface="Times New Roman" panose="02020603050405020304" pitchFamily="18" charset="0"/>
              </a:rPr>
              <a:t>risk, uncertainty, and fear</a:t>
            </a:r>
            <a:r>
              <a:rPr lang="en-US" sz="2400" b="1" dirty="0" smtClean="0">
                <a:latin typeface="Times New Roman" panose="02020603050405020304" pitchFamily="18" charset="0"/>
              </a:rPr>
              <a:t>.</a:t>
            </a:r>
          </a:p>
          <a:p>
            <a:r>
              <a:rPr lang="en-US" sz="2400" dirty="0">
                <a:latin typeface="Times New Roman" panose="02020603050405020304" pitchFamily="18" charset="0"/>
              </a:rPr>
              <a:t>	</a:t>
            </a:r>
            <a:r>
              <a:rPr lang="en-US" sz="2400" dirty="0" smtClean="0">
                <a:latin typeface="Times New Roman" panose="02020603050405020304" pitchFamily="18" charset="0"/>
              </a:rPr>
              <a:t>				-ADP 6-22 </a:t>
            </a:r>
            <a:endParaRPr lang="en-US" sz="2400" dirty="0"/>
          </a:p>
        </p:txBody>
      </p:sp>
      <p:sp>
        <p:nvSpPr>
          <p:cNvPr id="3" name="Rectangle 2"/>
          <p:cNvSpPr/>
          <p:nvPr/>
        </p:nvSpPr>
        <p:spPr>
          <a:xfrm>
            <a:off x="2257515" y="916770"/>
            <a:ext cx="7390869" cy="769441"/>
          </a:xfrm>
          <a:prstGeom prst="rect">
            <a:avLst/>
          </a:prstGeom>
        </p:spPr>
        <p:txBody>
          <a:bodyPr wrap="none">
            <a:spAutoFit/>
          </a:bodyPr>
          <a:lstStyle/>
          <a:p>
            <a:r>
              <a:rPr lang="en-US" sz="4400" dirty="0" smtClean="0">
                <a:effectLst>
                  <a:reflection blurRad="6350" stA="55000" endA="300" endPos="45500" dir="5400000" sy="-100000" algn="bl" rotWithShape="0"/>
                </a:effectLst>
                <a:latin typeface="Arial" panose="020B0604020202020204" pitchFamily="34" charset="0"/>
                <a:cs typeface="Arial" panose="020B0604020202020204" pitchFamily="34" charset="0"/>
              </a:rPr>
              <a:t>Be an </a:t>
            </a:r>
            <a:r>
              <a:rPr lang="en-US" sz="4400" dirty="0" smtClean="0">
                <a:solidFill>
                  <a:srgbClr val="00B0F0"/>
                </a:solidFill>
                <a:effectLst>
                  <a:reflection blurRad="6350" stA="55000" endA="300" endPos="45500" dir="5400000" sy="-100000" algn="bl" rotWithShape="0"/>
                </a:effectLst>
                <a:latin typeface="Arial" panose="020B0604020202020204" pitchFamily="34" charset="0"/>
                <a:cs typeface="Arial" panose="020B0604020202020204" pitchFamily="34" charset="0"/>
              </a:rPr>
              <a:t>ACTIVE BYSTANDER</a:t>
            </a:r>
            <a:endParaRPr lang="en-US" sz="4400" dirty="0">
              <a:solidFill>
                <a:srgbClr val="00B0F0"/>
              </a:solidFill>
            </a:endParaRPr>
          </a:p>
        </p:txBody>
      </p:sp>
      <p:cxnSp>
        <p:nvCxnSpPr>
          <p:cNvPr id="4" name="Straight Connector 3"/>
          <p:cNvCxnSpPr/>
          <p:nvPr/>
        </p:nvCxnSpPr>
        <p:spPr>
          <a:xfrm flipV="1">
            <a:off x="2555859" y="1496291"/>
            <a:ext cx="7092525" cy="3695"/>
          </a:xfrm>
          <a:prstGeom prst="line">
            <a:avLst/>
          </a:prstGeom>
          <a:noFill/>
          <a:ln w="12700" cap="flat" cmpd="sng" algn="ctr">
            <a:solidFill>
              <a:schemeClr val="accent6">
                <a:lumMod val="50000"/>
              </a:schemeClr>
            </a:solidFill>
            <a:prstDash val="solid"/>
          </a:ln>
          <a:effectLst>
            <a:outerShdw blurRad="50800" dist="50800" dir="5400000" sx="46000" sy="46000" algn="ctr" rotWithShape="0">
              <a:srgbClr val="000000">
                <a:alpha val="96000"/>
              </a:srgbClr>
            </a:outerShdw>
          </a:effectLst>
        </p:spPr>
      </p:cxnSp>
    </p:spTree>
    <p:extLst>
      <p:ext uri="{BB962C8B-B14F-4D97-AF65-F5344CB8AC3E}">
        <p14:creationId xmlns:p14="http://schemas.microsoft.com/office/powerpoint/2010/main" val="12562828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2009104" y="708338"/>
            <a:ext cx="8502149" cy="5374864"/>
            <a:chOff x="4935774" y="2339453"/>
            <a:chExt cx="5562600" cy="3370262"/>
          </a:xfrm>
        </p:grpSpPr>
        <p:sp>
          <p:nvSpPr>
            <p:cNvPr id="5" name="AutoShape 4"/>
            <p:cNvSpPr>
              <a:spLocks noChangeArrowheads="1"/>
            </p:cNvSpPr>
            <p:nvPr/>
          </p:nvSpPr>
          <p:spPr bwMode="auto">
            <a:xfrm>
              <a:off x="4935774" y="2339453"/>
              <a:ext cx="5562600" cy="3352800"/>
            </a:xfrm>
            <a:prstGeom prst="triangle">
              <a:avLst>
                <a:gd name="adj" fmla="val 50000"/>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57200"/>
              <a:endParaRPr lang="en-US" altLang="en-US">
                <a:solidFill>
                  <a:prstClr val="black"/>
                </a:solidFill>
              </a:endParaRPr>
            </a:p>
            <a:p>
              <a:pPr algn="ctr" defTabSz="457200"/>
              <a:endParaRPr lang="en-US" altLang="en-US" sz="2000" b="1">
                <a:solidFill>
                  <a:prstClr val="black"/>
                </a:solidFill>
              </a:endParaRPr>
            </a:p>
          </p:txBody>
        </p:sp>
        <p:sp>
          <p:nvSpPr>
            <p:cNvPr id="6" name="Text Box 8"/>
            <p:cNvSpPr txBox="1">
              <a:spLocks noChangeArrowheads="1"/>
            </p:cNvSpPr>
            <p:nvPr/>
          </p:nvSpPr>
          <p:spPr bwMode="auto">
            <a:xfrm>
              <a:off x="5583474" y="5008040"/>
              <a:ext cx="4267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457200"/>
              <a:r>
                <a:rPr lang="en-US" altLang="en-US" sz="2000" b="1" dirty="0">
                  <a:solidFill>
                    <a:prstClr val="white"/>
                  </a:solidFill>
                </a:rPr>
                <a:t>Supportive EO Attitudes</a:t>
              </a:r>
            </a:p>
            <a:p>
              <a:pPr algn="ctr" defTabSz="457200"/>
              <a:r>
                <a:rPr lang="en-US" altLang="en-US" sz="2000" i="1" dirty="0">
                  <a:solidFill>
                    <a:prstClr val="white"/>
                  </a:solidFill>
                </a:rPr>
                <a:t>Foundation</a:t>
              </a:r>
            </a:p>
          </p:txBody>
        </p:sp>
        <p:sp>
          <p:nvSpPr>
            <p:cNvPr id="7" name="Text Box 7"/>
            <p:cNvSpPr txBox="1">
              <a:spLocks noChangeArrowheads="1"/>
            </p:cNvSpPr>
            <p:nvPr/>
          </p:nvSpPr>
          <p:spPr bwMode="auto">
            <a:xfrm>
              <a:off x="6269274" y="4412728"/>
              <a:ext cx="2895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457200"/>
              <a:r>
                <a:rPr lang="en-US" altLang="en-US" sz="2000" b="1" dirty="0">
                  <a:solidFill>
                    <a:prstClr val="white"/>
                  </a:solidFill>
                </a:rPr>
                <a:t>Leader Commitment</a:t>
              </a:r>
              <a:endParaRPr lang="en-US" altLang="en-US" sz="2000" i="1" dirty="0">
                <a:solidFill>
                  <a:prstClr val="white"/>
                </a:solidFill>
              </a:endParaRPr>
            </a:p>
          </p:txBody>
        </p:sp>
        <p:sp>
          <p:nvSpPr>
            <p:cNvPr id="8" name="Text Box 6"/>
            <p:cNvSpPr txBox="1">
              <a:spLocks noChangeArrowheads="1"/>
            </p:cNvSpPr>
            <p:nvPr/>
          </p:nvSpPr>
          <p:spPr bwMode="auto">
            <a:xfrm>
              <a:off x="6269274" y="3817416"/>
              <a:ext cx="304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457200">
                <a:spcBef>
                  <a:spcPct val="50000"/>
                </a:spcBef>
              </a:pPr>
              <a:r>
                <a:rPr lang="en-US" altLang="en-US" sz="2000" b="1" dirty="0">
                  <a:solidFill>
                    <a:prstClr val="white"/>
                  </a:solidFill>
                </a:rPr>
                <a:t>Complaint Process</a:t>
              </a:r>
            </a:p>
          </p:txBody>
        </p:sp>
        <p:sp>
          <p:nvSpPr>
            <p:cNvPr id="9" name="Text Box 5"/>
            <p:cNvSpPr txBox="1">
              <a:spLocks noChangeArrowheads="1"/>
            </p:cNvSpPr>
            <p:nvPr/>
          </p:nvSpPr>
          <p:spPr bwMode="auto">
            <a:xfrm>
              <a:off x="6726474" y="3080680"/>
              <a:ext cx="198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457200"/>
              <a:r>
                <a:rPr lang="en-US" altLang="en-US" sz="2000" b="1" dirty="0">
                  <a:solidFill>
                    <a:prstClr val="black"/>
                  </a:solidFill>
                </a:rPr>
                <a:t> </a:t>
              </a:r>
              <a:r>
                <a:rPr lang="en-US" altLang="en-US" sz="2000" b="1" dirty="0">
                  <a:solidFill>
                    <a:prstClr val="white"/>
                  </a:solidFill>
                </a:rPr>
                <a:t>Training</a:t>
              </a:r>
              <a:endParaRPr lang="en-US" altLang="en-US" sz="2000" i="1" dirty="0">
                <a:solidFill>
                  <a:prstClr val="white"/>
                </a:solidFill>
              </a:endParaRPr>
            </a:p>
          </p:txBody>
        </p:sp>
        <p:sp>
          <p:nvSpPr>
            <p:cNvPr id="10" name="Line 11"/>
            <p:cNvSpPr>
              <a:spLocks noChangeShapeType="1"/>
            </p:cNvSpPr>
            <p:nvPr/>
          </p:nvSpPr>
          <p:spPr bwMode="auto">
            <a:xfrm>
              <a:off x="5659674" y="4925355"/>
              <a:ext cx="411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457200"/>
              <a:endParaRPr lang="en-US">
                <a:solidFill>
                  <a:prstClr val="black"/>
                </a:solidFill>
              </a:endParaRPr>
            </a:p>
          </p:txBody>
        </p:sp>
        <p:sp>
          <p:nvSpPr>
            <p:cNvPr id="11" name="Line 10"/>
            <p:cNvSpPr>
              <a:spLocks noChangeShapeType="1"/>
            </p:cNvSpPr>
            <p:nvPr/>
          </p:nvSpPr>
          <p:spPr bwMode="auto">
            <a:xfrm>
              <a:off x="6212124" y="4214291"/>
              <a:ext cx="31051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457200"/>
              <a:endParaRPr lang="en-US">
                <a:solidFill>
                  <a:prstClr val="black"/>
                </a:solidFill>
              </a:endParaRPr>
            </a:p>
          </p:txBody>
        </p:sp>
        <p:sp>
          <p:nvSpPr>
            <p:cNvPr id="12" name="Line 9"/>
            <p:cNvSpPr>
              <a:spLocks noChangeShapeType="1"/>
            </p:cNvSpPr>
            <p:nvPr/>
          </p:nvSpPr>
          <p:spPr bwMode="auto">
            <a:xfrm>
              <a:off x="6840774" y="3477555"/>
              <a:ext cx="1752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457200"/>
              <a:endParaRPr lang="en-US">
                <a:solidFill>
                  <a:prstClr val="black"/>
                </a:solidFill>
              </a:endParaRPr>
            </a:p>
          </p:txBody>
        </p:sp>
      </p:grpSp>
    </p:spTree>
    <p:extLst>
      <p:ext uri="{BB962C8B-B14F-4D97-AF65-F5344CB8AC3E}">
        <p14:creationId xmlns:p14="http://schemas.microsoft.com/office/powerpoint/2010/main" val="21164796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ChangeArrowheads="1"/>
          </p:cNvSpPr>
          <p:nvPr/>
        </p:nvSpPr>
        <p:spPr bwMode="auto">
          <a:xfrm>
            <a:off x="2209800" y="6248400"/>
            <a:ext cx="1905000" cy="457200"/>
          </a:xfrm>
          <a:prstGeom prst="rect">
            <a:avLst/>
          </a:prstGeom>
          <a:noFill/>
          <a:ln w="9525">
            <a:noFill/>
            <a:miter lim="800000"/>
            <a:headEnd/>
            <a:tailEnd/>
          </a:ln>
        </p:spPr>
        <p:txBody>
          <a:bodyPr wrap="none" anchor="ctr"/>
          <a:lstStyle/>
          <a:p>
            <a:endParaRPr lang="en-US">
              <a:solidFill>
                <a:prstClr val="black"/>
              </a:solidFill>
            </a:endParaRPr>
          </a:p>
        </p:txBody>
      </p:sp>
      <p:sp>
        <p:nvSpPr>
          <p:cNvPr id="160771" name="Rectangle 3"/>
          <p:cNvSpPr>
            <a:spLocks noChangeArrowheads="1"/>
          </p:cNvSpPr>
          <p:nvPr/>
        </p:nvSpPr>
        <p:spPr bwMode="auto">
          <a:xfrm>
            <a:off x="4648200" y="6248400"/>
            <a:ext cx="2895600" cy="457200"/>
          </a:xfrm>
          <a:prstGeom prst="rect">
            <a:avLst/>
          </a:prstGeom>
          <a:noFill/>
          <a:ln w="9525">
            <a:noFill/>
            <a:miter lim="800000"/>
            <a:headEnd/>
            <a:tailEnd/>
          </a:ln>
        </p:spPr>
        <p:txBody>
          <a:bodyPr wrap="none" anchor="ctr"/>
          <a:lstStyle/>
          <a:p>
            <a:endParaRPr lang="en-US">
              <a:solidFill>
                <a:prstClr val="black"/>
              </a:solidFill>
            </a:endParaRPr>
          </a:p>
        </p:txBody>
      </p:sp>
      <p:sp>
        <p:nvSpPr>
          <p:cNvPr id="160772" name="Rectangle 4"/>
          <p:cNvSpPr>
            <a:spLocks noChangeArrowheads="1"/>
          </p:cNvSpPr>
          <p:nvPr/>
        </p:nvSpPr>
        <p:spPr bwMode="auto">
          <a:xfrm>
            <a:off x="1596004" y="-38637"/>
            <a:ext cx="8386197" cy="1295400"/>
          </a:xfrm>
          <a:prstGeom prst="rect">
            <a:avLst/>
          </a:prstGeom>
          <a:noFill/>
          <a:ln w="9525">
            <a:noFill/>
            <a:miter lim="800000"/>
            <a:headEnd/>
            <a:tailEnd/>
          </a:ln>
        </p:spPr>
        <p:txBody>
          <a:bodyPr lIns="92075" tIns="46038" rIns="92075" bIns="46038" anchor="ctr"/>
          <a:lstStyle/>
          <a:p>
            <a:pPr eaLnBrk="0" hangingPunct="0">
              <a:spcBef>
                <a:spcPct val="0"/>
              </a:spcBef>
            </a:pPr>
            <a:r>
              <a:rPr lang="en-US" sz="4400" dirty="0">
                <a:solidFill>
                  <a:schemeClr val="accent5">
                    <a:lumMod val="75000"/>
                  </a:schemeClr>
                </a:solidFill>
                <a:effectLst>
                  <a:reflection blurRad="6350" stA="55000" endA="300" endPos="45500" dir="5400000" sy="-100000" algn="bl" rotWithShape="0"/>
                </a:effectLst>
                <a:latin typeface="Arial" panose="020B0604020202020204" pitchFamily="34" charset="0"/>
                <a:cs typeface="Arial" panose="020B0604020202020204" pitchFamily="34" charset="0"/>
              </a:rPr>
              <a:t>EQUAL OPPORTUNITY STAFF</a:t>
            </a:r>
          </a:p>
        </p:txBody>
      </p:sp>
      <p:cxnSp>
        <p:nvCxnSpPr>
          <p:cNvPr id="6" name="Straight Connector 5"/>
          <p:cNvCxnSpPr/>
          <p:nvPr/>
        </p:nvCxnSpPr>
        <p:spPr>
          <a:xfrm>
            <a:off x="4724400" y="838200"/>
            <a:ext cx="5943600" cy="0"/>
          </a:xfrm>
          <a:prstGeom prst="line">
            <a:avLst/>
          </a:prstGeom>
          <a:ln w="12700">
            <a:solidFill>
              <a:schemeClr val="accent6">
                <a:lumMod val="50000"/>
              </a:schemeClr>
            </a:solidFill>
          </a:ln>
          <a:effectLst>
            <a:outerShdw blurRad="50800" dist="50800" dir="5400000" sx="46000" sy="46000" algn="ctr" rotWithShape="0">
              <a:srgbClr val="000000">
                <a:alpha val="96000"/>
              </a:srgbClr>
            </a:outerShdw>
          </a:effectLst>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16127" y="3811012"/>
            <a:ext cx="11517411" cy="2277547"/>
          </a:xfrm>
          <a:prstGeom prst="rect">
            <a:avLst/>
          </a:prstGeom>
          <a:noFill/>
        </p:spPr>
        <p:txBody>
          <a:bodyPr wrap="square" rtlCol="0">
            <a:spAutoFit/>
          </a:bodyPr>
          <a:lstStyle/>
          <a:p>
            <a:pPr>
              <a:spcAft>
                <a:spcPts val="600"/>
              </a:spcAft>
            </a:pPr>
            <a:r>
              <a:rPr lang="en-US" sz="2400" dirty="0">
                <a:solidFill>
                  <a:schemeClr val="tx2">
                    <a:lumMod val="75000"/>
                  </a:schemeClr>
                </a:solidFill>
                <a:latin typeface="Arial" panose="020B0604020202020204" pitchFamily="34" charset="0"/>
                <a:cs typeface="Arial" panose="020B0604020202020204" pitchFamily="34" charset="0"/>
              </a:rPr>
              <a:t>JFHQ - </a:t>
            </a:r>
            <a:r>
              <a:rPr lang="en-US" sz="2200" dirty="0">
                <a:solidFill>
                  <a:schemeClr val="tx2">
                    <a:lumMod val="75000"/>
                  </a:schemeClr>
                </a:solidFill>
                <a:latin typeface="Arial" panose="020B0604020202020204" pitchFamily="34" charset="0"/>
                <a:cs typeface="Arial" panose="020B0604020202020204" pitchFamily="34" charset="0"/>
              </a:rPr>
              <a:t>LTC Monique Foster – </a:t>
            </a:r>
            <a:r>
              <a:rPr lang="en-US" sz="2200" dirty="0" smtClean="0">
                <a:solidFill>
                  <a:schemeClr val="tx2">
                    <a:lumMod val="75000"/>
                  </a:schemeClr>
                </a:solidFill>
                <a:latin typeface="Arial" panose="020B0604020202020204" pitchFamily="34" charset="0"/>
                <a:cs typeface="Arial" panose="020B0604020202020204" pitchFamily="34" charset="0"/>
              </a:rPr>
              <a:t>State Equal Employment Manager (SEEM) 518-786-4733</a:t>
            </a:r>
          </a:p>
          <a:p>
            <a:pPr>
              <a:spcAft>
                <a:spcPts val="600"/>
              </a:spcAft>
            </a:pPr>
            <a:r>
              <a:rPr lang="en-US" sz="2200" dirty="0" smtClean="0">
                <a:solidFill>
                  <a:schemeClr val="tx2">
                    <a:lumMod val="75000"/>
                  </a:schemeClr>
                </a:solidFill>
                <a:latin typeface="Arial" panose="020B0604020202020204" pitchFamily="34" charset="0"/>
                <a:cs typeface="Arial" panose="020B0604020202020204" pitchFamily="34" charset="0"/>
              </a:rPr>
              <a:t>	- MAJ Stephen Keblish – EO/EEO Staff Officer (</a:t>
            </a:r>
            <a:r>
              <a:rPr lang="en-US" sz="2200" dirty="0" err="1" smtClean="0">
                <a:solidFill>
                  <a:schemeClr val="tx2">
                    <a:lumMod val="75000"/>
                  </a:schemeClr>
                </a:solidFill>
                <a:latin typeface="Arial" panose="020B0604020202020204" pitchFamily="34" charset="0"/>
                <a:cs typeface="Arial" panose="020B0604020202020204" pitchFamily="34" charset="0"/>
              </a:rPr>
              <a:t>MDay</a:t>
            </a:r>
            <a:r>
              <a:rPr lang="en-US" sz="2200" dirty="0" smtClean="0">
                <a:solidFill>
                  <a:schemeClr val="tx2">
                    <a:lumMod val="75000"/>
                  </a:schemeClr>
                </a:solidFill>
                <a:latin typeface="Arial" panose="020B0604020202020204" pitchFamily="34" charset="0"/>
                <a:cs typeface="Arial" panose="020B0604020202020204" pitchFamily="34" charset="0"/>
              </a:rPr>
              <a:t>)</a:t>
            </a:r>
            <a:endParaRPr lang="en-US" sz="2200" dirty="0">
              <a:solidFill>
                <a:schemeClr val="tx2">
                  <a:lumMod val="75000"/>
                </a:schemeClr>
              </a:solidFill>
              <a:latin typeface="Arial" panose="020B0604020202020204" pitchFamily="34" charset="0"/>
              <a:cs typeface="Arial" panose="020B0604020202020204" pitchFamily="34" charset="0"/>
            </a:endParaRPr>
          </a:p>
          <a:p>
            <a:pPr>
              <a:spcAft>
                <a:spcPts val="600"/>
              </a:spcAft>
            </a:pPr>
            <a:r>
              <a:rPr lang="en-US" sz="2200" dirty="0" smtClean="0">
                <a:solidFill>
                  <a:schemeClr val="tx2">
                    <a:lumMod val="75000"/>
                  </a:schemeClr>
                </a:solidFill>
                <a:latin typeface="Arial" panose="020B0604020202020204" pitchFamily="34" charset="0"/>
                <a:cs typeface="Arial" panose="020B0604020202020204" pitchFamily="34" charset="0"/>
              </a:rPr>
              <a:t>	- MSG Richard Palasz – JFHQ EOA  (</a:t>
            </a:r>
            <a:r>
              <a:rPr lang="en-US" sz="2200" dirty="0" err="1" smtClean="0">
                <a:solidFill>
                  <a:schemeClr val="tx2">
                    <a:lumMod val="75000"/>
                  </a:schemeClr>
                </a:solidFill>
                <a:latin typeface="Arial" panose="020B0604020202020204" pitchFamily="34" charset="0"/>
                <a:cs typeface="Arial" panose="020B0604020202020204" pitchFamily="34" charset="0"/>
              </a:rPr>
              <a:t>MDay</a:t>
            </a:r>
            <a:r>
              <a:rPr lang="en-US" sz="2200" dirty="0">
                <a:solidFill>
                  <a:schemeClr val="tx2">
                    <a:lumMod val="75000"/>
                  </a:schemeClr>
                </a:solidFill>
                <a:latin typeface="Arial" panose="020B0604020202020204" pitchFamily="34" charset="0"/>
                <a:cs typeface="Arial" panose="020B0604020202020204" pitchFamily="34" charset="0"/>
              </a:rPr>
              <a:t>)</a:t>
            </a:r>
          </a:p>
          <a:p>
            <a:pPr>
              <a:spcAft>
                <a:spcPts val="600"/>
              </a:spcAft>
            </a:pPr>
            <a:r>
              <a:rPr lang="en-US" sz="2200" dirty="0">
                <a:solidFill>
                  <a:schemeClr val="tx2">
                    <a:lumMod val="75000"/>
                  </a:schemeClr>
                </a:solidFill>
                <a:latin typeface="Arial" panose="020B0604020202020204" pitchFamily="34" charset="0"/>
                <a:cs typeface="Arial" panose="020B0604020202020204" pitchFamily="34" charset="0"/>
              </a:rPr>
              <a:t>	</a:t>
            </a:r>
            <a:r>
              <a:rPr lang="en-US" sz="2200" dirty="0" smtClean="0">
                <a:solidFill>
                  <a:schemeClr val="tx2">
                    <a:lumMod val="75000"/>
                  </a:schemeClr>
                </a:solidFill>
                <a:latin typeface="Arial" panose="020B0604020202020204" pitchFamily="34" charset="0"/>
                <a:cs typeface="Arial" panose="020B0604020202020204" pitchFamily="34" charset="0"/>
              </a:rPr>
              <a:t>- Mr. Michael </a:t>
            </a:r>
            <a:r>
              <a:rPr lang="en-US" sz="2200" dirty="0" err="1" smtClean="0">
                <a:solidFill>
                  <a:schemeClr val="tx2">
                    <a:lumMod val="75000"/>
                  </a:schemeClr>
                </a:solidFill>
                <a:latin typeface="Arial" panose="020B0604020202020204" pitchFamily="34" charset="0"/>
                <a:cs typeface="Arial" panose="020B0604020202020204" pitchFamily="34" charset="0"/>
              </a:rPr>
              <a:t>Kot</a:t>
            </a:r>
            <a:r>
              <a:rPr lang="en-US" sz="2200" dirty="0" smtClean="0">
                <a:solidFill>
                  <a:schemeClr val="tx2">
                    <a:lumMod val="75000"/>
                  </a:schemeClr>
                </a:solidFill>
                <a:latin typeface="Arial" panose="020B0604020202020204" pitchFamily="34" charset="0"/>
                <a:cs typeface="Arial" panose="020B0604020202020204" pitchFamily="34" charset="0"/>
              </a:rPr>
              <a:t> – EEO </a:t>
            </a:r>
            <a:r>
              <a:rPr lang="en-US" sz="2200" dirty="0">
                <a:solidFill>
                  <a:schemeClr val="tx2">
                    <a:lumMod val="75000"/>
                  </a:schemeClr>
                </a:solidFill>
                <a:latin typeface="Arial" panose="020B0604020202020204" pitchFamily="34" charset="0"/>
                <a:cs typeface="Arial" panose="020B0604020202020204" pitchFamily="34" charset="0"/>
              </a:rPr>
              <a:t>Specialist – 518-786-4621</a:t>
            </a:r>
          </a:p>
          <a:p>
            <a:endParaRPr lang="en-US" sz="3200" dirty="0">
              <a:solidFill>
                <a:schemeClr val="tx2">
                  <a:lumMod val="75000"/>
                </a:schemeClr>
              </a:solidFill>
              <a:latin typeface="Arial" panose="020B0604020202020204" pitchFamily="34" charset="0"/>
              <a:cs typeface="Arial" panose="020B0604020202020204" pitchFamily="34" charset="0"/>
            </a:endParaRPr>
          </a:p>
        </p:txBody>
      </p:sp>
      <p:sp>
        <p:nvSpPr>
          <p:cNvPr id="2" name="TextBox 1"/>
          <p:cNvSpPr txBox="1"/>
          <p:nvPr/>
        </p:nvSpPr>
        <p:spPr>
          <a:xfrm>
            <a:off x="316127" y="1665950"/>
            <a:ext cx="12114214" cy="1077218"/>
          </a:xfrm>
          <a:prstGeom prst="rect">
            <a:avLst/>
          </a:prstGeom>
          <a:noFill/>
        </p:spPr>
        <p:txBody>
          <a:bodyPr wrap="none" rtlCol="0">
            <a:spAutoFit/>
          </a:bodyPr>
          <a:lstStyle/>
          <a:p>
            <a:r>
              <a:rPr lang="en-US" sz="3200" dirty="0" smtClean="0">
                <a:latin typeface="Arial" panose="020B0604020202020204" pitchFamily="34" charset="0"/>
                <a:cs typeface="Arial" panose="020B0604020202020204" pitchFamily="34" charset="0"/>
              </a:rPr>
              <a:t>Brigade EO Advisor - ____________________</a:t>
            </a:r>
          </a:p>
          <a:p>
            <a:r>
              <a:rPr lang="en-US" sz="3200" dirty="0" smtClean="0">
                <a:latin typeface="Arial" panose="020B0604020202020204" pitchFamily="34" charset="0"/>
                <a:cs typeface="Arial" panose="020B0604020202020204" pitchFamily="34" charset="0"/>
              </a:rPr>
              <a:t>Unit EO Leaders- _______________      __________________</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362069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1981200" y="304800"/>
            <a:ext cx="8686800" cy="838200"/>
          </a:xfrm>
        </p:spPr>
        <p:txBody>
          <a:bodyPr/>
          <a:lstStyle/>
          <a:p>
            <a:pPr>
              <a:defRPr/>
            </a:pPr>
            <a:r>
              <a:rPr lang="en-US" dirty="0"/>
              <a:t> </a:t>
            </a:r>
            <a:r>
              <a:rPr lang="en-US" dirty="0" smtClean="0">
                <a:effectLst>
                  <a:reflection blurRad="6350" stA="55000" endA="300" endPos="45500" dir="5400000" sy="-100000" algn="bl" rotWithShape="0"/>
                </a:effectLst>
                <a:latin typeface="Arial" panose="020B0604020202020204" pitchFamily="34" charset="0"/>
                <a:cs typeface="Arial" panose="020B0604020202020204" pitchFamily="34" charset="0"/>
              </a:rPr>
              <a:t>Military Equal Opportunity</a:t>
            </a:r>
            <a:endParaRPr lang="en-US" dirty="0">
              <a:effectLst>
                <a:reflection blurRad="6350" stA="55000" endA="300" endPos="45500" dir="5400000" sy="-100000" algn="bl" rotWithShape="0"/>
              </a:effectLst>
              <a:latin typeface="Arial" panose="020B0604020202020204" pitchFamily="34" charset="0"/>
              <a:cs typeface="Arial" panose="020B0604020202020204" pitchFamily="34" charset="0"/>
            </a:endParaRPr>
          </a:p>
        </p:txBody>
      </p:sp>
      <p:sp>
        <p:nvSpPr>
          <p:cNvPr id="47106" name="Rectangle 1027"/>
          <p:cNvSpPr>
            <a:spLocks noGrp="1" noChangeArrowheads="1"/>
          </p:cNvSpPr>
          <p:nvPr>
            <p:ph idx="1"/>
          </p:nvPr>
        </p:nvSpPr>
        <p:spPr>
          <a:xfrm>
            <a:off x="746975" y="1433204"/>
            <a:ext cx="10509160" cy="804670"/>
          </a:xfrm>
        </p:spPr>
        <p:txBody>
          <a:bodyPr>
            <a:noAutofit/>
          </a:bodyPr>
          <a:lstStyle/>
          <a:p>
            <a:pPr algn="ctr">
              <a:buFont typeface="Wingdings" pitchFamily="2" charset="2"/>
              <a:buChar char="Ø"/>
            </a:pPr>
            <a:r>
              <a:rPr lang="en-US" sz="2400" dirty="0" smtClean="0">
                <a:solidFill>
                  <a:schemeClr val="accent6">
                    <a:lumMod val="50000"/>
                  </a:schemeClr>
                </a:solidFill>
                <a:latin typeface="Times New Roman" pitchFamily="18" charset="0"/>
                <a:cs typeface="Times New Roman" pitchFamily="18" charset="0"/>
              </a:rPr>
              <a:t>Purpose: Formulates, directs, and sustains a comprehensive effort to maximize            </a:t>
            </a:r>
            <a:r>
              <a:rPr lang="en-US" sz="3200" b="1" dirty="0" smtClean="0">
                <a:solidFill>
                  <a:schemeClr val="accent6">
                    <a:lumMod val="50000"/>
                  </a:schemeClr>
                </a:solidFill>
                <a:latin typeface="Times New Roman" pitchFamily="18" charset="0"/>
                <a:cs typeface="Times New Roman" pitchFamily="18" charset="0"/>
              </a:rPr>
              <a:t>Human </a:t>
            </a:r>
            <a:r>
              <a:rPr lang="en-US" sz="3200" b="1" dirty="0">
                <a:solidFill>
                  <a:schemeClr val="accent6">
                    <a:lumMod val="50000"/>
                  </a:schemeClr>
                </a:solidFill>
                <a:latin typeface="Times New Roman" pitchFamily="18" charset="0"/>
                <a:cs typeface="Times New Roman" pitchFamily="18" charset="0"/>
              </a:rPr>
              <a:t>P</a:t>
            </a:r>
            <a:r>
              <a:rPr lang="en-US" sz="3200" b="1" dirty="0" smtClean="0">
                <a:solidFill>
                  <a:schemeClr val="accent6">
                    <a:lumMod val="50000"/>
                  </a:schemeClr>
                </a:solidFill>
                <a:latin typeface="Times New Roman" pitchFamily="18" charset="0"/>
                <a:cs typeface="Times New Roman" pitchFamily="18" charset="0"/>
              </a:rPr>
              <a:t>otential</a:t>
            </a:r>
            <a:endParaRPr lang="en-US" sz="3200" b="1" dirty="0">
              <a:solidFill>
                <a:schemeClr val="accent6">
                  <a:lumMod val="50000"/>
                </a:schemeClr>
              </a:solidFill>
              <a:latin typeface="Times New Roman" pitchFamily="18" charset="0"/>
              <a:cs typeface="Times New Roman" pitchFamily="18" charset="0"/>
            </a:endParaRPr>
          </a:p>
          <a:p>
            <a:pPr marL="0" indent="0">
              <a:buNone/>
            </a:pPr>
            <a:endParaRPr lang="en-US" sz="2400" dirty="0" smtClean="0">
              <a:solidFill>
                <a:schemeClr val="accent6">
                  <a:lumMod val="50000"/>
                </a:schemeClr>
              </a:solidFill>
              <a:latin typeface="Times New Roman" pitchFamily="18" charset="0"/>
              <a:cs typeface="Times New Roman" pitchFamily="18" charset="0"/>
            </a:endParaRPr>
          </a:p>
          <a:p>
            <a:pPr lvl="2">
              <a:buFont typeface="Wingdings" pitchFamily="2" charset="2"/>
              <a:buChar char="Ø"/>
            </a:pPr>
            <a:r>
              <a:rPr lang="en-US" sz="2800" dirty="0" smtClean="0">
                <a:solidFill>
                  <a:schemeClr val="accent6">
                    <a:lumMod val="50000"/>
                  </a:schemeClr>
                </a:solidFill>
                <a:latin typeface="Times New Roman" pitchFamily="18" charset="0"/>
                <a:cs typeface="Times New Roman" pitchFamily="18" charset="0"/>
              </a:rPr>
              <a:t>Based solely on:</a:t>
            </a:r>
          </a:p>
          <a:p>
            <a:pPr lvl="3">
              <a:buFont typeface="Wingdings" pitchFamily="2" charset="2"/>
              <a:buChar char="Ø"/>
            </a:pPr>
            <a:r>
              <a:rPr lang="en-US" sz="2800" dirty="0" smtClean="0">
                <a:solidFill>
                  <a:schemeClr val="accent6">
                    <a:lumMod val="50000"/>
                  </a:schemeClr>
                </a:solidFill>
                <a:latin typeface="Times New Roman" pitchFamily="18" charset="0"/>
                <a:cs typeface="Times New Roman" pitchFamily="18" charset="0"/>
              </a:rPr>
              <a:t>Merit</a:t>
            </a:r>
          </a:p>
          <a:p>
            <a:pPr lvl="3">
              <a:buFont typeface="Wingdings" pitchFamily="2" charset="2"/>
              <a:buChar char="Ø"/>
            </a:pPr>
            <a:r>
              <a:rPr lang="en-US" sz="2800" dirty="0" smtClean="0">
                <a:solidFill>
                  <a:schemeClr val="accent6">
                    <a:lumMod val="50000"/>
                  </a:schemeClr>
                </a:solidFill>
                <a:latin typeface="Times New Roman" pitchFamily="18" charset="0"/>
                <a:cs typeface="Times New Roman" pitchFamily="18" charset="0"/>
              </a:rPr>
              <a:t>Performance</a:t>
            </a:r>
          </a:p>
          <a:p>
            <a:pPr lvl="3">
              <a:buFont typeface="Wingdings" pitchFamily="2" charset="2"/>
              <a:buChar char="Ø"/>
            </a:pPr>
            <a:r>
              <a:rPr lang="en-US" sz="2800" dirty="0" smtClean="0">
                <a:solidFill>
                  <a:schemeClr val="accent6">
                    <a:lumMod val="50000"/>
                  </a:schemeClr>
                </a:solidFill>
                <a:latin typeface="Times New Roman" pitchFamily="18" charset="0"/>
                <a:cs typeface="Times New Roman" pitchFamily="18" charset="0"/>
              </a:rPr>
              <a:t>Potential</a:t>
            </a:r>
          </a:p>
          <a:p>
            <a:pPr marL="0" indent="0">
              <a:buNone/>
            </a:pPr>
            <a:endParaRPr lang="en-US" sz="2400" dirty="0">
              <a:solidFill>
                <a:schemeClr val="accent6">
                  <a:lumMod val="50000"/>
                </a:schemeClr>
              </a:solidFill>
              <a:latin typeface="Times New Roman" pitchFamily="18" charset="0"/>
              <a:cs typeface="Times New Roman" pitchFamily="18" charset="0"/>
            </a:endParaRPr>
          </a:p>
          <a:p>
            <a:pPr marL="0" indent="0">
              <a:buNone/>
            </a:pPr>
            <a:endParaRPr lang="en-US" sz="2400" dirty="0">
              <a:solidFill>
                <a:schemeClr val="accent6">
                  <a:lumMod val="50000"/>
                </a:schemeClr>
              </a:solidFill>
              <a:latin typeface="Times New Roman" pitchFamily="18" charset="0"/>
              <a:cs typeface="Times New Roman" pitchFamily="18" charset="0"/>
            </a:endParaRPr>
          </a:p>
          <a:p>
            <a:pPr marL="0" indent="0">
              <a:buNone/>
            </a:pPr>
            <a:endParaRPr lang="en-US" sz="2400" dirty="0">
              <a:solidFill>
                <a:schemeClr val="accent6">
                  <a:lumMod val="50000"/>
                </a:schemeClr>
              </a:solidFill>
              <a:latin typeface="Times New Roman" pitchFamily="18" charset="0"/>
              <a:cs typeface="Times New Roman" pitchFamily="18" charset="0"/>
            </a:endParaRPr>
          </a:p>
        </p:txBody>
      </p:sp>
      <p:cxnSp>
        <p:nvCxnSpPr>
          <p:cNvPr id="10" name="Straight Connector 9"/>
          <p:cNvCxnSpPr/>
          <p:nvPr/>
        </p:nvCxnSpPr>
        <p:spPr>
          <a:xfrm>
            <a:off x="3581400" y="914400"/>
            <a:ext cx="7086600" cy="0"/>
          </a:xfrm>
          <a:prstGeom prst="line">
            <a:avLst/>
          </a:prstGeom>
          <a:ln w="12700">
            <a:solidFill>
              <a:schemeClr val="accent6">
                <a:lumMod val="50000"/>
              </a:schemeClr>
            </a:solidFill>
          </a:ln>
          <a:effectLst>
            <a:outerShdw blurRad="50800" dist="50800" dir="5400000" sx="46000" sy="46000" algn="ctr" rotWithShape="0">
              <a:srgbClr val="000000">
                <a:alpha val="96000"/>
              </a:srgbClr>
            </a:outerShdw>
          </a:effectLst>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746975" y="5320423"/>
            <a:ext cx="9103774" cy="523220"/>
          </a:xfrm>
          <a:prstGeom prst="rect">
            <a:avLst/>
          </a:prstGeom>
        </p:spPr>
        <p:txBody>
          <a:bodyPr wrap="none">
            <a:spAutoFit/>
          </a:bodyPr>
          <a:lstStyle/>
          <a:p>
            <a:pPr>
              <a:buFont typeface="Wingdings" pitchFamily="2" charset="2"/>
              <a:buChar char="Ø"/>
            </a:pPr>
            <a:r>
              <a:rPr lang="en-US" sz="2800" dirty="0" smtClean="0">
                <a:solidFill>
                  <a:schemeClr val="accent6">
                    <a:lumMod val="50000"/>
                  </a:schemeClr>
                </a:solidFill>
                <a:latin typeface="Times New Roman" pitchFamily="18" charset="0"/>
                <a:cs typeface="Times New Roman" pitchFamily="18" charset="0"/>
              </a:rPr>
              <a:t>MEO Philosophy is based on </a:t>
            </a:r>
            <a:r>
              <a:rPr lang="en-US" sz="2800" b="1" dirty="0" smtClean="0">
                <a:solidFill>
                  <a:srgbClr val="7030A0"/>
                </a:solidFill>
                <a:latin typeface="Times New Roman" pitchFamily="18" charset="0"/>
                <a:cs typeface="Times New Roman" pitchFamily="18" charset="0"/>
              </a:rPr>
              <a:t>Fairness</a:t>
            </a:r>
            <a:r>
              <a:rPr lang="en-US" sz="2800" dirty="0" smtClean="0">
                <a:solidFill>
                  <a:schemeClr val="accent6">
                    <a:lumMod val="50000"/>
                  </a:schemeClr>
                </a:solidFill>
                <a:latin typeface="Times New Roman" pitchFamily="18" charset="0"/>
                <a:cs typeface="Times New Roman" pitchFamily="18" charset="0"/>
              </a:rPr>
              <a:t>, </a:t>
            </a:r>
            <a:r>
              <a:rPr lang="en-US" sz="2800" b="1" dirty="0" smtClean="0">
                <a:solidFill>
                  <a:schemeClr val="accent2">
                    <a:lumMod val="75000"/>
                  </a:schemeClr>
                </a:solidFill>
                <a:latin typeface="Times New Roman" pitchFamily="18" charset="0"/>
                <a:cs typeface="Times New Roman" pitchFamily="18" charset="0"/>
              </a:rPr>
              <a:t>Justice</a:t>
            </a:r>
            <a:r>
              <a:rPr lang="en-US" sz="2800" dirty="0" smtClean="0">
                <a:solidFill>
                  <a:schemeClr val="accent6">
                    <a:lumMod val="50000"/>
                  </a:schemeClr>
                </a:solidFill>
                <a:latin typeface="Times New Roman" pitchFamily="18" charset="0"/>
                <a:cs typeface="Times New Roman" pitchFamily="18" charset="0"/>
              </a:rPr>
              <a:t>, and </a:t>
            </a:r>
            <a:r>
              <a:rPr lang="en-US" sz="2800" b="1" dirty="0" smtClean="0">
                <a:solidFill>
                  <a:schemeClr val="accent1">
                    <a:lumMod val="75000"/>
                  </a:schemeClr>
                </a:solidFill>
                <a:latin typeface="Times New Roman" pitchFamily="18" charset="0"/>
                <a:cs typeface="Times New Roman" pitchFamily="18" charset="0"/>
              </a:rPr>
              <a:t>Equity</a:t>
            </a:r>
            <a:endParaRPr lang="en-US" sz="2800" b="1" dirty="0">
              <a:solidFill>
                <a:schemeClr val="accent1">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23252985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Effect transition="in" filter="fade">
                                      <p:cBhvr>
                                        <p:cTn id="7" dur="500"/>
                                        <p:tgtEl>
                                          <p:spTgt spid="471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6">
                                            <p:txEl>
                                              <p:pRg st="2" end="2"/>
                                            </p:txEl>
                                          </p:spTgt>
                                        </p:tgtEl>
                                        <p:attrNameLst>
                                          <p:attrName>style.visibility</p:attrName>
                                        </p:attrNameLst>
                                      </p:cBhvr>
                                      <p:to>
                                        <p:strVal val="visible"/>
                                      </p:to>
                                    </p:set>
                                    <p:animEffect transition="in" filter="fade">
                                      <p:cBhvr>
                                        <p:cTn id="12" dur="500"/>
                                        <p:tgtEl>
                                          <p:spTgt spid="4710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7106">
                                            <p:txEl>
                                              <p:pRg st="3" end="3"/>
                                            </p:txEl>
                                          </p:spTgt>
                                        </p:tgtEl>
                                        <p:attrNameLst>
                                          <p:attrName>style.visibility</p:attrName>
                                        </p:attrNameLst>
                                      </p:cBhvr>
                                      <p:to>
                                        <p:strVal val="visible"/>
                                      </p:to>
                                    </p:set>
                                    <p:animEffect transition="in" filter="fade">
                                      <p:cBhvr>
                                        <p:cTn id="17" dur="500"/>
                                        <p:tgtEl>
                                          <p:spTgt spid="4710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7106">
                                            <p:txEl>
                                              <p:pRg st="4" end="4"/>
                                            </p:txEl>
                                          </p:spTgt>
                                        </p:tgtEl>
                                        <p:attrNameLst>
                                          <p:attrName>style.visibility</p:attrName>
                                        </p:attrNameLst>
                                      </p:cBhvr>
                                      <p:to>
                                        <p:strVal val="visible"/>
                                      </p:to>
                                    </p:set>
                                    <p:animEffect transition="in" filter="fade">
                                      <p:cBhvr>
                                        <p:cTn id="22" dur="500"/>
                                        <p:tgtEl>
                                          <p:spTgt spid="4710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7106">
                                            <p:txEl>
                                              <p:pRg st="5" end="5"/>
                                            </p:txEl>
                                          </p:spTgt>
                                        </p:tgtEl>
                                        <p:attrNameLst>
                                          <p:attrName>style.visibility</p:attrName>
                                        </p:attrNameLst>
                                      </p:cBhvr>
                                      <p:to>
                                        <p:strVal val="visible"/>
                                      </p:to>
                                    </p:set>
                                    <p:animEffect transition="in" filter="fade">
                                      <p:cBhvr>
                                        <p:cTn id="27" dur="500"/>
                                        <p:tgtEl>
                                          <p:spTgt spid="4710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eflection blurRad="6350" stA="55000" endA="300" endPos="45500" dir="5400000" sy="-100000" algn="bl" rotWithShape="0"/>
                </a:effectLst>
                <a:latin typeface="Arial" panose="020B0604020202020204" pitchFamily="34" charset="0"/>
                <a:cs typeface="Arial" panose="020B0604020202020204" pitchFamily="34" charset="0"/>
              </a:rPr>
              <a:t>New York National Guard EO Mission</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Provide an environment that is free of unlawful discrimination and foster a </a:t>
            </a:r>
            <a:r>
              <a:rPr lang="en-US" u="sng" dirty="0" smtClean="0"/>
              <a:t>positive climate </a:t>
            </a:r>
            <a:r>
              <a:rPr lang="en-US" dirty="0" smtClean="0"/>
              <a:t>free from personal, social, or institutional barriers that prevent service members from rising to their fullest potential.</a:t>
            </a:r>
          </a:p>
          <a:p>
            <a:endParaRPr lang="en-US" dirty="0"/>
          </a:p>
          <a:p>
            <a:r>
              <a:rPr lang="en-US" dirty="0" smtClean="0"/>
              <a:t>Discrimination occurs when someone is </a:t>
            </a:r>
            <a:r>
              <a:rPr lang="en-US" u="sng" dirty="0" smtClean="0"/>
              <a:t>harassed</a:t>
            </a:r>
            <a:r>
              <a:rPr lang="en-US" dirty="0" smtClean="0"/>
              <a:t>, which includes hazing and bullying, or is </a:t>
            </a:r>
            <a:r>
              <a:rPr lang="en-US" u="sng" dirty="0" smtClean="0"/>
              <a:t>treated less than favorably </a:t>
            </a:r>
            <a:r>
              <a:rPr lang="en-US" dirty="0" smtClean="0"/>
              <a:t>than another person because of their race, color, sex (to include gender identity and pregnancy), national origin, religion, or sexual orientation.</a:t>
            </a:r>
            <a:endParaRPr lang="en-US" dirty="0"/>
          </a:p>
        </p:txBody>
      </p:sp>
      <p:cxnSp>
        <p:nvCxnSpPr>
          <p:cNvPr id="7" name="Straight Connector 6"/>
          <p:cNvCxnSpPr/>
          <p:nvPr/>
        </p:nvCxnSpPr>
        <p:spPr>
          <a:xfrm>
            <a:off x="1487055" y="877455"/>
            <a:ext cx="9180945" cy="36945"/>
          </a:xfrm>
          <a:prstGeom prst="line">
            <a:avLst/>
          </a:prstGeom>
          <a:ln w="12700">
            <a:solidFill>
              <a:schemeClr val="accent6">
                <a:lumMod val="50000"/>
              </a:schemeClr>
            </a:solidFill>
          </a:ln>
          <a:effectLst>
            <a:outerShdw blurRad="50800" dist="50800" dir="5400000" sx="46000" sy="46000" algn="ctr" rotWithShape="0">
              <a:srgbClr val="000000">
                <a:alpha val="96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3213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1981200" y="304800"/>
            <a:ext cx="8686800" cy="838200"/>
          </a:xfrm>
        </p:spPr>
        <p:txBody>
          <a:bodyPr/>
          <a:lstStyle/>
          <a:p>
            <a:pPr>
              <a:defRPr/>
            </a:pPr>
            <a:r>
              <a:rPr lang="en-US" dirty="0"/>
              <a:t> </a:t>
            </a:r>
            <a:r>
              <a:rPr lang="en-US" dirty="0">
                <a:effectLst>
                  <a:reflection blurRad="6350" stA="55000" endA="300" endPos="45500" dir="5400000" sy="-100000" algn="bl" rotWithShape="0"/>
                </a:effectLst>
                <a:latin typeface="Arial" panose="020B0604020202020204" pitchFamily="34" charset="0"/>
                <a:cs typeface="Arial" panose="020B0604020202020204" pitchFamily="34" charset="0"/>
              </a:rPr>
              <a:t>Unlawful Discrimination</a:t>
            </a:r>
          </a:p>
        </p:txBody>
      </p:sp>
      <p:sp>
        <p:nvSpPr>
          <p:cNvPr id="47106" name="Rectangle 1027"/>
          <p:cNvSpPr>
            <a:spLocks noGrp="1" noChangeArrowheads="1"/>
          </p:cNvSpPr>
          <p:nvPr>
            <p:ph idx="1"/>
          </p:nvPr>
        </p:nvSpPr>
        <p:spPr>
          <a:xfrm>
            <a:off x="746975" y="1433204"/>
            <a:ext cx="10509160" cy="804670"/>
          </a:xfrm>
        </p:spPr>
        <p:txBody>
          <a:bodyPr>
            <a:noAutofit/>
          </a:bodyPr>
          <a:lstStyle/>
          <a:p>
            <a:pPr>
              <a:buFont typeface="Wingdings" pitchFamily="2" charset="2"/>
              <a:buChar char="Ø"/>
            </a:pPr>
            <a:r>
              <a:rPr lang="en-US" sz="2400" dirty="0">
                <a:solidFill>
                  <a:schemeClr val="accent6">
                    <a:lumMod val="50000"/>
                  </a:schemeClr>
                </a:solidFill>
                <a:latin typeface="Times New Roman" pitchFamily="18" charset="0"/>
                <a:cs typeface="Times New Roman" pitchFamily="18" charset="0"/>
              </a:rPr>
              <a:t>Discrimination is treating people differently, unequally, and negatively because they are a members of a certain group.</a:t>
            </a:r>
          </a:p>
          <a:p>
            <a:pPr lvl="2">
              <a:buFont typeface="Wingdings" pitchFamily="2" charset="2"/>
              <a:buChar char="Ø"/>
            </a:pPr>
            <a:endParaRPr lang="en-US" sz="2400" dirty="0" smtClean="0">
              <a:solidFill>
                <a:schemeClr val="accent6">
                  <a:lumMod val="50000"/>
                </a:schemeClr>
              </a:solidFill>
              <a:latin typeface="Times New Roman" pitchFamily="18" charset="0"/>
              <a:cs typeface="Times New Roman" pitchFamily="18" charset="0"/>
            </a:endParaRPr>
          </a:p>
          <a:p>
            <a:pPr lvl="2">
              <a:buFont typeface="Wingdings" pitchFamily="2" charset="2"/>
              <a:buChar char="Ø"/>
            </a:pPr>
            <a:r>
              <a:rPr lang="en-US" sz="2400" dirty="0" smtClean="0">
                <a:solidFill>
                  <a:schemeClr val="accent6">
                    <a:lumMod val="50000"/>
                  </a:schemeClr>
                </a:solidFill>
                <a:latin typeface="Times New Roman" pitchFamily="18" charset="0"/>
                <a:cs typeface="Times New Roman" pitchFamily="18" charset="0"/>
              </a:rPr>
              <a:t>Race				</a:t>
            </a:r>
          </a:p>
          <a:p>
            <a:pPr lvl="2">
              <a:buFont typeface="Wingdings" pitchFamily="2" charset="2"/>
              <a:buChar char="Ø"/>
            </a:pPr>
            <a:r>
              <a:rPr lang="en-US" sz="2400" dirty="0" smtClean="0">
                <a:solidFill>
                  <a:schemeClr val="accent6">
                    <a:lumMod val="50000"/>
                  </a:schemeClr>
                </a:solidFill>
                <a:latin typeface="Times New Roman" pitchFamily="18" charset="0"/>
                <a:cs typeface="Times New Roman" pitchFamily="18" charset="0"/>
              </a:rPr>
              <a:t>Color</a:t>
            </a:r>
            <a:endParaRPr lang="en-US" sz="2400" dirty="0">
              <a:solidFill>
                <a:schemeClr val="accent6">
                  <a:lumMod val="50000"/>
                </a:schemeClr>
              </a:solidFill>
              <a:latin typeface="Times New Roman" pitchFamily="18" charset="0"/>
              <a:cs typeface="Times New Roman" pitchFamily="18" charset="0"/>
            </a:endParaRPr>
          </a:p>
          <a:p>
            <a:pPr lvl="2">
              <a:buFont typeface="Wingdings" pitchFamily="2" charset="2"/>
              <a:buChar char="Ø"/>
            </a:pPr>
            <a:r>
              <a:rPr lang="en-US" sz="2400" dirty="0">
                <a:solidFill>
                  <a:schemeClr val="accent6">
                    <a:lumMod val="50000"/>
                  </a:schemeClr>
                </a:solidFill>
                <a:latin typeface="Times New Roman" pitchFamily="18" charset="0"/>
                <a:cs typeface="Times New Roman" pitchFamily="18" charset="0"/>
              </a:rPr>
              <a:t>Religion</a:t>
            </a:r>
          </a:p>
          <a:p>
            <a:pPr lvl="2">
              <a:buFont typeface="Wingdings" pitchFamily="2" charset="2"/>
              <a:buChar char="Ø"/>
            </a:pPr>
            <a:r>
              <a:rPr lang="en-US" sz="2400" dirty="0">
                <a:solidFill>
                  <a:schemeClr val="accent6">
                    <a:lumMod val="50000"/>
                  </a:schemeClr>
                </a:solidFill>
                <a:latin typeface="Times New Roman" pitchFamily="18" charset="0"/>
                <a:cs typeface="Times New Roman" pitchFamily="18" charset="0"/>
              </a:rPr>
              <a:t>Sex-Gender (Sexual Harassment)</a:t>
            </a:r>
          </a:p>
          <a:p>
            <a:pPr lvl="2">
              <a:buFont typeface="Wingdings" pitchFamily="2" charset="2"/>
              <a:buChar char="Ø"/>
            </a:pPr>
            <a:r>
              <a:rPr lang="en-US" sz="2400" dirty="0">
                <a:solidFill>
                  <a:schemeClr val="accent6">
                    <a:lumMod val="50000"/>
                  </a:schemeClr>
                </a:solidFill>
                <a:latin typeface="Times New Roman" pitchFamily="18" charset="0"/>
                <a:cs typeface="Times New Roman" pitchFamily="18" charset="0"/>
              </a:rPr>
              <a:t>Sexual Orientation</a:t>
            </a:r>
          </a:p>
          <a:p>
            <a:pPr lvl="2">
              <a:buFont typeface="Wingdings" pitchFamily="2" charset="2"/>
              <a:buChar char="Ø"/>
            </a:pPr>
            <a:r>
              <a:rPr lang="en-US" sz="2400" dirty="0">
                <a:solidFill>
                  <a:schemeClr val="accent6">
                    <a:lumMod val="50000"/>
                  </a:schemeClr>
                </a:solidFill>
                <a:latin typeface="Times New Roman" pitchFamily="18" charset="0"/>
                <a:cs typeface="Times New Roman" pitchFamily="18" charset="0"/>
              </a:rPr>
              <a:t>National Origin</a:t>
            </a:r>
          </a:p>
          <a:p>
            <a:pPr lvl="2">
              <a:buFont typeface="Wingdings" pitchFamily="2" charset="2"/>
              <a:buChar char="Ø"/>
            </a:pPr>
            <a:r>
              <a:rPr lang="en-US" sz="2400" dirty="0">
                <a:solidFill>
                  <a:schemeClr val="accent6">
                    <a:lumMod val="50000"/>
                  </a:schemeClr>
                </a:solidFill>
                <a:latin typeface="Times New Roman" pitchFamily="18" charset="0"/>
                <a:cs typeface="Times New Roman" pitchFamily="18" charset="0"/>
              </a:rPr>
              <a:t>Reprisal (based upon EO activity) (IG)</a:t>
            </a:r>
          </a:p>
          <a:p>
            <a:pPr marL="0" indent="0">
              <a:buNone/>
            </a:pPr>
            <a:endParaRPr lang="en-US" sz="2400" dirty="0" smtClean="0">
              <a:solidFill>
                <a:schemeClr val="accent6">
                  <a:lumMod val="50000"/>
                </a:schemeClr>
              </a:solidFill>
              <a:latin typeface="Times New Roman" pitchFamily="18" charset="0"/>
              <a:cs typeface="Times New Roman" pitchFamily="18" charset="0"/>
            </a:endParaRPr>
          </a:p>
          <a:p>
            <a:pPr marL="0" indent="0">
              <a:buNone/>
            </a:pPr>
            <a:endParaRPr lang="en-US" sz="2400" dirty="0">
              <a:solidFill>
                <a:schemeClr val="accent6">
                  <a:lumMod val="50000"/>
                </a:schemeClr>
              </a:solidFill>
              <a:latin typeface="Times New Roman" pitchFamily="18" charset="0"/>
              <a:cs typeface="Times New Roman" pitchFamily="18" charset="0"/>
            </a:endParaRPr>
          </a:p>
          <a:p>
            <a:pPr marL="0" indent="0">
              <a:buNone/>
            </a:pPr>
            <a:endParaRPr lang="en-US" sz="2400" dirty="0">
              <a:solidFill>
                <a:schemeClr val="accent6">
                  <a:lumMod val="50000"/>
                </a:schemeClr>
              </a:solidFill>
              <a:latin typeface="Times New Roman" pitchFamily="18" charset="0"/>
              <a:cs typeface="Times New Roman" pitchFamily="18" charset="0"/>
            </a:endParaRPr>
          </a:p>
          <a:p>
            <a:pPr marL="0" indent="0">
              <a:buNone/>
            </a:pPr>
            <a:endParaRPr lang="en-US" sz="2400" dirty="0">
              <a:solidFill>
                <a:schemeClr val="accent6">
                  <a:lumMod val="50000"/>
                </a:schemeClr>
              </a:solidFill>
              <a:latin typeface="Times New Roman" pitchFamily="18" charset="0"/>
              <a:cs typeface="Times New Roman" pitchFamily="18" charset="0"/>
            </a:endParaRPr>
          </a:p>
        </p:txBody>
      </p:sp>
      <p:sp>
        <p:nvSpPr>
          <p:cNvPr id="47108" name="Text Box 1029"/>
          <p:cNvSpPr txBox="1">
            <a:spLocks noChangeArrowheads="1"/>
          </p:cNvSpPr>
          <p:nvPr/>
        </p:nvSpPr>
        <p:spPr bwMode="auto">
          <a:xfrm>
            <a:off x="7595936" y="2756677"/>
            <a:ext cx="3395504" cy="1588127"/>
          </a:xfrm>
          <a:prstGeom prst="rect">
            <a:avLst/>
          </a:prstGeom>
          <a:noFill/>
          <a:ln w="9525">
            <a:noFill/>
            <a:miter lim="800000"/>
            <a:headEnd/>
            <a:tailEnd/>
          </a:ln>
        </p:spPr>
        <p:txBody>
          <a:bodyPr wrap="square">
            <a:spAutoFit/>
          </a:bodyPr>
          <a:lstStyle/>
          <a:p>
            <a:pPr algn="l"/>
            <a:r>
              <a:rPr lang="en-US" dirty="0">
                <a:solidFill>
                  <a:srgbClr val="FF6600"/>
                </a:solidFill>
                <a:latin typeface="Times New Roman" pitchFamily="18" charset="0"/>
                <a:cs typeface="Times New Roman" pitchFamily="18" charset="0"/>
              </a:rPr>
              <a:t>CONCEPT OF DISCRIMINATION</a:t>
            </a:r>
          </a:p>
          <a:p>
            <a:pPr algn="r"/>
            <a:endParaRPr lang="en-US" dirty="0">
              <a:solidFill>
                <a:srgbClr val="FF6600"/>
              </a:solidFill>
              <a:latin typeface="Times New Roman" pitchFamily="18" charset="0"/>
              <a:cs typeface="Times New Roman" pitchFamily="18" charset="0"/>
            </a:endParaRPr>
          </a:p>
          <a:p>
            <a:pPr algn="l">
              <a:lnSpc>
                <a:spcPct val="40000"/>
              </a:lnSpc>
            </a:pPr>
            <a:r>
              <a:rPr lang="en-US" sz="5400" dirty="0">
                <a:solidFill>
                  <a:srgbClr val="FF6600"/>
                </a:solidFill>
                <a:latin typeface="Times New Roman" pitchFamily="18" charset="0"/>
                <a:cs typeface="Times New Roman" pitchFamily="18" charset="0"/>
              </a:rPr>
              <a:t>Obvious</a:t>
            </a:r>
          </a:p>
          <a:p>
            <a:pPr algn="r">
              <a:lnSpc>
                <a:spcPct val="40000"/>
              </a:lnSpc>
            </a:pPr>
            <a:r>
              <a:rPr lang="en-US" sz="5400" dirty="0">
                <a:solidFill>
                  <a:srgbClr val="FF6600"/>
                </a:solidFill>
                <a:latin typeface="Times New Roman" pitchFamily="18" charset="0"/>
                <a:cs typeface="Times New Roman" pitchFamily="18" charset="0"/>
              </a:rPr>
              <a:t>Subtle</a:t>
            </a:r>
          </a:p>
        </p:txBody>
      </p:sp>
      <p:cxnSp>
        <p:nvCxnSpPr>
          <p:cNvPr id="10" name="Straight Connector 9"/>
          <p:cNvCxnSpPr/>
          <p:nvPr/>
        </p:nvCxnSpPr>
        <p:spPr>
          <a:xfrm>
            <a:off x="3581400" y="914400"/>
            <a:ext cx="7086600" cy="0"/>
          </a:xfrm>
          <a:prstGeom prst="line">
            <a:avLst/>
          </a:prstGeom>
          <a:ln w="12700">
            <a:solidFill>
              <a:schemeClr val="accent6">
                <a:lumMod val="50000"/>
              </a:schemeClr>
            </a:solidFill>
          </a:ln>
          <a:effectLst>
            <a:outerShdw blurRad="50800" dist="50800" dir="5400000" sx="46000" sy="46000" algn="ctr" rotWithShape="0">
              <a:srgbClr val="000000">
                <a:alpha val="96000"/>
              </a:srgbClr>
            </a:outerShdw>
          </a:effectLst>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030706" y="5677870"/>
            <a:ext cx="7473521" cy="461665"/>
          </a:xfrm>
          <a:prstGeom prst="rect">
            <a:avLst/>
          </a:prstGeom>
        </p:spPr>
        <p:txBody>
          <a:bodyPr wrap="none">
            <a:spAutoFit/>
          </a:bodyPr>
          <a:lstStyle/>
          <a:p>
            <a:pPr>
              <a:buFont typeface="Wingdings" pitchFamily="2" charset="2"/>
              <a:buChar char="Ø"/>
            </a:pPr>
            <a:r>
              <a:rPr lang="en-US" sz="2400" dirty="0">
                <a:solidFill>
                  <a:schemeClr val="accent6">
                    <a:lumMod val="50000"/>
                  </a:schemeClr>
                </a:solidFill>
                <a:latin typeface="Times New Roman" pitchFamily="18" charset="0"/>
                <a:cs typeface="Times New Roman" pitchFamily="18" charset="0"/>
              </a:rPr>
              <a:t>Such distinctions are not authorized by law or regulation.</a:t>
            </a:r>
          </a:p>
        </p:txBody>
      </p:sp>
    </p:spTree>
    <p:extLst>
      <p:ext uri="{BB962C8B-B14F-4D97-AF65-F5344CB8AC3E}">
        <p14:creationId xmlns:p14="http://schemas.microsoft.com/office/powerpoint/2010/main" val="4062758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Effect transition="in" filter="fade">
                                      <p:cBhvr>
                                        <p:cTn id="7" dur="1000"/>
                                        <p:tgtEl>
                                          <p:spTgt spid="47106">
                                            <p:txEl>
                                              <p:pRg st="0" end="0"/>
                                            </p:txEl>
                                          </p:spTgt>
                                        </p:tgtEl>
                                      </p:cBhvr>
                                    </p:animEffect>
                                    <p:anim calcmode="lin" valueType="num">
                                      <p:cBhvr>
                                        <p:cTn id="8" dur="1000" fill="hold"/>
                                        <p:tgtEl>
                                          <p:spTgt spid="4710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710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7106">
                                            <p:txEl>
                                              <p:pRg st="2" end="2"/>
                                            </p:txEl>
                                          </p:spTgt>
                                        </p:tgtEl>
                                        <p:attrNameLst>
                                          <p:attrName>style.visibility</p:attrName>
                                        </p:attrNameLst>
                                      </p:cBhvr>
                                      <p:to>
                                        <p:strVal val="visible"/>
                                      </p:to>
                                    </p:set>
                                    <p:animEffect transition="in" filter="fade">
                                      <p:cBhvr>
                                        <p:cTn id="14" dur="500"/>
                                        <p:tgtEl>
                                          <p:spTgt spid="47106">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106">
                                            <p:txEl>
                                              <p:pRg st="3" end="3"/>
                                            </p:txEl>
                                          </p:spTgt>
                                        </p:tgtEl>
                                        <p:attrNameLst>
                                          <p:attrName>style.visibility</p:attrName>
                                        </p:attrNameLst>
                                      </p:cBhvr>
                                      <p:to>
                                        <p:strVal val="visible"/>
                                      </p:to>
                                    </p:set>
                                    <p:anim calcmode="lin" valueType="num">
                                      <p:cBhvr additive="base">
                                        <p:cTn id="19" dur="500" fill="hold"/>
                                        <p:tgtEl>
                                          <p:spTgt spid="4710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10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7106">
                                            <p:txEl>
                                              <p:pRg st="4" end="4"/>
                                            </p:txEl>
                                          </p:spTgt>
                                        </p:tgtEl>
                                        <p:attrNameLst>
                                          <p:attrName>style.visibility</p:attrName>
                                        </p:attrNameLst>
                                      </p:cBhvr>
                                      <p:to>
                                        <p:strVal val="visible"/>
                                      </p:to>
                                    </p:set>
                                    <p:animEffect transition="in" filter="wipe(down)">
                                      <p:cBhvr>
                                        <p:cTn id="25" dur="500"/>
                                        <p:tgtEl>
                                          <p:spTgt spid="47106">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47106">
                                            <p:txEl>
                                              <p:pRg st="5" end="5"/>
                                            </p:txEl>
                                          </p:spTgt>
                                        </p:tgtEl>
                                        <p:attrNameLst>
                                          <p:attrName>style.visibility</p:attrName>
                                        </p:attrNameLst>
                                      </p:cBhvr>
                                      <p:to>
                                        <p:strVal val="visible"/>
                                      </p:to>
                                    </p:set>
                                    <p:animEffect transition="in" filter="circle(in)">
                                      <p:cBhvr>
                                        <p:cTn id="30" dur="2000"/>
                                        <p:tgtEl>
                                          <p:spTgt spid="47106">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7106">
                                            <p:txEl>
                                              <p:pRg st="6" end="6"/>
                                            </p:txEl>
                                          </p:spTgt>
                                        </p:tgtEl>
                                        <p:attrNameLst>
                                          <p:attrName>style.visibility</p:attrName>
                                        </p:attrNameLst>
                                      </p:cBhvr>
                                      <p:to>
                                        <p:strVal val="visible"/>
                                      </p:to>
                                    </p:set>
                                    <p:anim calcmode="lin" valueType="num">
                                      <p:cBhvr additive="base">
                                        <p:cTn id="35" dur="500" fill="hold"/>
                                        <p:tgtEl>
                                          <p:spTgt spid="47106">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710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nodeType="clickEffect">
                                  <p:stCondLst>
                                    <p:cond delay="0"/>
                                  </p:stCondLst>
                                  <p:childTnLst>
                                    <p:set>
                                      <p:cBhvr>
                                        <p:cTn id="40" dur="1" fill="hold">
                                          <p:stCondLst>
                                            <p:cond delay="0"/>
                                          </p:stCondLst>
                                        </p:cTn>
                                        <p:tgtEl>
                                          <p:spTgt spid="47106">
                                            <p:txEl>
                                              <p:pRg st="7" end="7"/>
                                            </p:txEl>
                                          </p:spTgt>
                                        </p:tgtEl>
                                        <p:attrNameLst>
                                          <p:attrName>style.visibility</p:attrName>
                                        </p:attrNameLst>
                                      </p:cBhvr>
                                      <p:to>
                                        <p:strVal val="visible"/>
                                      </p:to>
                                    </p:set>
                                    <p:animEffect transition="in" filter="wipe(down)">
                                      <p:cBhvr>
                                        <p:cTn id="41" dur="580">
                                          <p:stCondLst>
                                            <p:cond delay="0"/>
                                          </p:stCondLst>
                                        </p:cTn>
                                        <p:tgtEl>
                                          <p:spTgt spid="47106">
                                            <p:txEl>
                                              <p:pRg st="7" end="7"/>
                                            </p:txEl>
                                          </p:spTgt>
                                        </p:tgtEl>
                                      </p:cBhvr>
                                    </p:animEffect>
                                    <p:anim calcmode="lin" valueType="num">
                                      <p:cBhvr>
                                        <p:cTn id="42" dur="1822" tmFilter="0,0; 0.14,0.36; 0.43,0.73; 0.71,0.91; 1.0,1.0">
                                          <p:stCondLst>
                                            <p:cond delay="0"/>
                                          </p:stCondLst>
                                        </p:cTn>
                                        <p:tgtEl>
                                          <p:spTgt spid="47106">
                                            <p:txEl>
                                              <p:pRg st="7" end="7"/>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7106">
                                            <p:txEl>
                                              <p:pRg st="7" end="7"/>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7106">
                                            <p:txEl>
                                              <p:pRg st="7" end="7"/>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7106">
                                            <p:txEl>
                                              <p:pRg st="7" end="7"/>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7106">
                                            <p:txEl>
                                              <p:pRg st="7" end="7"/>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47106">
                                            <p:txEl>
                                              <p:pRg st="7" end="7"/>
                                            </p:txEl>
                                          </p:spTgt>
                                        </p:tgtEl>
                                      </p:cBhvr>
                                      <p:to x="100000" y="60000"/>
                                    </p:animScale>
                                    <p:animScale>
                                      <p:cBhvr>
                                        <p:cTn id="48" dur="166" decel="50000">
                                          <p:stCondLst>
                                            <p:cond delay="676"/>
                                          </p:stCondLst>
                                        </p:cTn>
                                        <p:tgtEl>
                                          <p:spTgt spid="47106">
                                            <p:txEl>
                                              <p:pRg st="7" end="7"/>
                                            </p:txEl>
                                          </p:spTgt>
                                        </p:tgtEl>
                                      </p:cBhvr>
                                      <p:to x="100000" y="100000"/>
                                    </p:animScale>
                                    <p:animScale>
                                      <p:cBhvr>
                                        <p:cTn id="49" dur="26">
                                          <p:stCondLst>
                                            <p:cond delay="1312"/>
                                          </p:stCondLst>
                                        </p:cTn>
                                        <p:tgtEl>
                                          <p:spTgt spid="47106">
                                            <p:txEl>
                                              <p:pRg st="7" end="7"/>
                                            </p:txEl>
                                          </p:spTgt>
                                        </p:tgtEl>
                                      </p:cBhvr>
                                      <p:to x="100000" y="80000"/>
                                    </p:animScale>
                                    <p:animScale>
                                      <p:cBhvr>
                                        <p:cTn id="50" dur="166" decel="50000">
                                          <p:stCondLst>
                                            <p:cond delay="1338"/>
                                          </p:stCondLst>
                                        </p:cTn>
                                        <p:tgtEl>
                                          <p:spTgt spid="47106">
                                            <p:txEl>
                                              <p:pRg st="7" end="7"/>
                                            </p:txEl>
                                          </p:spTgt>
                                        </p:tgtEl>
                                      </p:cBhvr>
                                      <p:to x="100000" y="100000"/>
                                    </p:animScale>
                                    <p:animScale>
                                      <p:cBhvr>
                                        <p:cTn id="51" dur="26">
                                          <p:stCondLst>
                                            <p:cond delay="1642"/>
                                          </p:stCondLst>
                                        </p:cTn>
                                        <p:tgtEl>
                                          <p:spTgt spid="47106">
                                            <p:txEl>
                                              <p:pRg st="7" end="7"/>
                                            </p:txEl>
                                          </p:spTgt>
                                        </p:tgtEl>
                                      </p:cBhvr>
                                      <p:to x="100000" y="90000"/>
                                    </p:animScale>
                                    <p:animScale>
                                      <p:cBhvr>
                                        <p:cTn id="52" dur="166" decel="50000">
                                          <p:stCondLst>
                                            <p:cond delay="1668"/>
                                          </p:stCondLst>
                                        </p:cTn>
                                        <p:tgtEl>
                                          <p:spTgt spid="47106">
                                            <p:txEl>
                                              <p:pRg st="7" end="7"/>
                                            </p:txEl>
                                          </p:spTgt>
                                        </p:tgtEl>
                                      </p:cBhvr>
                                      <p:to x="100000" y="100000"/>
                                    </p:animScale>
                                    <p:animScale>
                                      <p:cBhvr>
                                        <p:cTn id="53" dur="26">
                                          <p:stCondLst>
                                            <p:cond delay="1808"/>
                                          </p:stCondLst>
                                        </p:cTn>
                                        <p:tgtEl>
                                          <p:spTgt spid="47106">
                                            <p:txEl>
                                              <p:pRg st="7" end="7"/>
                                            </p:txEl>
                                          </p:spTgt>
                                        </p:tgtEl>
                                      </p:cBhvr>
                                      <p:to x="100000" y="95000"/>
                                    </p:animScale>
                                    <p:animScale>
                                      <p:cBhvr>
                                        <p:cTn id="54" dur="166" decel="50000">
                                          <p:stCondLst>
                                            <p:cond delay="1834"/>
                                          </p:stCondLst>
                                        </p:cTn>
                                        <p:tgtEl>
                                          <p:spTgt spid="47106">
                                            <p:txEl>
                                              <p:pRg st="7" end="7"/>
                                            </p:txEl>
                                          </p:spTgt>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45" presetClass="entr" presetSubtype="0" fill="hold" nodeType="clickEffect">
                                  <p:stCondLst>
                                    <p:cond delay="0"/>
                                  </p:stCondLst>
                                  <p:childTnLst>
                                    <p:set>
                                      <p:cBhvr>
                                        <p:cTn id="58" dur="1" fill="hold">
                                          <p:stCondLst>
                                            <p:cond delay="0"/>
                                          </p:stCondLst>
                                        </p:cTn>
                                        <p:tgtEl>
                                          <p:spTgt spid="47106">
                                            <p:txEl>
                                              <p:pRg st="8" end="8"/>
                                            </p:txEl>
                                          </p:spTgt>
                                        </p:tgtEl>
                                        <p:attrNameLst>
                                          <p:attrName>style.visibility</p:attrName>
                                        </p:attrNameLst>
                                      </p:cBhvr>
                                      <p:to>
                                        <p:strVal val="visible"/>
                                      </p:to>
                                    </p:set>
                                    <p:animEffect transition="in" filter="fade">
                                      <p:cBhvr>
                                        <p:cTn id="59" dur="2000"/>
                                        <p:tgtEl>
                                          <p:spTgt spid="47106">
                                            <p:txEl>
                                              <p:pRg st="8" end="8"/>
                                            </p:txEl>
                                          </p:spTgt>
                                        </p:tgtEl>
                                      </p:cBhvr>
                                    </p:animEffect>
                                    <p:anim calcmode="lin" valueType="num">
                                      <p:cBhvr>
                                        <p:cTn id="60" dur="2000" fill="hold"/>
                                        <p:tgtEl>
                                          <p:spTgt spid="47106">
                                            <p:txEl>
                                              <p:pRg st="8" end="8"/>
                                            </p:txEl>
                                          </p:spTgt>
                                        </p:tgtEl>
                                        <p:attrNameLst>
                                          <p:attrName>ppt_w</p:attrName>
                                        </p:attrNameLst>
                                      </p:cBhvr>
                                      <p:tavLst>
                                        <p:tav tm="0" fmla="#ppt_w*sin(2.5*pi*$)">
                                          <p:val>
                                            <p:fltVal val="0"/>
                                          </p:val>
                                        </p:tav>
                                        <p:tav tm="100000">
                                          <p:val>
                                            <p:fltVal val="1"/>
                                          </p:val>
                                        </p:tav>
                                      </p:tavLst>
                                    </p:anim>
                                    <p:anim calcmode="lin" valueType="num">
                                      <p:cBhvr>
                                        <p:cTn id="61" dur="2000" fill="hold"/>
                                        <p:tgtEl>
                                          <p:spTgt spid="47106">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47108"/>
                                        </p:tgtEl>
                                        <p:attrNameLst>
                                          <p:attrName>style.visibility</p:attrName>
                                        </p:attrNameLst>
                                      </p:cBhvr>
                                      <p:to>
                                        <p:strVal val="visible"/>
                                      </p:to>
                                    </p:set>
                                    <p:anim calcmode="lin" valueType="num">
                                      <p:cBhvr additive="base">
                                        <p:cTn id="70" dur="500" fill="hold"/>
                                        <p:tgtEl>
                                          <p:spTgt spid="47108"/>
                                        </p:tgtEl>
                                        <p:attrNameLst>
                                          <p:attrName>ppt_x</p:attrName>
                                        </p:attrNameLst>
                                      </p:cBhvr>
                                      <p:tavLst>
                                        <p:tav tm="0">
                                          <p:val>
                                            <p:strVal val="#ppt_x"/>
                                          </p:val>
                                        </p:tav>
                                        <p:tav tm="100000">
                                          <p:val>
                                            <p:strVal val="#ppt_x"/>
                                          </p:val>
                                        </p:tav>
                                      </p:tavLst>
                                    </p:anim>
                                    <p:anim calcmode="lin" valueType="num">
                                      <p:cBhvr additive="base">
                                        <p:cTn id="71"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uiExpand="1" build="p"/>
      <p:bldP spid="47108"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655321" y="2234043"/>
            <a:ext cx="10881359" cy="1848554"/>
          </a:xfrm>
        </p:spPr>
        <p:txBody>
          <a:bodyPr/>
          <a:lstStyle/>
          <a:p>
            <a:pPr marL="0" indent="0">
              <a:buNone/>
            </a:pPr>
            <a:r>
              <a:rPr lang="en-US" altLang="en-US" sz="2800" dirty="0">
                <a:latin typeface="Arial" panose="020B0604020202020204" pitchFamily="34" charset="0"/>
                <a:cs typeface="Arial" panose="020B0604020202020204" pitchFamily="34" charset="0"/>
              </a:rPr>
              <a:t>Any conduct where a person unnecessarily causes another person to suffer or be exposed to an activity that is cruel, abusive, oppressive, or harmful.</a:t>
            </a:r>
          </a:p>
        </p:txBody>
      </p:sp>
      <p:sp>
        <p:nvSpPr>
          <p:cNvPr id="2" name="Rectangle 1"/>
          <p:cNvSpPr/>
          <p:nvPr/>
        </p:nvSpPr>
        <p:spPr>
          <a:xfrm>
            <a:off x="655321" y="4676956"/>
            <a:ext cx="11087850" cy="1815882"/>
          </a:xfrm>
          <a:prstGeom prst="rect">
            <a:avLst/>
          </a:prstGeom>
        </p:spPr>
        <p:txBody>
          <a:bodyPr wrap="square">
            <a:spAutoFit/>
          </a:bodyPr>
          <a:lstStyle/>
          <a:p>
            <a:r>
              <a:rPr lang="en-US" altLang="en-US" sz="2800" dirty="0">
                <a:latin typeface="Arial" panose="020B0604020202020204" pitchFamily="34" charset="0"/>
                <a:cs typeface="Arial" panose="020B0604020202020204" pitchFamily="34" charset="0"/>
              </a:rPr>
              <a:t>Any conduct where a person intends to exclude or reject another person through cruel, abusive, humiliating, oppressive, demeaning, or harmful behavior that results in diminishing the other person’s dignity, position, or status.</a:t>
            </a:r>
          </a:p>
        </p:txBody>
      </p:sp>
      <p:grpSp>
        <p:nvGrpSpPr>
          <p:cNvPr id="6" name="Group 5"/>
          <p:cNvGrpSpPr/>
          <p:nvPr/>
        </p:nvGrpSpPr>
        <p:grpSpPr>
          <a:xfrm>
            <a:off x="-1256550" y="1030084"/>
            <a:ext cx="9144000" cy="914400"/>
            <a:chOff x="1524000" y="76200"/>
            <a:chExt cx="9144000" cy="914400"/>
          </a:xfrm>
        </p:grpSpPr>
        <p:sp>
          <p:nvSpPr>
            <p:cNvPr id="7" name="Rectangle 4098"/>
            <p:cNvSpPr>
              <a:spLocks noChangeArrowheads="1"/>
            </p:cNvSpPr>
            <p:nvPr/>
          </p:nvSpPr>
          <p:spPr bwMode="auto">
            <a:xfrm>
              <a:off x="1524000" y="76200"/>
              <a:ext cx="9144000" cy="914400"/>
            </a:xfrm>
            <a:prstGeom prst="rect">
              <a:avLst/>
            </a:prstGeom>
            <a:noFill/>
            <a:ln w="9525">
              <a:noFill/>
              <a:miter lim="800000"/>
              <a:headEnd/>
              <a:tailEnd/>
            </a:ln>
            <a:effectLst/>
          </p:spPr>
          <p:txBody>
            <a:bodyPr anchor="b"/>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en-US" sz="4400" b="0" i="0" u="none" strike="noStrike" kern="0" cap="none" spc="0" normalizeH="0" baseline="0" noProof="0" dirty="0">
                  <a:ln>
                    <a:noFill/>
                  </a:ln>
                  <a:effectLst>
                    <a:reflection blurRad="6350" stA="55000" endA="300" endPos="45500" dir="5400000" sy="-100000" algn="bl" rotWithShape="0"/>
                  </a:effectLst>
                  <a:uLnTx/>
                  <a:uFillTx/>
                  <a:latin typeface="Arial" panose="020B0604020202020204" pitchFamily="34" charset="0"/>
                  <a:cs typeface="Arial" panose="020B0604020202020204" pitchFamily="34" charset="0"/>
                </a:rPr>
                <a:t>Hazing Definition</a:t>
              </a:r>
            </a:p>
          </p:txBody>
        </p:sp>
        <p:cxnSp>
          <p:nvCxnSpPr>
            <p:cNvPr id="8" name="Straight Connector 7"/>
            <p:cNvCxnSpPr/>
            <p:nvPr/>
          </p:nvCxnSpPr>
          <p:spPr>
            <a:xfrm>
              <a:off x="4724400" y="838200"/>
              <a:ext cx="5943600" cy="0"/>
            </a:xfrm>
            <a:prstGeom prst="line">
              <a:avLst/>
            </a:prstGeom>
            <a:noFill/>
            <a:ln w="12700" cap="flat" cmpd="sng" algn="ctr">
              <a:solidFill>
                <a:schemeClr val="accent6">
                  <a:lumMod val="50000"/>
                </a:schemeClr>
              </a:solidFill>
              <a:prstDash val="solid"/>
            </a:ln>
            <a:effectLst>
              <a:outerShdw blurRad="50800" dist="50800" dir="5400000" sx="46000" sy="46000" algn="ctr" rotWithShape="0">
                <a:srgbClr val="000000">
                  <a:alpha val="96000"/>
                </a:srgbClr>
              </a:outerShdw>
            </a:effectLst>
          </p:spPr>
        </p:cxnSp>
      </p:grpSp>
      <p:grpSp>
        <p:nvGrpSpPr>
          <p:cNvPr id="9" name="Group 8"/>
          <p:cNvGrpSpPr/>
          <p:nvPr/>
        </p:nvGrpSpPr>
        <p:grpSpPr>
          <a:xfrm>
            <a:off x="2065770" y="3610157"/>
            <a:ext cx="9144000" cy="914400"/>
            <a:chOff x="1524000" y="76200"/>
            <a:chExt cx="9144000" cy="914400"/>
          </a:xfrm>
        </p:grpSpPr>
        <p:sp>
          <p:nvSpPr>
            <p:cNvPr id="10" name="Rectangle 4098"/>
            <p:cNvSpPr>
              <a:spLocks noChangeArrowheads="1"/>
            </p:cNvSpPr>
            <p:nvPr/>
          </p:nvSpPr>
          <p:spPr bwMode="auto">
            <a:xfrm>
              <a:off x="1524000" y="76200"/>
              <a:ext cx="9144000" cy="914400"/>
            </a:xfrm>
            <a:prstGeom prst="rect">
              <a:avLst/>
            </a:prstGeom>
            <a:noFill/>
            <a:ln w="9525">
              <a:noFill/>
              <a:miter lim="800000"/>
              <a:headEnd/>
              <a:tailEnd/>
            </a:ln>
            <a:effectLst/>
          </p:spPr>
          <p:txBody>
            <a:bodyPr anchor="b"/>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en-US" sz="4400" b="0" i="0" u="none" strike="noStrike" kern="0" cap="none" spc="0" normalizeH="0" baseline="0" noProof="0" dirty="0">
                  <a:ln>
                    <a:noFill/>
                  </a:ln>
                  <a:effectLst>
                    <a:reflection blurRad="6350" stA="55000" endA="300" endPos="45500" dir="5400000" sy="-100000" algn="bl" rotWithShape="0"/>
                  </a:effectLst>
                  <a:uLnTx/>
                  <a:uFillTx/>
                  <a:latin typeface="Arial" panose="020B0604020202020204" pitchFamily="34" charset="0"/>
                  <a:cs typeface="Arial" panose="020B0604020202020204" pitchFamily="34" charset="0"/>
                </a:rPr>
                <a:t>Bullying Definition</a:t>
              </a:r>
            </a:p>
          </p:txBody>
        </p:sp>
        <p:cxnSp>
          <p:nvCxnSpPr>
            <p:cNvPr id="11" name="Straight Connector 10"/>
            <p:cNvCxnSpPr/>
            <p:nvPr/>
          </p:nvCxnSpPr>
          <p:spPr>
            <a:xfrm>
              <a:off x="4724400" y="838200"/>
              <a:ext cx="5943600" cy="0"/>
            </a:xfrm>
            <a:prstGeom prst="line">
              <a:avLst/>
            </a:prstGeom>
            <a:noFill/>
            <a:ln w="12700" cap="flat" cmpd="sng" algn="ctr">
              <a:solidFill>
                <a:schemeClr val="accent6">
                  <a:lumMod val="50000"/>
                </a:schemeClr>
              </a:solidFill>
              <a:prstDash val="solid"/>
            </a:ln>
            <a:effectLst>
              <a:outerShdw blurRad="50800" dist="50800" dir="5400000" sx="46000" sy="46000" algn="ctr" rotWithShape="0">
                <a:srgbClr val="000000">
                  <a:alpha val="96000"/>
                </a:srgbClr>
              </a:outerShdw>
            </a:effectLst>
          </p:spPr>
        </p:cxnSp>
      </p:grpSp>
    </p:spTree>
    <p:extLst>
      <p:ext uri="{BB962C8B-B14F-4D97-AF65-F5344CB8AC3E}">
        <p14:creationId xmlns:p14="http://schemas.microsoft.com/office/powerpoint/2010/main" val="3822706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72250" y="369191"/>
            <a:ext cx="9144000" cy="914400"/>
            <a:chOff x="1524000" y="76200"/>
            <a:chExt cx="9144000" cy="914400"/>
          </a:xfrm>
        </p:grpSpPr>
        <p:sp>
          <p:nvSpPr>
            <p:cNvPr id="5" name="Rectangle 4098"/>
            <p:cNvSpPr>
              <a:spLocks noChangeArrowheads="1"/>
            </p:cNvSpPr>
            <p:nvPr/>
          </p:nvSpPr>
          <p:spPr bwMode="auto">
            <a:xfrm>
              <a:off x="1524000" y="76200"/>
              <a:ext cx="9144000" cy="914400"/>
            </a:xfrm>
            <a:prstGeom prst="rect">
              <a:avLst/>
            </a:prstGeom>
            <a:noFill/>
            <a:ln w="9525">
              <a:noFill/>
              <a:miter lim="800000"/>
              <a:headEnd/>
              <a:tailEnd/>
            </a:ln>
            <a:effectLst/>
          </p:spPr>
          <p:txBody>
            <a:bodyPr anchor="b"/>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en-US" sz="4400" b="0" i="0" u="none" strike="noStrike" kern="0" cap="none" spc="0" normalizeH="0" baseline="0" noProof="0" dirty="0" smtClean="0">
                  <a:ln>
                    <a:noFill/>
                  </a:ln>
                  <a:effectLst>
                    <a:reflection blurRad="6350" stA="55000" endA="300" endPos="45500" dir="5400000" sy="-100000" algn="bl" rotWithShape="0"/>
                  </a:effectLst>
                  <a:uLnTx/>
                  <a:uFillTx/>
                  <a:latin typeface="Times New Roman" panose="02020603050405020304" pitchFamily="18" charset="0"/>
                  <a:cs typeface="Times New Roman" panose="02020603050405020304" pitchFamily="18" charset="0"/>
                </a:rPr>
                <a:t>Harassment Definition</a:t>
              </a:r>
              <a:endParaRPr kumimoji="0" lang="en-US" sz="4400" b="0" i="0" u="none" strike="noStrike" kern="0" cap="none" spc="0" normalizeH="0" baseline="0" noProof="0" dirty="0">
                <a:ln>
                  <a:noFill/>
                </a:ln>
                <a:effectLst>
                  <a:reflection blurRad="6350" stA="55000" endA="300" endPos="45500" dir="5400000" sy="-100000" algn="bl" rotWithShape="0"/>
                </a:effectLst>
                <a:uLnTx/>
                <a:uFillTx/>
                <a:latin typeface="Times New Roman" panose="02020603050405020304" pitchFamily="18" charset="0"/>
                <a:cs typeface="Times New Roman" panose="02020603050405020304" pitchFamily="18" charset="0"/>
              </a:endParaRPr>
            </a:p>
          </p:txBody>
        </p:sp>
        <p:cxnSp>
          <p:nvCxnSpPr>
            <p:cNvPr id="6" name="Straight Connector 5"/>
            <p:cNvCxnSpPr/>
            <p:nvPr/>
          </p:nvCxnSpPr>
          <p:spPr>
            <a:xfrm>
              <a:off x="4724400" y="838200"/>
              <a:ext cx="5943600" cy="0"/>
            </a:xfrm>
            <a:prstGeom prst="line">
              <a:avLst/>
            </a:prstGeom>
            <a:noFill/>
            <a:ln w="12700" cap="flat" cmpd="sng" algn="ctr">
              <a:solidFill>
                <a:schemeClr val="accent6">
                  <a:lumMod val="50000"/>
                </a:schemeClr>
              </a:solidFill>
              <a:prstDash val="solid"/>
            </a:ln>
            <a:effectLst>
              <a:outerShdw blurRad="50800" dist="50800" dir="5400000" sx="46000" sy="46000" algn="ctr" rotWithShape="0">
                <a:srgbClr val="000000">
                  <a:alpha val="96000"/>
                </a:srgbClr>
              </a:outerShdw>
            </a:effectLst>
          </p:spPr>
        </p:cxnSp>
      </p:grpSp>
      <p:sp>
        <p:nvSpPr>
          <p:cNvPr id="2" name="TextBox 1"/>
          <p:cNvSpPr txBox="1"/>
          <p:nvPr/>
        </p:nvSpPr>
        <p:spPr>
          <a:xfrm>
            <a:off x="572250" y="1402328"/>
            <a:ext cx="7530844" cy="2400657"/>
          </a:xfrm>
          <a:prstGeom prst="rect">
            <a:avLst/>
          </a:prstGeom>
          <a:noFill/>
        </p:spPr>
        <p:txBody>
          <a:bodyPr wrap="none" rtlCol="0">
            <a:spAutoFit/>
          </a:bodyPr>
          <a:lstStyle/>
          <a:p>
            <a:r>
              <a:rPr lang="en-US" sz="2400" b="1" dirty="0" smtClean="0">
                <a:latin typeface="Times New Roman" panose="02020603050405020304" pitchFamily="18" charset="0"/>
                <a:cs typeface="Times New Roman" panose="02020603050405020304" pitchFamily="18" charset="0"/>
              </a:rPr>
              <a:t>Hazing: </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without proper military authority or purpose</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physically or psychologically </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injures or creates risk of injury</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initiation, admission, affiliation with change in status or membership</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in person, electronic devices, social media</a:t>
            </a:r>
          </a:p>
          <a:p>
            <a:r>
              <a:rPr lang="en-US" dirty="0">
                <a:latin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a:t>
            </a:r>
          </a:p>
        </p:txBody>
      </p:sp>
      <p:sp>
        <p:nvSpPr>
          <p:cNvPr id="3" name="TextBox 2"/>
          <p:cNvSpPr txBox="1"/>
          <p:nvPr/>
        </p:nvSpPr>
        <p:spPr>
          <a:xfrm>
            <a:off x="675387" y="3320896"/>
            <a:ext cx="5771645" cy="1846659"/>
          </a:xfrm>
          <a:prstGeom prst="rect">
            <a:avLst/>
          </a:prstGeom>
          <a:noFill/>
        </p:spPr>
        <p:txBody>
          <a:bodyPr wrap="none" rtlCol="0">
            <a:spAutoFit/>
          </a:bodyPr>
          <a:lstStyle/>
          <a:p>
            <a:r>
              <a:rPr lang="en-US" sz="2400" b="1" dirty="0" smtClean="0">
                <a:latin typeface="Times New Roman" panose="02020603050405020304" pitchFamily="18" charset="0"/>
                <a:cs typeface="Times New Roman" panose="02020603050405020304" pitchFamily="18" charset="0"/>
              </a:rPr>
              <a:t>Bullying:</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individual or group</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exposure to physical and/or emotional aggression</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intent to cause distress or harm</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singling out for ridicule</a:t>
            </a: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in person, electronic devices, social media</a:t>
            </a:r>
            <a:endParaRPr lang="en-US" dirty="0">
              <a:latin typeface="Times New Roman" panose="02020603050405020304" pitchFamily="18" charset="0"/>
              <a:cs typeface="Times New Roman" panose="02020603050405020304" pitchFamily="18" charset="0"/>
            </a:endParaRPr>
          </a:p>
        </p:txBody>
      </p:sp>
      <p:sp>
        <p:nvSpPr>
          <p:cNvPr id="8" name="TextBox 7"/>
          <p:cNvSpPr txBox="1"/>
          <p:nvPr/>
        </p:nvSpPr>
        <p:spPr>
          <a:xfrm>
            <a:off x="8695426" y="2140257"/>
            <a:ext cx="2829465" cy="830997"/>
          </a:xfrm>
          <a:prstGeom prst="rect">
            <a:avLst/>
          </a:prstGeom>
          <a:noFill/>
        </p:spPr>
        <p:txBody>
          <a:bodyPr wrap="square" rtlCol="0">
            <a:spAutoFit/>
          </a:bodyPr>
          <a:lstStyle/>
          <a:p>
            <a:r>
              <a:rPr lang="en-US" sz="4800" dirty="0" smtClean="0">
                <a:solidFill>
                  <a:srgbClr val="FF0000"/>
                </a:solidFill>
                <a:latin typeface="Times New Roman" panose="02020603050405020304" pitchFamily="18" charset="0"/>
                <a:cs typeface="Times New Roman" panose="02020603050405020304" pitchFamily="18" charset="0"/>
              </a:rPr>
              <a:t>Inclusive</a:t>
            </a:r>
            <a:endParaRPr lang="en-US" sz="4800" dirty="0">
              <a:solidFill>
                <a:srgbClr val="FF0000"/>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8695426" y="4336558"/>
            <a:ext cx="2932982" cy="830997"/>
          </a:xfrm>
          <a:prstGeom prst="rect">
            <a:avLst/>
          </a:prstGeom>
          <a:noFill/>
        </p:spPr>
        <p:txBody>
          <a:bodyPr wrap="square" rtlCol="0">
            <a:spAutoFit/>
          </a:bodyPr>
          <a:lstStyle/>
          <a:p>
            <a:r>
              <a:rPr lang="en-US" sz="4800" dirty="0" smtClean="0">
                <a:solidFill>
                  <a:srgbClr val="FF0000"/>
                </a:solidFill>
                <a:latin typeface="Times New Roman" panose="02020603050405020304" pitchFamily="18" charset="0"/>
                <a:cs typeface="Times New Roman" panose="02020603050405020304" pitchFamily="18" charset="0"/>
              </a:rPr>
              <a:t>Exclusive</a:t>
            </a:r>
            <a:endParaRPr lang="en-US" sz="4800" dirty="0">
              <a:solidFill>
                <a:srgbClr val="FF0000"/>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675387" y="5490719"/>
            <a:ext cx="3953326" cy="1569660"/>
          </a:xfrm>
          <a:prstGeom prst="rect">
            <a:avLst/>
          </a:prstGeom>
          <a:noFill/>
        </p:spPr>
        <p:txBody>
          <a:bodyPr wrap="none" rtlCol="0">
            <a:spAutoFit/>
          </a:bodyPr>
          <a:lstStyle/>
          <a:p>
            <a:r>
              <a:rPr lang="en-US" sz="2400" b="1" dirty="0" smtClean="0">
                <a:latin typeface="Times New Roman" panose="02020603050405020304" pitchFamily="18" charset="0"/>
                <a:cs typeface="Times New Roman" panose="02020603050405020304" pitchFamily="18" charset="0"/>
              </a:rPr>
              <a:t>Discriminatory Harassment:</a:t>
            </a:r>
          </a:p>
          <a:p>
            <a:r>
              <a:rPr lang="en-US" dirty="0">
                <a:latin typeface="Times New Roman" panose="02020603050405020304" pitchFamily="18" charset="0"/>
                <a:cs typeface="Times New Roman" panose="02020603050405020304" pitchFamily="18" charset="0"/>
              </a:rPr>
              <a:t>	u</a:t>
            </a:r>
            <a:r>
              <a:rPr lang="en-US" dirty="0" smtClean="0">
                <a:latin typeface="Times New Roman" panose="02020603050405020304" pitchFamily="18" charset="0"/>
                <a:cs typeface="Times New Roman" panose="02020603050405020304" pitchFamily="18" charset="0"/>
              </a:rPr>
              <a:t>nwelcomed conduct</a:t>
            </a:r>
          </a:p>
          <a:p>
            <a:r>
              <a:rPr lang="en-US" dirty="0" smtClean="0">
                <a:latin typeface="Times New Roman" panose="02020603050405020304" pitchFamily="18" charset="0"/>
                <a:cs typeface="Times New Roman" panose="02020603050405020304" pitchFamily="18" charset="0"/>
              </a:rPr>
              <a:t>	protected category</a:t>
            </a:r>
          </a:p>
          <a:p>
            <a:r>
              <a:rPr lang="en-US" dirty="0"/>
              <a:t>	</a:t>
            </a:r>
            <a:endParaRPr lang="en-US" dirty="0" smtClean="0"/>
          </a:p>
          <a:p>
            <a:r>
              <a:rPr lang="en-US" dirty="0"/>
              <a:t>	</a:t>
            </a:r>
          </a:p>
        </p:txBody>
      </p:sp>
    </p:spTree>
    <p:extLst>
      <p:ext uri="{BB962C8B-B14F-4D97-AF65-F5344CB8AC3E}">
        <p14:creationId xmlns:p14="http://schemas.microsoft.com/office/powerpoint/2010/main" val="82723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3" dur="500"/>
                                        <p:tgtEl>
                                          <p:spTgt spid="2">
                                            <p:txEl>
                                              <p:pRg st="3" end="3"/>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6" dur="500"/>
                                        <p:tgtEl>
                                          <p:spTgt spid="2">
                                            <p:txEl>
                                              <p:pRg st="4" end="4"/>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9" dur="500"/>
                                        <p:tgtEl>
                                          <p:spTgt spid="2">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p:cTn id="2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6" dur="500"/>
                                        <p:tgtEl>
                                          <p:spTgt spid="3">
                                            <p:txEl>
                                              <p:pRg st="1" end="1"/>
                                            </p:txEl>
                                          </p:spTgt>
                                        </p:tgtEl>
                                      </p:cBhvr>
                                    </p:animEffect>
                                  </p:childTnLst>
                                </p:cTn>
                              </p:par>
                              <p:par>
                                <p:cTn id="27" presetID="53" presetClass="entr" presetSubtype="16"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1" dur="500"/>
                                        <p:tgtEl>
                                          <p:spTgt spid="3">
                                            <p:txEl>
                                              <p:pRg st="2" end="2"/>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3">
                                            <p:txEl>
                                              <p:pRg st="3" end="3"/>
                                            </p:txEl>
                                          </p:spTgt>
                                        </p:tgtEl>
                                      </p:cBhvr>
                                    </p:animEffect>
                                  </p:childTnLst>
                                </p:cTn>
                              </p:par>
                              <p:par>
                                <p:cTn id="37" presetID="53" presetClass="entr" presetSubtype="16"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1" dur="500"/>
                                        <p:tgtEl>
                                          <p:spTgt spid="3">
                                            <p:txEl>
                                              <p:pRg st="4" end="4"/>
                                            </p:txEl>
                                          </p:spTgt>
                                        </p:tgtEl>
                                      </p:cBhvr>
                                    </p:animEffect>
                                  </p:childTnLst>
                                </p:cTn>
                              </p:par>
                              <p:par>
                                <p:cTn id="42" presetID="53" presetClass="entr" presetSubtype="16" fill="hold" nodeType="with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p:cTn id="44"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5"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6" dur="500"/>
                                        <p:tgtEl>
                                          <p:spTgt spid="3">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14">
                                            <p:txEl>
                                              <p:pRg st="1" end="1"/>
                                            </p:txEl>
                                          </p:spTgt>
                                        </p:tgtEl>
                                        <p:attrNameLst>
                                          <p:attrName>style.visibility</p:attrName>
                                        </p:attrNameLst>
                                      </p:cBhvr>
                                      <p:to>
                                        <p:strVal val="visible"/>
                                      </p:to>
                                    </p:set>
                                    <p:anim calcmode="lin" valueType="num">
                                      <p:cBhvr>
                                        <p:cTn id="51" dur="500" fill="hold"/>
                                        <p:tgtEl>
                                          <p:spTgt spid="14">
                                            <p:txEl>
                                              <p:pRg st="1" end="1"/>
                                            </p:txEl>
                                          </p:spTgt>
                                        </p:tgtEl>
                                        <p:attrNameLst>
                                          <p:attrName>ppt_w</p:attrName>
                                        </p:attrNameLst>
                                      </p:cBhvr>
                                      <p:tavLst>
                                        <p:tav tm="0">
                                          <p:val>
                                            <p:fltVal val="0"/>
                                          </p:val>
                                        </p:tav>
                                        <p:tav tm="100000">
                                          <p:val>
                                            <p:strVal val="#ppt_w"/>
                                          </p:val>
                                        </p:tav>
                                      </p:tavLst>
                                    </p:anim>
                                    <p:anim calcmode="lin" valueType="num">
                                      <p:cBhvr>
                                        <p:cTn id="52" dur="500" fill="hold"/>
                                        <p:tgtEl>
                                          <p:spTgt spid="14">
                                            <p:txEl>
                                              <p:pRg st="1" end="1"/>
                                            </p:txEl>
                                          </p:spTgt>
                                        </p:tgtEl>
                                        <p:attrNameLst>
                                          <p:attrName>ppt_h</p:attrName>
                                        </p:attrNameLst>
                                      </p:cBhvr>
                                      <p:tavLst>
                                        <p:tav tm="0">
                                          <p:val>
                                            <p:fltVal val="0"/>
                                          </p:val>
                                        </p:tav>
                                        <p:tav tm="100000">
                                          <p:val>
                                            <p:strVal val="#ppt_h"/>
                                          </p:val>
                                        </p:tav>
                                      </p:tavLst>
                                    </p:anim>
                                    <p:animEffect transition="in" filter="fade">
                                      <p:cBhvr>
                                        <p:cTn id="53" dur="500"/>
                                        <p:tgtEl>
                                          <p:spTgt spid="14">
                                            <p:txEl>
                                              <p:pRg st="1" end="1"/>
                                            </p:txEl>
                                          </p:spTgt>
                                        </p:tgtEl>
                                      </p:cBhvr>
                                    </p:animEffect>
                                  </p:childTnLst>
                                </p:cTn>
                              </p:par>
                              <p:par>
                                <p:cTn id="54" presetID="53" presetClass="entr" presetSubtype="16" fill="hold" nodeType="withEffect">
                                  <p:stCondLst>
                                    <p:cond delay="0"/>
                                  </p:stCondLst>
                                  <p:childTnLst>
                                    <p:set>
                                      <p:cBhvr>
                                        <p:cTn id="55" dur="1" fill="hold">
                                          <p:stCondLst>
                                            <p:cond delay="0"/>
                                          </p:stCondLst>
                                        </p:cTn>
                                        <p:tgtEl>
                                          <p:spTgt spid="14">
                                            <p:txEl>
                                              <p:pRg st="2" end="2"/>
                                            </p:txEl>
                                          </p:spTgt>
                                        </p:tgtEl>
                                        <p:attrNameLst>
                                          <p:attrName>style.visibility</p:attrName>
                                        </p:attrNameLst>
                                      </p:cBhvr>
                                      <p:to>
                                        <p:strVal val="visible"/>
                                      </p:to>
                                    </p:set>
                                    <p:anim calcmode="lin" valueType="num">
                                      <p:cBhvr>
                                        <p:cTn id="56" dur="500" fill="hold"/>
                                        <p:tgtEl>
                                          <p:spTgt spid="14">
                                            <p:txEl>
                                              <p:pRg st="2" end="2"/>
                                            </p:txEl>
                                          </p:spTgt>
                                        </p:tgtEl>
                                        <p:attrNameLst>
                                          <p:attrName>ppt_w</p:attrName>
                                        </p:attrNameLst>
                                      </p:cBhvr>
                                      <p:tavLst>
                                        <p:tav tm="0">
                                          <p:val>
                                            <p:fltVal val="0"/>
                                          </p:val>
                                        </p:tav>
                                        <p:tav tm="100000">
                                          <p:val>
                                            <p:strVal val="#ppt_w"/>
                                          </p:val>
                                        </p:tav>
                                      </p:tavLst>
                                    </p:anim>
                                    <p:anim calcmode="lin" valueType="num">
                                      <p:cBhvr>
                                        <p:cTn id="57" dur="500" fill="hold"/>
                                        <p:tgtEl>
                                          <p:spTgt spid="14">
                                            <p:txEl>
                                              <p:pRg st="2" end="2"/>
                                            </p:txEl>
                                          </p:spTgt>
                                        </p:tgtEl>
                                        <p:attrNameLst>
                                          <p:attrName>ppt_h</p:attrName>
                                        </p:attrNameLst>
                                      </p:cBhvr>
                                      <p:tavLst>
                                        <p:tav tm="0">
                                          <p:val>
                                            <p:fltVal val="0"/>
                                          </p:val>
                                        </p:tav>
                                        <p:tav tm="100000">
                                          <p:val>
                                            <p:strVal val="#ppt_h"/>
                                          </p:val>
                                        </p:tav>
                                      </p:tavLst>
                                    </p:anim>
                                    <p:animEffect transition="in" filter="fade">
                                      <p:cBhvr>
                                        <p:cTn id="58" dur="500"/>
                                        <p:tgtEl>
                                          <p:spTgt spid="14">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0" fill="hold"/>
                                        <p:tgtEl>
                                          <p:spTgt spid="8"/>
                                        </p:tgtEl>
                                        <p:attrNameLst>
                                          <p:attrName>ppt_w</p:attrName>
                                        </p:attrNameLst>
                                      </p:cBhvr>
                                      <p:tavLst>
                                        <p:tav tm="0">
                                          <p:val>
                                            <p:fltVal val="0"/>
                                          </p:val>
                                        </p:tav>
                                        <p:tav tm="100000">
                                          <p:val>
                                            <p:strVal val="#ppt_w"/>
                                          </p:val>
                                        </p:tav>
                                      </p:tavLst>
                                    </p:anim>
                                    <p:anim calcmode="lin" valueType="num">
                                      <p:cBhvr>
                                        <p:cTn id="64" dur="1000" fill="hold"/>
                                        <p:tgtEl>
                                          <p:spTgt spid="8"/>
                                        </p:tgtEl>
                                        <p:attrNameLst>
                                          <p:attrName>ppt_h</p:attrName>
                                        </p:attrNameLst>
                                      </p:cBhvr>
                                      <p:tavLst>
                                        <p:tav tm="0">
                                          <p:val>
                                            <p:fltVal val="0"/>
                                          </p:val>
                                        </p:tav>
                                        <p:tav tm="100000">
                                          <p:val>
                                            <p:strVal val="#ppt_h"/>
                                          </p:val>
                                        </p:tav>
                                      </p:tavLst>
                                    </p:anim>
                                    <p:anim calcmode="lin" valueType="num">
                                      <p:cBhvr>
                                        <p:cTn id="65" dur="1000" fill="hold"/>
                                        <p:tgtEl>
                                          <p:spTgt spid="8"/>
                                        </p:tgtEl>
                                        <p:attrNameLst>
                                          <p:attrName>style.rotation</p:attrName>
                                        </p:attrNameLst>
                                      </p:cBhvr>
                                      <p:tavLst>
                                        <p:tav tm="0">
                                          <p:val>
                                            <p:fltVal val="90"/>
                                          </p:val>
                                        </p:tav>
                                        <p:tav tm="100000">
                                          <p:val>
                                            <p:fltVal val="0"/>
                                          </p:val>
                                        </p:tav>
                                      </p:tavLst>
                                    </p:anim>
                                    <p:animEffect transition="in" filter="fade">
                                      <p:cBhvr>
                                        <p:cTn id="66" dur="1000"/>
                                        <p:tgtEl>
                                          <p:spTgt spid="8"/>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1000" fill="hold"/>
                                        <p:tgtEl>
                                          <p:spTgt spid="13"/>
                                        </p:tgtEl>
                                        <p:attrNameLst>
                                          <p:attrName>ppt_w</p:attrName>
                                        </p:attrNameLst>
                                      </p:cBhvr>
                                      <p:tavLst>
                                        <p:tav tm="0">
                                          <p:val>
                                            <p:fltVal val="0"/>
                                          </p:val>
                                        </p:tav>
                                        <p:tav tm="100000">
                                          <p:val>
                                            <p:strVal val="#ppt_w"/>
                                          </p:val>
                                        </p:tav>
                                      </p:tavLst>
                                    </p:anim>
                                    <p:anim calcmode="lin" valueType="num">
                                      <p:cBhvr>
                                        <p:cTn id="72" dur="1000" fill="hold"/>
                                        <p:tgtEl>
                                          <p:spTgt spid="13"/>
                                        </p:tgtEl>
                                        <p:attrNameLst>
                                          <p:attrName>ppt_h</p:attrName>
                                        </p:attrNameLst>
                                      </p:cBhvr>
                                      <p:tavLst>
                                        <p:tav tm="0">
                                          <p:val>
                                            <p:fltVal val="0"/>
                                          </p:val>
                                        </p:tav>
                                        <p:tav tm="100000">
                                          <p:val>
                                            <p:strVal val="#ppt_h"/>
                                          </p:val>
                                        </p:tav>
                                      </p:tavLst>
                                    </p:anim>
                                    <p:anim calcmode="lin" valueType="num">
                                      <p:cBhvr>
                                        <p:cTn id="73" dur="1000" fill="hold"/>
                                        <p:tgtEl>
                                          <p:spTgt spid="13"/>
                                        </p:tgtEl>
                                        <p:attrNameLst>
                                          <p:attrName>style.rotation</p:attrName>
                                        </p:attrNameLst>
                                      </p:cBhvr>
                                      <p:tavLst>
                                        <p:tav tm="0">
                                          <p:val>
                                            <p:fltVal val="90"/>
                                          </p:val>
                                        </p:tav>
                                        <p:tav tm="100000">
                                          <p:val>
                                            <p:fltVal val="0"/>
                                          </p:val>
                                        </p:tav>
                                      </p:tavLst>
                                    </p:anim>
                                    <p:animEffect transition="in" filter="fade">
                                      <p:cBhvr>
                                        <p:cTn id="7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a:xfrm>
            <a:off x="643944" y="1685523"/>
            <a:ext cx="10625070" cy="5372100"/>
          </a:xfrm>
        </p:spPr>
        <p:txBody>
          <a:bodyPr/>
          <a:lstStyle/>
          <a:p>
            <a:pPr marL="0" indent="0">
              <a:buNone/>
            </a:pPr>
            <a:endParaRPr lang="en-US" altLang="en-US" sz="2200" dirty="0">
              <a:latin typeface="Arial" panose="020B0604020202020204" pitchFamily="34" charset="0"/>
              <a:cs typeface="Arial" panose="020B0604020202020204" pitchFamily="34" charset="0"/>
            </a:endParaRPr>
          </a:p>
          <a:p>
            <a:pPr marL="0" indent="0">
              <a:buNone/>
            </a:pPr>
            <a:r>
              <a:rPr lang="en-US" altLang="en-US" sz="2800" b="1" dirty="0">
                <a:latin typeface="Arial" panose="020B0604020202020204" pitchFamily="34" charset="0"/>
                <a:cs typeface="Arial" panose="020B0604020202020204" pitchFamily="34" charset="0"/>
              </a:rPr>
              <a:t>BLUF: </a:t>
            </a:r>
            <a:r>
              <a:rPr lang="en-US" altLang="en-US" sz="2800" dirty="0">
                <a:latin typeface="Arial" panose="020B0604020202020204" pitchFamily="34" charset="0"/>
                <a:cs typeface="Arial" panose="020B0604020202020204" pitchFamily="34" charset="0"/>
              </a:rPr>
              <a:t>Hazing </a:t>
            </a:r>
            <a:r>
              <a:rPr lang="en-US" altLang="en-US" sz="2800">
                <a:latin typeface="Arial" panose="020B0604020202020204" pitchFamily="34" charset="0"/>
                <a:cs typeface="Arial" panose="020B0604020202020204" pitchFamily="34" charset="0"/>
              </a:rPr>
              <a:t>and </a:t>
            </a:r>
            <a:r>
              <a:rPr lang="en-US" altLang="en-US" sz="2800" smtClean="0">
                <a:latin typeface="Arial" panose="020B0604020202020204" pitchFamily="34" charset="0"/>
                <a:cs typeface="Arial" panose="020B0604020202020204" pitchFamily="34" charset="0"/>
              </a:rPr>
              <a:t>bullying </a:t>
            </a:r>
            <a:r>
              <a:rPr lang="en-US" altLang="en-US" sz="2800" dirty="0">
                <a:latin typeface="Arial" panose="020B0604020202020204" pitchFamily="34" charset="0"/>
                <a:cs typeface="Arial" panose="020B0604020202020204" pitchFamily="34" charset="0"/>
              </a:rPr>
              <a:t>are unacceptable and prohibited in all circumstances and environments.</a:t>
            </a:r>
          </a:p>
          <a:p>
            <a:pPr marL="0" indent="0">
              <a:buNone/>
            </a:pPr>
            <a:endParaRPr lang="en-US" altLang="en-US" sz="2000" dirty="0">
              <a:latin typeface="Arial" panose="020B0604020202020204" pitchFamily="34" charset="0"/>
              <a:cs typeface="Arial" panose="020B0604020202020204" pitchFamily="34" charset="0"/>
            </a:endParaRPr>
          </a:p>
          <a:p>
            <a:pPr marL="0" indent="0">
              <a:buNone/>
            </a:pPr>
            <a:r>
              <a:rPr lang="en-US" altLang="en-US" sz="2800" dirty="0">
                <a:latin typeface="Arial" panose="020B0604020202020204" pitchFamily="34" charset="0"/>
                <a:cs typeface="Arial" panose="020B0604020202020204" pitchFamily="34" charset="0"/>
              </a:rPr>
              <a:t>Incidents of hazing or bullying that may involve allegations of sexual assault, sexual harassment, or discrimination will be addressed to the full extent of the laws, regulations, and policies that apply.</a:t>
            </a:r>
          </a:p>
        </p:txBody>
      </p:sp>
      <p:grpSp>
        <p:nvGrpSpPr>
          <p:cNvPr id="5" name="Group 4"/>
          <p:cNvGrpSpPr/>
          <p:nvPr/>
        </p:nvGrpSpPr>
        <p:grpSpPr>
          <a:xfrm>
            <a:off x="1384479" y="298683"/>
            <a:ext cx="9144000" cy="914400"/>
            <a:chOff x="1524000" y="76200"/>
            <a:chExt cx="9144000" cy="914400"/>
          </a:xfrm>
        </p:grpSpPr>
        <p:sp>
          <p:nvSpPr>
            <p:cNvPr id="6" name="Rectangle 4098"/>
            <p:cNvSpPr>
              <a:spLocks noChangeArrowheads="1"/>
            </p:cNvSpPr>
            <p:nvPr/>
          </p:nvSpPr>
          <p:spPr bwMode="auto">
            <a:xfrm>
              <a:off x="1524000" y="76200"/>
              <a:ext cx="9144000" cy="914400"/>
            </a:xfrm>
            <a:prstGeom prst="rect">
              <a:avLst/>
            </a:prstGeom>
            <a:noFill/>
            <a:ln w="9525">
              <a:noFill/>
              <a:miter lim="800000"/>
              <a:headEnd/>
              <a:tailEnd/>
            </a:ln>
            <a:effectLst/>
          </p:spPr>
          <p:txBody>
            <a:bodyPr anchor="b"/>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en-US" sz="4400" b="0" i="0" u="none" strike="noStrike" kern="0" cap="none" spc="0" normalizeH="0" baseline="0" noProof="0" dirty="0">
                  <a:ln>
                    <a:noFill/>
                  </a:ln>
                  <a:effectLst>
                    <a:reflection blurRad="6350" stA="55000" endA="300" endPos="45500" dir="5400000" sy="-100000" algn="bl" rotWithShape="0"/>
                  </a:effectLst>
                  <a:uLnTx/>
                  <a:uFillTx/>
                  <a:latin typeface="Arial" panose="020B0604020202020204" pitchFamily="34" charset="0"/>
                  <a:cs typeface="Arial" panose="020B0604020202020204" pitchFamily="34" charset="0"/>
                </a:rPr>
                <a:t>Hazing/Bullying</a:t>
              </a:r>
            </a:p>
          </p:txBody>
        </p:sp>
        <p:cxnSp>
          <p:nvCxnSpPr>
            <p:cNvPr id="7" name="Straight Connector 6"/>
            <p:cNvCxnSpPr/>
            <p:nvPr/>
          </p:nvCxnSpPr>
          <p:spPr>
            <a:xfrm>
              <a:off x="4724400" y="838200"/>
              <a:ext cx="5943600" cy="0"/>
            </a:xfrm>
            <a:prstGeom prst="line">
              <a:avLst/>
            </a:prstGeom>
            <a:noFill/>
            <a:ln w="12700" cap="flat" cmpd="sng" algn="ctr">
              <a:solidFill>
                <a:schemeClr val="accent6">
                  <a:lumMod val="50000"/>
                </a:schemeClr>
              </a:solidFill>
              <a:prstDash val="solid"/>
            </a:ln>
            <a:effectLst>
              <a:outerShdw blurRad="50800" dist="50800" dir="5400000" sx="46000" sy="46000" algn="ctr" rotWithShape="0">
                <a:srgbClr val="000000">
                  <a:alpha val="96000"/>
                </a:srgbClr>
              </a:outerShdw>
            </a:effectLst>
          </p:spPr>
        </p:cxnSp>
      </p:grpSp>
    </p:spTree>
    <p:extLst>
      <p:ext uri="{BB962C8B-B14F-4D97-AF65-F5344CB8AC3E}">
        <p14:creationId xmlns:p14="http://schemas.microsoft.com/office/powerpoint/2010/main" val="29379971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1981200" y="76200"/>
            <a:ext cx="8229600" cy="1143000"/>
          </a:xfrm>
        </p:spPr>
        <p:txBody>
          <a:bodyPr>
            <a:normAutofit/>
          </a:bodyPr>
          <a:lstStyle/>
          <a:p>
            <a:pPr eaLnBrk="1" hangingPunct="1">
              <a:defRPr/>
            </a:pPr>
            <a:r>
              <a:rPr lang="en-US" dirty="0">
                <a:effectLst>
                  <a:reflection blurRad="6350" stA="55000" endA="300" endPos="45500" dir="5400000" sy="-100000" algn="bl" rotWithShape="0"/>
                </a:effectLst>
                <a:latin typeface="Times New Roman" pitchFamily="18" charset="0"/>
                <a:cs typeface="Times New Roman" pitchFamily="18" charset="0"/>
              </a:rPr>
              <a:t>Impact of Poor Environment</a:t>
            </a:r>
          </a:p>
        </p:txBody>
      </p:sp>
      <p:cxnSp>
        <p:nvCxnSpPr>
          <p:cNvPr id="4" name="Straight Connector 3"/>
          <p:cNvCxnSpPr/>
          <p:nvPr/>
        </p:nvCxnSpPr>
        <p:spPr>
          <a:xfrm>
            <a:off x="4724400" y="838200"/>
            <a:ext cx="5943600" cy="0"/>
          </a:xfrm>
          <a:prstGeom prst="line">
            <a:avLst/>
          </a:prstGeom>
          <a:ln w="12700">
            <a:solidFill>
              <a:schemeClr val="accent6">
                <a:lumMod val="50000"/>
              </a:schemeClr>
            </a:solidFill>
          </a:ln>
          <a:effectLst>
            <a:outerShdw blurRad="50800" dist="50800" dir="5400000" sx="46000" sy="46000" algn="ctr" rotWithShape="0">
              <a:srgbClr val="000000">
                <a:alpha val="96000"/>
              </a:srgbClr>
            </a:outerShdw>
          </a:effectLst>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5109971" y="2677079"/>
            <a:ext cx="4929767" cy="3940473"/>
            <a:chOff x="5981700" y="1219201"/>
            <a:chExt cx="4347972" cy="3940473"/>
          </a:xfrm>
        </p:grpSpPr>
        <p:sp>
          <p:nvSpPr>
            <p:cNvPr id="7" name="object 3"/>
            <p:cNvSpPr/>
            <p:nvPr/>
          </p:nvSpPr>
          <p:spPr>
            <a:xfrm>
              <a:off x="5981700" y="1219201"/>
              <a:ext cx="4347972" cy="3752089"/>
            </a:xfrm>
            <a:prstGeom prst="rect">
              <a:avLst/>
            </a:prstGeom>
            <a:blipFill>
              <a:blip r:embed="rId3" cstate="print"/>
              <a:stretch>
                <a:fillRect/>
              </a:stretch>
            </a:blipFill>
          </p:spPr>
          <p:txBody>
            <a:bodyPr wrap="square" lIns="0" tIns="0" rIns="0" bIns="0" rtlCol="0"/>
            <a:lstStyle/>
            <a:p>
              <a:endParaRPr sz="1600"/>
            </a:p>
          </p:txBody>
        </p:sp>
        <p:sp>
          <p:nvSpPr>
            <p:cNvPr id="8" name="object 4"/>
            <p:cNvSpPr txBox="1"/>
            <p:nvPr/>
          </p:nvSpPr>
          <p:spPr>
            <a:xfrm>
              <a:off x="6251576" y="1430448"/>
              <a:ext cx="3806825" cy="3729226"/>
            </a:xfrm>
            <a:prstGeom prst="rect">
              <a:avLst/>
            </a:prstGeom>
          </p:spPr>
          <p:txBody>
            <a:bodyPr vert="horz" wrap="square" lIns="0" tIns="0" rIns="0" bIns="0" rtlCol="0">
              <a:spAutoFit/>
            </a:bodyPr>
            <a:lstStyle/>
            <a:p>
              <a:pPr marL="287020" indent="-274320">
                <a:lnSpc>
                  <a:spcPts val="3235"/>
                </a:lnSpc>
                <a:buClr>
                  <a:srgbClr val="D24717"/>
                </a:buClr>
                <a:buSzPct val="83928"/>
                <a:tabLst>
                  <a:tab pos="287655" algn="l"/>
                </a:tabLst>
              </a:pPr>
              <a:r>
                <a:rPr sz="2400" b="1" spc="-10" dirty="0">
                  <a:solidFill>
                    <a:schemeClr val="accent6">
                      <a:lumMod val="50000"/>
                    </a:schemeClr>
                  </a:solidFill>
                  <a:cs typeface="Franklin Gothic Book"/>
                </a:rPr>
                <a:t>E</a:t>
              </a:r>
              <a:r>
                <a:rPr sz="2400" b="1" spc="70" dirty="0">
                  <a:solidFill>
                    <a:schemeClr val="accent6">
                      <a:lumMod val="50000"/>
                    </a:schemeClr>
                  </a:solidFill>
                  <a:cs typeface="Franklin Gothic Book"/>
                </a:rPr>
                <a:t>f</a:t>
              </a:r>
              <a:r>
                <a:rPr sz="2400" b="1" spc="-70" dirty="0">
                  <a:solidFill>
                    <a:schemeClr val="accent6">
                      <a:lumMod val="50000"/>
                    </a:schemeClr>
                  </a:solidFill>
                  <a:cs typeface="Franklin Gothic Book"/>
                </a:rPr>
                <a:t>f</a:t>
              </a:r>
              <a:r>
                <a:rPr sz="2400" b="1" spc="-15" dirty="0">
                  <a:solidFill>
                    <a:schemeClr val="accent6">
                      <a:lumMod val="50000"/>
                    </a:schemeClr>
                  </a:solidFill>
                  <a:cs typeface="Franklin Gothic Book"/>
                </a:rPr>
                <a:t>ect</a:t>
              </a:r>
              <a:r>
                <a:rPr sz="2400" b="1" spc="-55" dirty="0">
                  <a:solidFill>
                    <a:schemeClr val="accent6">
                      <a:lumMod val="50000"/>
                    </a:schemeClr>
                  </a:solidFill>
                  <a:cs typeface="Franklin Gothic Book"/>
                </a:rPr>
                <a:t> </a:t>
              </a:r>
              <a:r>
                <a:rPr sz="2400" b="1" spc="-10" dirty="0">
                  <a:solidFill>
                    <a:schemeClr val="accent6">
                      <a:lumMod val="50000"/>
                    </a:schemeClr>
                  </a:solidFill>
                  <a:cs typeface="Franklin Gothic Book"/>
                </a:rPr>
                <a:t>o</a:t>
              </a:r>
              <a:r>
                <a:rPr sz="2400" b="1" spc="-20" dirty="0">
                  <a:solidFill>
                    <a:schemeClr val="accent6">
                      <a:lumMod val="50000"/>
                    </a:schemeClr>
                  </a:solidFill>
                  <a:cs typeface="Franklin Gothic Book"/>
                </a:rPr>
                <a:t>n</a:t>
              </a:r>
              <a:r>
                <a:rPr sz="2400" b="1" spc="5" dirty="0">
                  <a:solidFill>
                    <a:schemeClr val="accent6">
                      <a:lumMod val="50000"/>
                    </a:schemeClr>
                  </a:solidFill>
                  <a:cs typeface="Franklin Gothic Book"/>
                </a:rPr>
                <a:t> </a:t>
              </a:r>
              <a:r>
                <a:rPr sz="2400" b="1" spc="-20" dirty="0">
                  <a:solidFill>
                    <a:schemeClr val="accent6">
                      <a:lumMod val="50000"/>
                    </a:schemeClr>
                  </a:solidFill>
                  <a:cs typeface="Franklin Gothic Book"/>
                </a:rPr>
                <a:t>Un</a:t>
              </a:r>
              <a:r>
                <a:rPr sz="2400" b="1" spc="-5" dirty="0">
                  <a:solidFill>
                    <a:schemeClr val="accent6">
                      <a:lumMod val="50000"/>
                    </a:schemeClr>
                  </a:solidFill>
                  <a:cs typeface="Franklin Gothic Book"/>
                </a:rPr>
                <a:t>i</a:t>
              </a:r>
              <a:r>
                <a:rPr sz="2400" b="1" dirty="0">
                  <a:solidFill>
                    <a:schemeClr val="accent6">
                      <a:lumMod val="50000"/>
                    </a:schemeClr>
                  </a:solidFill>
                  <a:cs typeface="Franklin Gothic Book"/>
                </a:rPr>
                <a:t>t</a:t>
              </a:r>
              <a:r>
                <a:rPr sz="2400" b="1" spc="-10" dirty="0">
                  <a:solidFill>
                    <a:schemeClr val="accent6">
                      <a:lumMod val="50000"/>
                    </a:schemeClr>
                  </a:solidFill>
                  <a:cs typeface="Franklin Gothic Book"/>
                </a:rPr>
                <a:t>:</a:t>
              </a:r>
              <a:endParaRPr sz="2400" dirty="0">
                <a:solidFill>
                  <a:schemeClr val="accent6">
                    <a:lumMod val="50000"/>
                  </a:schemeClr>
                </a:solidFill>
                <a:cs typeface="Franklin Gothic Book"/>
              </a:endParaRPr>
            </a:p>
            <a:p>
              <a:pPr marL="287020" indent="-274320">
                <a:lnSpc>
                  <a:spcPts val="2755"/>
                </a:lnSpc>
                <a:buClr>
                  <a:srgbClr val="D24717"/>
                </a:buClr>
                <a:buSzPct val="85416"/>
                <a:buFont typeface="Wingdings 2"/>
                <a:buChar char=""/>
                <a:tabLst>
                  <a:tab pos="287655" algn="l"/>
                </a:tabLst>
              </a:pPr>
              <a:r>
                <a:rPr sz="2400" dirty="0">
                  <a:cs typeface="Perpetua"/>
                </a:rPr>
                <a:t>L</a:t>
              </a:r>
              <a:r>
                <a:rPr sz="2400" spc="5" dirty="0">
                  <a:cs typeface="Perpetua"/>
                </a:rPr>
                <a:t>o</a:t>
              </a:r>
              <a:r>
                <a:rPr sz="2400" spc="-10" dirty="0">
                  <a:cs typeface="Perpetua"/>
                </a:rPr>
                <a:t>ss</a:t>
              </a:r>
              <a:r>
                <a:rPr sz="2400" spc="-30" dirty="0">
                  <a:cs typeface="Perpetua"/>
                </a:rPr>
                <a:t> </a:t>
              </a:r>
              <a:r>
                <a:rPr sz="2400" spc="-10" dirty="0">
                  <a:cs typeface="Perpetua"/>
                </a:rPr>
                <a:t>of</a:t>
              </a:r>
              <a:r>
                <a:rPr sz="2400" spc="5" dirty="0">
                  <a:cs typeface="Perpetua"/>
                </a:rPr>
                <a:t> </a:t>
              </a:r>
              <a:r>
                <a:rPr sz="2400" dirty="0">
                  <a:cs typeface="Perpetua"/>
                </a:rPr>
                <a:t>u</a:t>
              </a:r>
              <a:r>
                <a:rPr sz="2400" spc="10" dirty="0">
                  <a:cs typeface="Perpetua"/>
                </a:rPr>
                <a:t>n</a:t>
              </a:r>
              <a:r>
                <a:rPr sz="2400" spc="-10" dirty="0">
                  <a:cs typeface="Perpetua"/>
                </a:rPr>
                <a:t>it</a:t>
              </a:r>
              <a:r>
                <a:rPr sz="2400" spc="-15" dirty="0">
                  <a:cs typeface="Perpetua"/>
                </a:rPr>
                <a:t> </a:t>
              </a:r>
              <a:r>
                <a:rPr sz="2400" spc="-15" dirty="0" smtClean="0">
                  <a:cs typeface="Perpetua"/>
                </a:rPr>
                <a:t>coh</a:t>
              </a:r>
              <a:r>
                <a:rPr sz="2400" spc="-5" dirty="0" smtClean="0">
                  <a:cs typeface="Perpetua"/>
                </a:rPr>
                <a:t>e</a:t>
              </a:r>
              <a:r>
                <a:rPr sz="2400" spc="-10" dirty="0" smtClean="0">
                  <a:cs typeface="Perpetua"/>
                </a:rPr>
                <a:t>si</a:t>
              </a:r>
              <a:r>
                <a:rPr sz="2400" dirty="0" smtClean="0">
                  <a:cs typeface="Perpetua"/>
                </a:rPr>
                <a:t>on</a:t>
              </a:r>
              <a:r>
                <a:rPr lang="en-US" sz="2400" dirty="0" smtClean="0">
                  <a:cs typeface="Perpetua"/>
                </a:rPr>
                <a:t> and trust</a:t>
              </a:r>
              <a:endParaRPr sz="2400" dirty="0">
                <a:cs typeface="Perpetua"/>
              </a:endParaRPr>
            </a:p>
            <a:p>
              <a:pPr marL="287020" marR="243204" indent="-274320">
                <a:spcBef>
                  <a:spcPts val="600"/>
                </a:spcBef>
                <a:buClr>
                  <a:srgbClr val="D24717"/>
                </a:buClr>
                <a:buSzPct val="85416"/>
                <a:buFont typeface="Wingdings 2"/>
                <a:buChar char=""/>
                <a:tabLst>
                  <a:tab pos="287655" algn="l"/>
                </a:tabLst>
              </a:pPr>
              <a:r>
                <a:rPr sz="2400" spc="-10" dirty="0">
                  <a:cs typeface="Perpetua"/>
                </a:rPr>
                <a:t>In</a:t>
              </a:r>
              <a:r>
                <a:rPr sz="2400" spc="-15" dirty="0">
                  <a:cs typeface="Perpetua"/>
                </a:rPr>
                <a:t>a</a:t>
              </a:r>
              <a:r>
                <a:rPr sz="2400" spc="-10" dirty="0">
                  <a:cs typeface="Perpetua"/>
                </a:rPr>
                <a:t>b</a:t>
              </a:r>
              <a:r>
                <a:rPr sz="2400" dirty="0">
                  <a:cs typeface="Perpetua"/>
                </a:rPr>
                <a:t>ility</a:t>
              </a:r>
              <a:r>
                <a:rPr sz="2400" spc="-30" dirty="0">
                  <a:cs typeface="Perpetua"/>
                </a:rPr>
                <a:t> </a:t>
              </a:r>
              <a:r>
                <a:rPr sz="2400" dirty="0">
                  <a:cs typeface="Perpetua"/>
                </a:rPr>
                <a:t>to </a:t>
              </a:r>
              <a:r>
                <a:rPr sz="2400" spc="-15" dirty="0">
                  <a:cs typeface="Perpetua"/>
                </a:rPr>
                <a:t>acc</a:t>
              </a:r>
              <a:r>
                <a:rPr sz="2400" spc="-10" dirty="0">
                  <a:cs typeface="Perpetua"/>
                </a:rPr>
                <a:t>o</a:t>
              </a:r>
              <a:r>
                <a:rPr sz="2400" spc="-5" dirty="0">
                  <a:cs typeface="Perpetua"/>
                </a:rPr>
                <a:t>m</a:t>
              </a:r>
              <a:r>
                <a:rPr sz="2400" spc="5" dirty="0">
                  <a:cs typeface="Perpetua"/>
                </a:rPr>
                <a:t>p</a:t>
              </a:r>
              <a:r>
                <a:rPr sz="2400" spc="-5" dirty="0">
                  <a:cs typeface="Perpetua"/>
                </a:rPr>
                <a:t>li</a:t>
              </a:r>
              <a:r>
                <a:rPr sz="2400" spc="5" dirty="0">
                  <a:cs typeface="Perpetua"/>
                </a:rPr>
                <a:t>s</a:t>
              </a:r>
              <a:r>
                <a:rPr sz="2400" spc="-15" dirty="0">
                  <a:cs typeface="Perpetua"/>
                </a:rPr>
                <a:t>h</a:t>
              </a:r>
              <a:r>
                <a:rPr sz="2400" spc="-10" dirty="0">
                  <a:cs typeface="Perpetua"/>
                </a:rPr>
                <a:t> </a:t>
              </a:r>
              <a:r>
                <a:rPr sz="2400" dirty="0">
                  <a:cs typeface="Perpetua"/>
                </a:rPr>
                <a:t>goal</a:t>
              </a:r>
              <a:r>
                <a:rPr sz="2400" spc="5" dirty="0">
                  <a:cs typeface="Perpetua"/>
                </a:rPr>
                <a:t>s</a:t>
              </a:r>
              <a:r>
                <a:rPr sz="2400" dirty="0">
                  <a:cs typeface="Perpetua"/>
                </a:rPr>
                <a:t>/m</a:t>
              </a:r>
              <a:r>
                <a:rPr sz="2400" spc="-10" dirty="0">
                  <a:cs typeface="Perpetua"/>
                </a:rPr>
                <a:t>issi</a:t>
              </a:r>
              <a:r>
                <a:rPr sz="2400" dirty="0">
                  <a:cs typeface="Perpetua"/>
                </a:rPr>
                <a:t>on</a:t>
              </a:r>
            </a:p>
            <a:p>
              <a:pPr marL="287020" indent="-274320">
                <a:spcBef>
                  <a:spcPts val="600"/>
                </a:spcBef>
                <a:buClr>
                  <a:srgbClr val="D24717"/>
                </a:buClr>
                <a:buSzPct val="85416"/>
                <a:buFont typeface="Wingdings 2"/>
                <a:buChar char=""/>
                <a:tabLst>
                  <a:tab pos="287655" algn="l"/>
                </a:tabLst>
              </a:pPr>
              <a:r>
                <a:rPr sz="2400" spc="-15" dirty="0">
                  <a:cs typeface="Perpetua"/>
                </a:rPr>
                <a:t>Dec</a:t>
              </a:r>
              <a:r>
                <a:rPr sz="2400" spc="-35" dirty="0">
                  <a:cs typeface="Perpetua"/>
                </a:rPr>
                <a:t>r</a:t>
              </a:r>
              <a:r>
                <a:rPr sz="2400" spc="-10" dirty="0">
                  <a:cs typeface="Perpetua"/>
                </a:rPr>
                <a:t>eased</a:t>
              </a:r>
              <a:r>
                <a:rPr sz="2400" spc="-5" dirty="0">
                  <a:cs typeface="Perpetua"/>
                </a:rPr>
                <a:t> </a:t>
              </a:r>
              <a:r>
                <a:rPr sz="2400" dirty="0">
                  <a:cs typeface="Perpetua"/>
                </a:rPr>
                <a:t>u</a:t>
              </a:r>
              <a:r>
                <a:rPr sz="2400" spc="10" dirty="0">
                  <a:cs typeface="Perpetua"/>
                </a:rPr>
                <a:t>n</a:t>
              </a:r>
              <a:r>
                <a:rPr sz="2400" spc="-10" dirty="0">
                  <a:cs typeface="Perpetua"/>
                </a:rPr>
                <a:t>it</a:t>
              </a:r>
              <a:r>
                <a:rPr sz="2400" spc="-15" dirty="0">
                  <a:cs typeface="Perpetua"/>
                </a:rPr>
                <a:t> </a:t>
              </a:r>
              <a:r>
                <a:rPr sz="2400" spc="-25" dirty="0">
                  <a:cs typeface="Perpetua"/>
                </a:rPr>
                <a:t>r</a:t>
              </a:r>
              <a:r>
                <a:rPr sz="2400" dirty="0">
                  <a:cs typeface="Perpetua"/>
                </a:rPr>
                <a:t>ead</a:t>
              </a:r>
              <a:r>
                <a:rPr sz="2400" spc="5" dirty="0">
                  <a:cs typeface="Perpetua"/>
                </a:rPr>
                <a:t>i</a:t>
              </a:r>
              <a:r>
                <a:rPr sz="2400" spc="-15" dirty="0">
                  <a:cs typeface="Perpetua"/>
                </a:rPr>
                <a:t>n</a:t>
              </a:r>
              <a:r>
                <a:rPr sz="2400" spc="-5" dirty="0">
                  <a:cs typeface="Perpetua"/>
                </a:rPr>
                <a:t>e</a:t>
              </a:r>
              <a:r>
                <a:rPr sz="2400" spc="-10" dirty="0">
                  <a:cs typeface="Perpetua"/>
                </a:rPr>
                <a:t>ss</a:t>
              </a:r>
              <a:endParaRPr sz="2400" dirty="0">
                <a:cs typeface="Perpetua"/>
              </a:endParaRPr>
            </a:p>
            <a:p>
              <a:pPr marL="287020" indent="-274320">
                <a:spcBef>
                  <a:spcPts val="600"/>
                </a:spcBef>
                <a:buClr>
                  <a:srgbClr val="D24717"/>
                </a:buClr>
                <a:buSzPct val="85416"/>
                <a:buFont typeface="Wingdings 2"/>
                <a:buChar char=""/>
                <a:tabLst>
                  <a:tab pos="287655" algn="l"/>
                </a:tabLst>
              </a:pPr>
              <a:r>
                <a:rPr sz="2400" dirty="0">
                  <a:cs typeface="Perpetua"/>
                </a:rPr>
                <a:t>L</a:t>
              </a:r>
              <a:r>
                <a:rPr sz="2400" spc="-65" dirty="0">
                  <a:cs typeface="Perpetua"/>
                </a:rPr>
                <a:t>o</a:t>
              </a:r>
              <a:r>
                <a:rPr sz="2400" spc="-20" dirty="0">
                  <a:cs typeface="Perpetua"/>
                </a:rPr>
                <a:t>w</a:t>
              </a:r>
              <a:r>
                <a:rPr sz="2400" spc="-15" dirty="0">
                  <a:cs typeface="Perpetua"/>
                </a:rPr>
                <a:t> </a:t>
              </a:r>
              <a:r>
                <a:rPr sz="2400" spc="-5" dirty="0">
                  <a:cs typeface="Perpetua"/>
                </a:rPr>
                <a:t>m</a:t>
              </a:r>
              <a:r>
                <a:rPr sz="2400" spc="5" dirty="0">
                  <a:cs typeface="Perpetua"/>
                </a:rPr>
                <a:t>o</a:t>
              </a:r>
              <a:r>
                <a:rPr sz="2400" spc="-5" dirty="0">
                  <a:cs typeface="Perpetua"/>
                </a:rPr>
                <a:t>rale</a:t>
              </a:r>
              <a:endParaRPr sz="2400" dirty="0">
                <a:cs typeface="Perpetua"/>
              </a:endParaRPr>
            </a:p>
            <a:p>
              <a:pPr marL="287020" indent="-274320">
                <a:spcBef>
                  <a:spcPts val="600"/>
                </a:spcBef>
                <a:buClr>
                  <a:srgbClr val="D24717"/>
                </a:buClr>
                <a:buSzPct val="85416"/>
                <a:buFont typeface="Wingdings 2"/>
                <a:buChar char=""/>
                <a:tabLst>
                  <a:tab pos="287655" algn="l"/>
                </a:tabLst>
              </a:pPr>
              <a:r>
                <a:rPr sz="2400" dirty="0">
                  <a:cs typeface="Perpetua"/>
                </a:rPr>
                <a:t>Excessi</a:t>
              </a:r>
              <a:r>
                <a:rPr sz="2400" spc="-55" dirty="0">
                  <a:cs typeface="Perpetua"/>
                </a:rPr>
                <a:t>v</a:t>
              </a:r>
              <a:r>
                <a:rPr sz="2400" dirty="0">
                  <a:cs typeface="Perpetua"/>
                </a:rPr>
                <a:t>e</a:t>
              </a:r>
              <a:r>
                <a:rPr sz="2400" spc="-30" dirty="0">
                  <a:cs typeface="Perpetua"/>
                </a:rPr>
                <a:t> </a:t>
              </a:r>
              <a:r>
                <a:rPr sz="2400" spc="-5" dirty="0">
                  <a:cs typeface="Perpetua"/>
                </a:rPr>
                <a:t>ab</a:t>
              </a:r>
              <a:r>
                <a:rPr sz="2400" spc="5" dirty="0">
                  <a:cs typeface="Perpetua"/>
                </a:rPr>
                <a:t>s</a:t>
              </a:r>
              <a:r>
                <a:rPr sz="2400" dirty="0">
                  <a:cs typeface="Perpetua"/>
                </a:rPr>
                <a:t>enteeism</a:t>
              </a:r>
            </a:p>
            <a:p>
              <a:pPr marL="287020" indent="-274320">
                <a:spcBef>
                  <a:spcPts val="600"/>
                </a:spcBef>
                <a:buClr>
                  <a:srgbClr val="D24717"/>
                </a:buClr>
                <a:buSzPct val="85416"/>
                <a:buFont typeface="Wingdings 2"/>
                <a:buChar char=""/>
                <a:tabLst>
                  <a:tab pos="287655" algn="l"/>
                </a:tabLst>
              </a:pPr>
              <a:r>
                <a:rPr sz="2400" dirty="0">
                  <a:cs typeface="Perpetua"/>
                </a:rPr>
                <a:t>L</a:t>
              </a:r>
              <a:r>
                <a:rPr sz="2400" spc="5" dirty="0">
                  <a:cs typeface="Perpetua"/>
                </a:rPr>
                <a:t>o</a:t>
              </a:r>
              <a:r>
                <a:rPr sz="2400" spc="-10" dirty="0">
                  <a:cs typeface="Perpetua"/>
                </a:rPr>
                <a:t>ss</a:t>
              </a:r>
              <a:r>
                <a:rPr sz="2400" spc="-30" dirty="0">
                  <a:cs typeface="Perpetua"/>
                </a:rPr>
                <a:t> </a:t>
              </a:r>
              <a:r>
                <a:rPr sz="2400" spc="-10" dirty="0">
                  <a:cs typeface="Perpetua"/>
                </a:rPr>
                <a:t>of</a:t>
              </a:r>
              <a:r>
                <a:rPr sz="2400" spc="5" dirty="0">
                  <a:cs typeface="Perpetua"/>
                </a:rPr>
                <a:t> </a:t>
              </a:r>
              <a:r>
                <a:rPr sz="2400" spc="-15" dirty="0">
                  <a:cs typeface="Perpetua"/>
                </a:rPr>
                <a:t>p</a:t>
              </a:r>
              <a:r>
                <a:rPr sz="2400" spc="-5" dirty="0">
                  <a:cs typeface="Perpetua"/>
                </a:rPr>
                <a:t>e</a:t>
              </a:r>
              <a:r>
                <a:rPr sz="2400" spc="45" dirty="0">
                  <a:cs typeface="Perpetua"/>
                </a:rPr>
                <a:t>r</a:t>
              </a:r>
              <a:r>
                <a:rPr sz="2400" spc="-10" dirty="0">
                  <a:cs typeface="Perpetua"/>
                </a:rPr>
                <a:t>so</a:t>
              </a:r>
              <a:r>
                <a:rPr sz="2400" dirty="0">
                  <a:cs typeface="Perpetua"/>
                </a:rPr>
                <a:t>n</a:t>
              </a:r>
              <a:r>
                <a:rPr sz="2400" spc="10" dirty="0">
                  <a:cs typeface="Perpetua"/>
                </a:rPr>
                <a:t>n</a:t>
              </a:r>
              <a:r>
                <a:rPr sz="2400" spc="-10" dirty="0">
                  <a:cs typeface="Perpetua"/>
                </a:rPr>
                <a:t>el</a:t>
              </a:r>
              <a:endParaRPr sz="2400" dirty="0">
                <a:cs typeface="Perpetua"/>
              </a:endParaRPr>
            </a:p>
          </p:txBody>
        </p:sp>
      </p:grpSp>
      <p:grpSp>
        <p:nvGrpSpPr>
          <p:cNvPr id="9" name="Group 8"/>
          <p:cNvGrpSpPr/>
          <p:nvPr/>
        </p:nvGrpSpPr>
        <p:grpSpPr>
          <a:xfrm>
            <a:off x="325536" y="1369488"/>
            <a:ext cx="4530852" cy="3733800"/>
            <a:chOff x="1238758" y="1267970"/>
            <a:chExt cx="4530852" cy="3733800"/>
          </a:xfrm>
        </p:grpSpPr>
        <p:sp>
          <p:nvSpPr>
            <p:cNvPr id="10" name="object 5"/>
            <p:cNvSpPr/>
            <p:nvPr/>
          </p:nvSpPr>
          <p:spPr>
            <a:xfrm>
              <a:off x="1238758" y="1267970"/>
              <a:ext cx="4530852" cy="3733800"/>
            </a:xfrm>
            <a:prstGeom prst="rect">
              <a:avLst/>
            </a:prstGeom>
            <a:blipFill>
              <a:blip r:embed="rId4" cstate="print"/>
              <a:stretch>
                <a:fillRect/>
              </a:stretch>
            </a:blipFill>
          </p:spPr>
          <p:txBody>
            <a:bodyPr wrap="square" lIns="0" tIns="0" rIns="0" bIns="0" rtlCol="0"/>
            <a:lstStyle/>
            <a:p>
              <a:endParaRPr sz="1600"/>
            </a:p>
          </p:txBody>
        </p:sp>
        <p:sp>
          <p:nvSpPr>
            <p:cNvPr id="11" name="object 6"/>
            <p:cNvSpPr txBox="1">
              <a:spLocks/>
            </p:cNvSpPr>
            <p:nvPr/>
          </p:nvSpPr>
          <p:spPr>
            <a:xfrm>
              <a:off x="1981200" y="1447800"/>
              <a:ext cx="3788410" cy="3467616"/>
            </a:xfrm>
            <a:prstGeom prst="rect">
              <a:avLst/>
            </a:prstGeom>
          </p:spPr>
          <p:txBody>
            <a:bodyPr vert="horz" wrap="square" lIns="0" tIns="0" rIns="0" bIns="0" rtlCol="0">
              <a:spAutoFit/>
            </a:bodyPr>
            <a:lstStyle/>
            <a:p>
              <a:pPr marL="12700" indent="-342900" eaLnBrk="0" fontAlgn="base" hangingPunct="0">
                <a:spcBef>
                  <a:spcPct val="20000"/>
                </a:spcBef>
                <a:spcAft>
                  <a:spcPct val="0"/>
                </a:spcAft>
                <a:defRPr/>
              </a:pPr>
              <a:r>
                <a:rPr lang="en-US" sz="2400" b="1" kern="0" spc="-10" dirty="0">
                  <a:solidFill>
                    <a:schemeClr val="accent6">
                      <a:lumMod val="50000"/>
                    </a:schemeClr>
                  </a:solidFill>
                </a:rPr>
                <a:t>E</a:t>
              </a:r>
              <a:r>
                <a:rPr lang="en-US" sz="2400" b="1" kern="0" spc="70" dirty="0">
                  <a:solidFill>
                    <a:schemeClr val="accent6">
                      <a:lumMod val="50000"/>
                    </a:schemeClr>
                  </a:solidFill>
                </a:rPr>
                <a:t>f</a:t>
              </a:r>
              <a:r>
                <a:rPr lang="en-US" sz="2400" b="1" kern="0" spc="-70" dirty="0">
                  <a:solidFill>
                    <a:schemeClr val="accent6">
                      <a:lumMod val="50000"/>
                    </a:schemeClr>
                  </a:solidFill>
                </a:rPr>
                <a:t>f</a:t>
              </a:r>
              <a:r>
                <a:rPr lang="en-US" sz="2400" b="1" kern="0" spc="-15" dirty="0">
                  <a:solidFill>
                    <a:schemeClr val="accent6">
                      <a:lumMod val="50000"/>
                    </a:schemeClr>
                  </a:solidFill>
                </a:rPr>
                <a:t>ect</a:t>
              </a:r>
              <a:r>
                <a:rPr lang="en-US" sz="2400" b="1" kern="0" spc="-55" dirty="0">
                  <a:solidFill>
                    <a:schemeClr val="accent6">
                      <a:lumMod val="50000"/>
                    </a:schemeClr>
                  </a:solidFill>
                </a:rPr>
                <a:t> </a:t>
              </a:r>
              <a:r>
                <a:rPr lang="en-US" sz="2400" b="1" kern="0" spc="-10" dirty="0">
                  <a:solidFill>
                    <a:schemeClr val="accent6">
                      <a:lumMod val="50000"/>
                    </a:schemeClr>
                  </a:solidFill>
                </a:rPr>
                <a:t>o</a:t>
              </a:r>
              <a:r>
                <a:rPr lang="en-US" sz="2400" b="1" kern="0" spc="-20" dirty="0">
                  <a:solidFill>
                    <a:schemeClr val="accent6">
                      <a:lumMod val="50000"/>
                    </a:schemeClr>
                  </a:solidFill>
                </a:rPr>
                <a:t>n</a:t>
              </a:r>
              <a:r>
                <a:rPr lang="en-US" sz="2400" b="1" kern="0" spc="-5" dirty="0">
                  <a:solidFill>
                    <a:schemeClr val="accent6">
                      <a:lumMod val="50000"/>
                    </a:schemeClr>
                  </a:solidFill>
                </a:rPr>
                <a:t> V</a:t>
              </a:r>
              <a:r>
                <a:rPr lang="en-US" sz="2400" b="1" kern="0" spc="-15" dirty="0">
                  <a:solidFill>
                    <a:schemeClr val="accent6">
                      <a:lumMod val="50000"/>
                    </a:schemeClr>
                  </a:solidFill>
                </a:rPr>
                <a:t>i</a:t>
              </a:r>
              <a:r>
                <a:rPr lang="en-US" sz="2400" b="1" kern="0" dirty="0">
                  <a:solidFill>
                    <a:schemeClr val="accent6">
                      <a:lumMod val="50000"/>
                    </a:schemeClr>
                  </a:solidFill>
                </a:rPr>
                <a:t>ct</a:t>
              </a:r>
              <a:r>
                <a:rPr lang="en-US" sz="2400" b="1" kern="0" spc="-15" dirty="0">
                  <a:solidFill>
                    <a:schemeClr val="accent6">
                      <a:lumMod val="50000"/>
                    </a:schemeClr>
                  </a:solidFill>
                </a:rPr>
                <a:t>i</a:t>
              </a:r>
              <a:r>
                <a:rPr lang="en-US" sz="2400" b="1" kern="0" spc="-20" dirty="0">
                  <a:solidFill>
                    <a:schemeClr val="accent6">
                      <a:lumMod val="50000"/>
                    </a:schemeClr>
                  </a:solidFill>
                </a:rPr>
                <a:t>m</a:t>
              </a:r>
              <a:r>
                <a:rPr lang="en-US" sz="2400" b="1" kern="0" spc="-10" dirty="0">
                  <a:solidFill>
                    <a:schemeClr val="accent6">
                      <a:lumMod val="50000"/>
                    </a:schemeClr>
                  </a:solidFill>
                </a:rPr>
                <a:t>:</a:t>
              </a:r>
            </a:p>
            <a:p>
              <a:pPr marL="287020" indent="-274320" eaLnBrk="0" fontAlgn="base" hangingPunct="0">
                <a:spcBef>
                  <a:spcPts val="350"/>
                </a:spcBef>
                <a:spcAft>
                  <a:spcPct val="0"/>
                </a:spcAft>
                <a:buClr>
                  <a:srgbClr val="D24717"/>
                </a:buClr>
                <a:buSzPct val="85416"/>
                <a:buFont typeface="Wingdings 2"/>
                <a:buChar char=""/>
                <a:tabLst>
                  <a:tab pos="287020" algn="l"/>
                </a:tabLst>
                <a:defRPr/>
              </a:pPr>
              <a:r>
                <a:rPr lang="en-US" sz="2400" kern="0" spc="-10" dirty="0">
                  <a:solidFill>
                    <a:srgbClr val="000000"/>
                  </a:solidFill>
                  <a:cs typeface="Perpetua"/>
                </a:rPr>
                <a:t>Iso</a:t>
              </a:r>
              <a:r>
                <a:rPr lang="en-US" sz="2400" kern="0" spc="-5" dirty="0">
                  <a:solidFill>
                    <a:srgbClr val="000000"/>
                  </a:solidFill>
                  <a:cs typeface="Perpetua"/>
                </a:rPr>
                <a:t>l</a:t>
              </a:r>
              <a:r>
                <a:rPr lang="en-US" sz="2400" kern="0" spc="-25" dirty="0">
                  <a:solidFill>
                    <a:srgbClr val="000000"/>
                  </a:solidFill>
                  <a:cs typeface="Perpetua"/>
                </a:rPr>
                <a:t>a</a:t>
              </a:r>
              <a:r>
                <a:rPr lang="en-US" sz="2400" kern="0" dirty="0">
                  <a:solidFill>
                    <a:srgbClr val="000000"/>
                  </a:solidFill>
                  <a:cs typeface="Perpetua"/>
                </a:rPr>
                <a:t>tion</a:t>
              </a:r>
              <a:endParaRPr lang="en-US" sz="2400" kern="0" dirty="0">
                <a:cs typeface="Perpetua"/>
              </a:endParaRPr>
            </a:p>
            <a:p>
              <a:pPr marL="287020" indent="-274320" eaLnBrk="0" fontAlgn="base" hangingPunct="0">
                <a:spcBef>
                  <a:spcPts val="600"/>
                </a:spcBef>
                <a:spcAft>
                  <a:spcPct val="0"/>
                </a:spcAft>
                <a:buClr>
                  <a:srgbClr val="D24717"/>
                </a:buClr>
                <a:buSzPct val="85416"/>
                <a:buFont typeface="Wingdings 2"/>
                <a:buChar char=""/>
                <a:tabLst>
                  <a:tab pos="287020" algn="l"/>
                </a:tabLst>
                <a:defRPr/>
              </a:pPr>
              <a:r>
                <a:rPr lang="en-US" sz="2400" kern="0" dirty="0">
                  <a:solidFill>
                    <a:srgbClr val="000000"/>
                  </a:solidFill>
                  <a:cs typeface="Perpetua"/>
                </a:rPr>
                <a:t>Dep</a:t>
              </a:r>
              <a:r>
                <a:rPr lang="en-US" sz="2400" kern="0" spc="-25" dirty="0">
                  <a:solidFill>
                    <a:srgbClr val="000000"/>
                  </a:solidFill>
                  <a:cs typeface="Perpetua"/>
                </a:rPr>
                <a:t>r</a:t>
              </a:r>
              <a:r>
                <a:rPr lang="en-US" sz="2400" kern="0" spc="-10" dirty="0">
                  <a:solidFill>
                    <a:srgbClr val="000000"/>
                  </a:solidFill>
                  <a:cs typeface="Perpetua"/>
                </a:rPr>
                <a:t>ess</a:t>
              </a:r>
              <a:r>
                <a:rPr lang="en-US" sz="2400" kern="0" dirty="0">
                  <a:solidFill>
                    <a:srgbClr val="000000"/>
                  </a:solidFill>
                  <a:cs typeface="Perpetua"/>
                </a:rPr>
                <a:t>ion</a:t>
              </a:r>
              <a:endParaRPr lang="en-US" sz="2400" kern="0" dirty="0">
                <a:cs typeface="Perpetua"/>
              </a:endParaRPr>
            </a:p>
            <a:p>
              <a:pPr marL="287020" indent="-274320" eaLnBrk="0" fontAlgn="base" hangingPunct="0">
                <a:spcBef>
                  <a:spcPts val="600"/>
                </a:spcBef>
                <a:spcAft>
                  <a:spcPct val="0"/>
                </a:spcAft>
                <a:buClr>
                  <a:srgbClr val="D24717"/>
                </a:buClr>
                <a:buSzPct val="85416"/>
                <a:buFont typeface="Wingdings 2"/>
                <a:buChar char=""/>
                <a:tabLst>
                  <a:tab pos="287020" algn="l"/>
                </a:tabLst>
                <a:defRPr/>
              </a:pPr>
              <a:r>
                <a:rPr lang="en-US" sz="2400" kern="0" dirty="0">
                  <a:solidFill>
                    <a:srgbClr val="000000"/>
                  </a:solidFill>
                  <a:cs typeface="Perpetua"/>
                </a:rPr>
                <a:t>D</a:t>
              </a:r>
              <a:r>
                <a:rPr lang="en-US" sz="2400" kern="0" spc="-10" dirty="0">
                  <a:solidFill>
                    <a:srgbClr val="000000"/>
                  </a:solidFill>
                  <a:cs typeface="Perpetua"/>
                </a:rPr>
                <a:t>e</a:t>
              </a:r>
              <a:r>
                <a:rPr lang="en-US" sz="2400" kern="0" spc="40" dirty="0">
                  <a:solidFill>
                    <a:srgbClr val="000000"/>
                  </a:solidFill>
                  <a:cs typeface="Perpetua"/>
                </a:rPr>
                <a:t>g</a:t>
              </a:r>
              <a:r>
                <a:rPr lang="en-US" sz="2400" kern="0" spc="-5" dirty="0">
                  <a:solidFill>
                    <a:srgbClr val="000000"/>
                  </a:solidFill>
                  <a:cs typeface="Perpetua"/>
                </a:rPr>
                <a:t>radi</a:t>
              </a:r>
              <a:r>
                <a:rPr lang="en-US" sz="2400" kern="0" spc="5" dirty="0">
                  <a:solidFill>
                    <a:srgbClr val="000000"/>
                  </a:solidFill>
                  <a:cs typeface="Perpetua"/>
                </a:rPr>
                <a:t>n</a:t>
              </a:r>
              <a:r>
                <a:rPr lang="en-US" sz="2400" kern="0" dirty="0">
                  <a:solidFill>
                    <a:srgbClr val="000000"/>
                  </a:solidFill>
                  <a:cs typeface="Perpetua"/>
                </a:rPr>
                <a:t>g</a:t>
              </a:r>
              <a:r>
                <a:rPr lang="en-US" sz="2400" kern="0" spc="-20" dirty="0">
                  <a:solidFill>
                    <a:srgbClr val="000000"/>
                  </a:solidFill>
                  <a:cs typeface="Perpetua"/>
                </a:rPr>
                <a:t> </a:t>
              </a:r>
              <a:r>
                <a:rPr lang="en-US" sz="2400" kern="0" dirty="0">
                  <a:solidFill>
                    <a:srgbClr val="000000"/>
                  </a:solidFill>
                  <a:cs typeface="Perpetua"/>
                </a:rPr>
                <a:t>of</a:t>
              </a:r>
              <a:r>
                <a:rPr lang="en-US" sz="2400" kern="0" spc="-10" dirty="0">
                  <a:solidFill>
                    <a:srgbClr val="000000"/>
                  </a:solidFill>
                  <a:cs typeface="Perpetua"/>
                </a:rPr>
                <a:t> </a:t>
              </a:r>
              <a:r>
                <a:rPr lang="en-US" sz="2400" kern="0" dirty="0">
                  <a:solidFill>
                    <a:srgbClr val="000000"/>
                  </a:solidFill>
                  <a:cs typeface="Perpetua"/>
                </a:rPr>
                <a:t>in</a:t>
              </a:r>
              <a:r>
                <a:rPr lang="en-US" sz="2400" kern="0" spc="5" dirty="0">
                  <a:solidFill>
                    <a:srgbClr val="000000"/>
                  </a:solidFill>
                  <a:cs typeface="Perpetua"/>
                </a:rPr>
                <a:t>d</a:t>
              </a:r>
              <a:r>
                <a:rPr lang="en-US" sz="2400" kern="0" dirty="0">
                  <a:solidFill>
                    <a:srgbClr val="000000"/>
                  </a:solidFill>
                  <a:cs typeface="Perpetua"/>
                </a:rPr>
                <a:t>ividual</a:t>
              </a:r>
              <a:endParaRPr lang="en-US" sz="2400" kern="0" dirty="0">
                <a:cs typeface="Perpetua"/>
              </a:endParaRPr>
            </a:p>
            <a:p>
              <a:pPr marL="287020" indent="-274320" eaLnBrk="0" fontAlgn="base" hangingPunct="0">
                <a:spcBef>
                  <a:spcPts val="600"/>
                </a:spcBef>
                <a:spcAft>
                  <a:spcPct val="0"/>
                </a:spcAft>
                <a:buClr>
                  <a:srgbClr val="D24717"/>
                </a:buClr>
                <a:buSzPct val="85416"/>
                <a:buFont typeface="Wingdings 2"/>
                <a:buChar char=""/>
                <a:tabLst>
                  <a:tab pos="287020" algn="l"/>
                </a:tabLst>
                <a:defRPr/>
              </a:pPr>
              <a:r>
                <a:rPr lang="en-US" sz="2400" kern="0" spc="-10" dirty="0">
                  <a:solidFill>
                    <a:srgbClr val="000000"/>
                  </a:solidFill>
                  <a:cs typeface="Perpetua"/>
                </a:rPr>
                <a:t>Difficulty</a:t>
              </a:r>
              <a:r>
                <a:rPr lang="en-US" sz="2400" kern="0" spc="-20" dirty="0">
                  <a:solidFill>
                    <a:srgbClr val="000000"/>
                  </a:solidFill>
                  <a:cs typeface="Perpetua"/>
                </a:rPr>
                <a:t> </a:t>
              </a:r>
              <a:r>
                <a:rPr lang="en-US" sz="2400" kern="0" spc="-10" dirty="0">
                  <a:solidFill>
                    <a:srgbClr val="000000"/>
                  </a:solidFill>
                  <a:cs typeface="Perpetua"/>
                </a:rPr>
                <a:t>with</a:t>
              </a:r>
              <a:r>
                <a:rPr lang="en-US" sz="2400" kern="0" dirty="0">
                  <a:solidFill>
                    <a:srgbClr val="000000"/>
                  </a:solidFill>
                  <a:cs typeface="Perpetua"/>
                </a:rPr>
                <a:t> t</a:t>
              </a:r>
              <a:r>
                <a:rPr lang="en-US" sz="2400" kern="0" spc="50" dirty="0">
                  <a:solidFill>
                    <a:srgbClr val="000000"/>
                  </a:solidFill>
                  <a:cs typeface="Perpetua"/>
                </a:rPr>
                <a:t>r</a:t>
              </a:r>
              <a:r>
                <a:rPr lang="en-US" sz="2400" kern="0" spc="-15" dirty="0">
                  <a:solidFill>
                    <a:srgbClr val="000000"/>
                  </a:solidFill>
                  <a:cs typeface="Perpetua"/>
                </a:rPr>
                <a:t>u</a:t>
              </a:r>
              <a:r>
                <a:rPr lang="en-US" sz="2400" kern="0" spc="-5" dirty="0">
                  <a:solidFill>
                    <a:srgbClr val="000000"/>
                  </a:solidFill>
                  <a:cs typeface="Perpetua"/>
                </a:rPr>
                <a:t>s</a:t>
              </a:r>
              <a:r>
                <a:rPr lang="en-US" sz="2400" kern="0" spc="-10" dirty="0">
                  <a:solidFill>
                    <a:srgbClr val="000000"/>
                  </a:solidFill>
                  <a:cs typeface="Perpetua"/>
                </a:rPr>
                <a:t>t</a:t>
              </a:r>
              <a:endParaRPr lang="en-US" sz="2400" kern="0" dirty="0">
                <a:cs typeface="Perpetua"/>
              </a:endParaRPr>
            </a:p>
            <a:p>
              <a:pPr marL="287020" indent="-274320" eaLnBrk="0" fontAlgn="base" hangingPunct="0">
                <a:spcBef>
                  <a:spcPts val="600"/>
                </a:spcBef>
                <a:spcAft>
                  <a:spcPct val="0"/>
                </a:spcAft>
                <a:buClr>
                  <a:srgbClr val="D24717"/>
                </a:buClr>
                <a:buSzPct val="85416"/>
                <a:buFont typeface="Wingdings 2"/>
                <a:buChar char=""/>
                <a:tabLst>
                  <a:tab pos="287020" algn="l"/>
                </a:tabLst>
                <a:defRPr/>
              </a:pPr>
              <a:r>
                <a:rPr lang="en-US" sz="2400" kern="0" spc="-10" dirty="0">
                  <a:solidFill>
                    <a:srgbClr val="000000"/>
                  </a:solidFill>
                  <a:cs typeface="Perpetua"/>
                </a:rPr>
                <a:t>Excessi</a:t>
              </a:r>
              <a:r>
                <a:rPr lang="en-US" sz="2400" kern="0" spc="-65" dirty="0">
                  <a:solidFill>
                    <a:srgbClr val="000000"/>
                  </a:solidFill>
                  <a:cs typeface="Perpetua"/>
                </a:rPr>
                <a:t>v</a:t>
              </a:r>
              <a:r>
                <a:rPr lang="en-US" sz="2400" kern="0" spc="-10" dirty="0">
                  <a:solidFill>
                    <a:srgbClr val="000000"/>
                  </a:solidFill>
                  <a:cs typeface="Perpetua"/>
                </a:rPr>
                <a:t>e</a:t>
              </a:r>
              <a:r>
                <a:rPr lang="en-US" sz="2400" kern="0" spc="-30" dirty="0">
                  <a:solidFill>
                    <a:srgbClr val="000000"/>
                  </a:solidFill>
                  <a:cs typeface="Perpetua"/>
                </a:rPr>
                <a:t> </a:t>
              </a:r>
              <a:r>
                <a:rPr lang="en-US" sz="2400" kern="0" spc="-15" dirty="0">
                  <a:solidFill>
                    <a:srgbClr val="000000"/>
                  </a:solidFill>
                  <a:cs typeface="Perpetua"/>
                </a:rPr>
                <a:t>ab</a:t>
              </a:r>
              <a:r>
                <a:rPr lang="en-US" sz="2400" kern="0" spc="-5" dirty="0">
                  <a:solidFill>
                    <a:srgbClr val="000000"/>
                  </a:solidFill>
                  <a:cs typeface="Perpetua"/>
                </a:rPr>
                <a:t>s</a:t>
              </a:r>
              <a:r>
                <a:rPr lang="en-US" sz="2400" kern="0" spc="-10" dirty="0">
                  <a:solidFill>
                    <a:srgbClr val="000000"/>
                  </a:solidFill>
                  <a:cs typeface="Perpetua"/>
                </a:rPr>
                <a:t>ente</a:t>
              </a:r>
              <a:r>
                <a:rPr lang="en-US" sz="2400" kern="0" spc="-20" dirty="0">
                  <a:solidFill>
                    <a:srgbClr val="000000"/>
                  </a:solidFill>
                  <a:cs typeface="Perpetua"/>
                </a:rPr>
                <a:t>e</a:t>
              </a:r>
              <a:r>
                <a:rPr lang="en-US" sz="2400" kern="0" spc="-10" dirty="0">
                  <a:solidFill>
                    <a:srgbClr val="000000"/>
                  </a:solidFill>
                  <a:cs typeface="Perpetua"/>
                </a:rPr>
                <a:t>is</a:t>
              </a:r>
              <a:r>
                <a:rPr lang="en-US" sz="2400" kern="0" dirty="0">
                  <a:solidFill>
                    <a:srgbClr val="000000"/>
                  </a:solidFill>
                  <a:cs typeface="Perpetua"/>
                </a:rPr>
                <a:t>m</a:t>
              </a:r>
              <a:endParaRPr lang="en-US" sz="2400" kern="0" dirty="0">
                <a:cs typeface="Perpetua"/>
              </a:endParaRPr>
            </a:p>
            <a:p>
              <a:pPr marL="287020" indent="-274320" eaLnBrk="0" fontAlgn="base" hangingPunct="0">
                <a:spcBef>
                  <a:spcPts val="600"/>
                </a:spcBef>
                <a:spcAft>
                  <a:spcPct val="0"/>
                </a:spcAft>
                <a:buClr>
                  <a:srgbClr val="D24717"/>
                </a:buClr>
                <a:buSzPct val="85416"/>
                <a:buFont typeface="Wingdings 2"/>
                <a:buChar char=""/>
                <a:tabLst>
                  <a:tab pos="287020" algn="l"/>
                </a:tabLst>
                <a:defRPr/>
              </a:pPr>
              <a:r>
                <a:rPr lang="en-US" sz="2400" kern="0" dirty="0">
                  <a:solidFill>
                    <a:srgbClr val="000000"/>
                  </a:solidFill>
                  <a:cs typeface="Perpetua"/>
                </a:rPr>
                <a:t>Loss</a:t>
              </a:r>
              <a:r>
                <a:rPr lang="en-US" sz="2400" kern="0" spc="-30" dirty="0">
                  <a:solidFill>
                    <a:srgbClr val="000000"/>
                  </a:solidFill>
                  <a:cs typeface="Perpetua"/>
                </a:rPr>
                <a:t> </a:t>
              </a:r>
              <a:r>
                <a:rPr lang="en-US" sz="2400" kern="0" dirty="0">
                  <a:solidFill>
                    <a:srgbClr val="000000"/>
                  </a:solidFill>
                  <a:cs typeface="Perpetua"/>
                </a:rPr>
                <a:t>of ca</a:t>
              </a:r>
              <a:r>
                <a:rPr lang="en-US" sz="2400" kern="0" spc="-25" dirty="0">
                  <a:solidFill>
                    <a:srgbClr val="000000"/>
                  </a:solidFill>
                  <a:cs typeface="Perpetua"/>
                </a:rPr>
                <a:t>r</a:t>
              </a:r>
              <a:r>
                <a:rPr lang="en-US" sz="2400" kern="0" dirty="0">
                  <a:solidFill>
                    <a:srgbClr val="000000"/>
                  </a:solidFill>
                  <a:cs typeface="Perpetua"/>
                </a:rPr>
                <a:t>eer</a:t>
              </a:r>
              <a:endParaRPr lang="en-US" sz="2400" kern="0" dirty="0">
                <a:cs typeface="Perpetua"/>
              </a:endParaRPr>
            </a:p>
            <a:p>
              <a:pPr marL="287020" indent="-274320" eaLnBrk="0" fontAlgn="base" hangingPunct="0">
                <a:spcBef>
                  <a:spcPts val="600"/>
                </a:spcBef>
                <a:spcAft>
                  <a:spcPct val="0"/>
                </a:spcAft>
                <a:buClr>
                  <a:srgbClr val="D24717"/>
                </a:buClr>
                <a:buSzPct val="85416"/>
                <a:buFont typeface="Wingdings 2"/>
                <a:buChar char=""/>
                <a:tabLst>
                  <a:tab pos="287020" algn="l"/>
                </a:tabLst>
                <a:defRPr/>
              </a:pPr>
              <a:r>
                <a:rPr lang="en-US" sz="2400" kern="0" spc="-100" dirty="0">
                  <a:solidFill>
                    <a:srgbClr val="000000"/>
                  </a:solidFill>
                  <a:cs typeface="Perpetua"/>
                </a:rPr>
                <a:t>PTSD</a:t>
              </a:r>
              <a:endParaRPr lang="en-US" sz="2400" kern="0" dirty="0">
                <a:cs typeface="Perpetua"/>
              </a:endParaRPr>
            </a:p>
          </p:txBody>
        </p:sp>
      </p:grpSp>
      <p:sp>
        <p:nvSpPr>
          <p:cNvPr id="2" name="TextBox 1"/>
          <p:cNvSpPr txBox="1"/>
          <p:nvPr/>
        </p:nvSpPr>
        <p:spPr>
          <a:xfrm>
            <a:off x="7418048" y="1219200"/>
            <a:ext cx="4619544" cy="2308324"/>
          </a:xfrm>
          <a:prstGeom prst="rect">
            <a:avLst/>
          </a:prstGeom>
          <a:noFill/>
          <a:scene3d>
            <a:camera prst="orthographicFront">
              <a:rot lat="0" lon="20999974" rev="0"/>
            </a:camera>
            <a:lightRig rig="threePt" dir="t"/>
          </a:scene3d>
        </p:spPr>
        <p:txBody>
          <a:bodyPr wrap="square" rtlCol="0">
            <a:spAutoFit/>
            <a:scene3d>
              <a:camera prst="orthographicFront">
                <a:rot lat="0" lon="21594000" rev="0"/>
              </a:camera>
              <a:lightRig rig="threePt" dir="t"/>
            </a:scene3d>
            <a:sp3d extrusionH="57150" contourW="12700">
              <a:bevelT w="38100" h="38100"/>
              <a:contourClr>
                <a:schemeClr val="accent6"/>
              </a:contourClr>
            </a:sp3d>
          </a:bodyPr>
          <a:lstStyle/>
          <a:p>
            <a:r>
              <a:rPr lang="en-US" sz="4800" dirty="0">
                <a:solidFill>
                  <a:schemeClr val="accent6"/>
                </a:solidFill>
                <a:effectLst>
                  <a:outerShdw blurRad="50800" dist="38100" dir="2700000" algn="tl" rotWithShape="0">
                    <a:prstClr val="black">
                      <a:alpha val="40000"/>
                    </a:prstClr>
                  </a:outerShdw>
                </a:effectLst>
              </a:rPr>
              <a:t>How does this affect your unit effectiveness ?</a:t>
            </a:r>
          </a:p>
        </p:txBody>
      </p:sp>
    </p:spTree>
    <p:extLst>
      <p:ext uri="{BB962C8B-B14F-4D97-AF65-F5344CB8AC3E}">
        <p14:creationId xmlns:p14="http://schemas.microsoft.com/office/powerpoint/2010/main" val="344154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p:cNvPicPr>
            <a:picLocks noGrp="1"/>
          </p:cNvPicPr>
          <p:nvPr>
            <p:ph idx="1"/>
          </p:nvPr>
        </p:nvPicPr>
        <p:blipFill>
          <a:blip r:embed="rId3" cstate="print">
            <a:extLst>
              <a:ext uri="{28A0092B-C50C-407E-A947-70E740481C1C}">
                <a14:useLocalDpi xmlns:a14="http://schemas.microsoft.com/office/drawing/2010/main" val="0"/>
              </a:ext>
            </a:extLst>
          </a:blip>
          <a:srcRect l="1667" t="14096" r="2500"/>
          <a:stretch>
            <a:fillRect/>
          </a:stretch>
        </p:blipFill>
        <p:spPr bwMode="auto">
          <a:xfrm>
            <a:off x="771726" y="1393123"/>
            <a:ext cx="10715221" cy="5172378"/>
          </a:xfrm>
          <a:prstGeom prst="rect">
            <a:avLst/>
          </a:prstGeom>
          <a:noFill/>
          <a:ln>
            <a:noFill/>
          </a:ln>
        </p:spPr>
      </p:pic>
      <p:sp>
        <p:nvSpPr>
          <p:cNvPr id="5" name="Rectangle 4"/>
          <p:cNvSpPr/>
          <p:nvPr/>
        </p:nvSpPr>
        <p:spPr>
          <a:xfrm>
            <a:off x="8410538" y="5586531"/>
            <a:ext cx="1182174" cy="15107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6" name="TextBox 5"/>
          <p:cNvSpPr txBox="1"/>
          <p:nvPr/>
        </p:nvSpPr>
        <p:spPr>
          <a:xfrm>
            <a:off x="8065411" y="5499995"/>
            <a:ext cx="2057400" cy="300082"/>
          </a:xfrm>
          <a:prstGeom prst="rect">
            <a:avLst/>
          </a:prstGeom>
          <a:noFill/>
        </p:spPr>
        <p:txBody>
          <a:bodyPr wrap="square" rtlCol="0">
            <a:spAutoFit/>
          </a:bodyPr>
          <a:lstStyle/>
          <a:p>
            <a:r>
              <a:rPr lang="en-US" sz="1350" b="1" dirty="0">
                <a:solidFill>
                  <a:prstClr val="white"/>
                </a:solidFill>
              </a:rPr>
              <a:t>Law Enforcement &amp; JAG</a:t>
            </a:r>
          </a:p>
        </p:txBody>
      </p:sp>
      <p:grpSp>
        <p:nvGrpSpPr>
          <p:cNvPr id="7" name="Group 6"/>
          <p:cNvGrpSpPr/>
          <p:nvPr/>
        </p:nvGrpSpPr>
        <p:grpSpPr>
          <a:xfrm>
            <a:off x="1405932" y="91440"/>
            <a:ext cx="9144000" cy="914400"/>
            <a:chOff x="1524000" y="76200"/>
            <a:chExt cx="9144000" cy="914400"/>
          </a:xfrm>
        </p:grpSpPr>
        <p:sp>
          <p:nvSpPr>
            <p:cNvPr id="8" name="Rectangle 4098"/>
            <p:cNvSpPr>
              <a:spLocks noChangeArrowheads="1"/>
            </p:cNvSpPr>
            <p:nvPr/>
          </p:nvSpPr>
          <p:spPr bwMode="auto">
            <a:xfrm>
              <a:off x="1524000" y="76200"/>
              <a:ext cx="9144000" cy="914400"/>
            </a:xfrm>
            <a:prstGeom prst="rect">
              <a:avLst/>
            </a:prstGeom>
            <a:noFill/>
            <a:ln w="9525">
              <a:noFill/>
              <a:miter lim="800000"/>
              <a:headEnd/>
              <a:tailEnd/>
            </a:ln>
            <a:effectLst/>
          </p:spPr>
          <p:txBody>
            <a:bodyPr anchor="b"/>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en-US" sz="4400" b="1" i="0" u="none" strike="noStrike" kern="0" cap="none" spc="0" normalizeH="0" baseline="0" noProof="0" dirty="0">
                  <a:ln>
                    <a:noFill/>
                  </a:ln>
                  <a:effectLst>
                    <a:reflection blurRad="6350" stA="55000" endA="300" endPos="45500" dir="5400000" sy="-100000" algn="bl" rotWithShape="0"/>
                  </a:effectLst>
                  <a:uLnTx/>
                  <a:uFillTx/>
                  <a:latin typeface="Arial" panose="020B0604020202020204" pitchFamily="34" charset="0"/>
                  <a:cs typeface="Arial" panose="020B0604020202020204" pitchFamily="34" charset="0"/>
                </a:rPr>
                <a:t>Continuum of Harm</a:t>
              </a:r>
            </a:p>
          </p:txBody>
        </p:sp>
        <p:cxnSp>
          <p:nvCxnSpPr>
            <p:cNvPr id="9" name="Straight Connector 8"/>
            <p:cNvCxnSpPr/>
            <p:nvPr/>
          </p:nvCxnSpPr>
          <p:spPr>
            <a:xfrm>
              <a:off x="4724400" y="838200"/>
              <a:ext cx="5943600" cy="0"/>
            </a:xfrm>
            <a:prstGeom prst="line">
              <a:avLst/>
            </a:prstGeom>
            <a:noFill/>
            <a:ln w="12700" cap="flat" cmpd="sng" algn="ctr">
              <a:solidFill>
                <a:schemeClr val="accent6">
                  <a:lumMod val="50000"/>
                </a:schemeClr>
              </a:solidFill>
              <a:prstDash val="solid"/>
            </a:ln>
            <a:effectLst>
              <a:outerShdw blurRad="50800" dist="50800" dir="5400000" sx="46000" sy="46000" algn="ctr" rotWithShape="0">
                <a:srgbClr val="000000">
                  <a:alpha val="96000"/>
                </a:srgbClr>
              </a:outerShdw>
            </a:effectLst>
          </p:spPr>
        </p:cxnSp>
      </p:grpSp>
    </p:spTree>
    <p:extLst>
      <p:ext uri="{BB962C8B-B14F-4D97-AF65-F5344CB8AC3E}">
        <p14:creationId xmlns:p14="http://schemas.microsoft.com/office/powerpoint/2010/main" val="2243240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5348</TotalTime>
  <Words>1771</Words>
  <Application>Microsoft Office PowerPoint</Application>
  <PresentationFormat>Widescreen</PresentationFormat>
  <Paragraphs>215</Paragraphs>
  <Slides>14</Slides>
  <Notes>14</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14</vt:i4>
      </vt:variant>
    </vt:vector>
  </HeadingPairs>
  <TitlesOfParts>
    <vt:vector size="27" baseType="lpstr">
      <vt:lpstr>Arial</vt:lpstr>
      <vt:lpstr>Calibri</vt:lpstr>
      <vt:lpstr>Calibri Light</vt:lpstr>
      <vt:lpstr>Franklin Gothic Book</vt:lpstr>
      <vt:lpstr>Perpetua</vt:lpstr>
      <vt:lpstr>Stencil</vt:lpstr>
      <vt:lpstr>Times</vt:lpstr>
      <vt:lpstr>Times New Roman</vt:lpstr>
      <vt:lpstr>TimesNewRomanPSMT</vt:lpstr>
      <vt:lpstr>Wingdings</vt:lpstr>
      <vt:lpstr>Wingdings 2</vt:lpstr>
      <vt:lpstr>2_Office Theme</vt:lpstr>
      <vt:lpstr>1_Office Theme</vt:lpstr>
      <vt:lpstr>PowerPoint Presentation</vt:lpstr>
      <vt:lpstr> Military Equal Opportunity</vt:lpstr>
      <vt:lpstr>New York National Guard EO Mission </vt:lpstr>
      <vt:lpstr> Unlawful Discrimination</vt:lpstr>
      <vt:lpstr>PowerPoint Presentation</vt:lpstr>
      <vt:lpstr>PowerPoint Presentation</vt:lpstr>
      <vt:lpstr>PowerPoint Presentation</vt:lpstr>
      <vt:lpstr>Impact of Poor Environment</vt:lpstr>
      <vt:lpstr>PowerPoint Presentation</vt:lpstr>
      <vt:lpstr>PowerPoint Presentation</vt:lpstr>
      <vt:lpstr>PowerPoint Presentation</vt:lpstr>
      <vt:lpstr>PowerPoint Presentation</vt:lpstr>
      <vt:lpstr>PowerPoint Presentation</vt:lpstr>
      <vt:lpstr>PowerPoint Presentation</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Foster, Monique</dc:creator>
  <cp:lastModifiedBy>Kot, Michael L</cp:lastModifiedBy>
  <cp:revision>58</cp:revision>
  <dcterms:created xsi:type="dcterms:W3CDTF">2019-02-22T17:07:04Z</dcterms:created>
  <dcterms:modified xsi:type="dcterms:W3CDTF">2021-03-10T18:32:51Z</dcterms:modified>
</cp:coreProperties>
</file>