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2938B-2187-423E-A464-3165162346DF}" type="datetimeFigureOut">
              <a:rPr lang="en-US" smtClean="0"/>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F291C-C863-421A-9416-B230260F243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982DB63-25C5-45CF-ADA5-6C5C4E890FD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021E31E-A1BC-490C-9E25-B01B2CC4EEF6}" type="slidenum">
              <a:rPr lang="en-US" smtClean="0"/>
              <a:pPr>
                <a:defRPr/>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F697B524-405E-46E1-B3DA-A5246823B2A3}"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C7F128E1-F8B4-429E-B4FC-D2E88F22B69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4CFBEB03-3688-4312-B786-59CC10283BC4}"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279E633D-6227-4A17-B58B-E0CCFC8E4B0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4D1E6ED-BD42-4A5B-8B13-796EA196D3F6}"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7C9669E-4A5E-4E3C-AAB1-F1072ADE4F5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449652BF-CFA3-4728-856C-788B18125825}"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E63AAC91-38CB-4CE9-AD51-0889E787BA81}"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6A5461-4CDA-4627-AEC7-64DCEF8A8B13}"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35D9-5A87-4B78-ADE2-A5F9D52CA4A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A5461-4CDA-4627-AEC7-64DCEF8A8B13}"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35D9-5A87-4B78-ADE2-A5F9D52CA4A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A5461-4CDA-4627-AEC7-64DCEF8A8B13}"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35D9-5A87-4B78-ADE2-A5F9D52CA4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A5461-4CDA-4627-AEC7-64DCEF8A8B13}"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35D9-5A87-4B78-ADE2-A5F9D52CA4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6A5461-4CDA-4627-AEC7-64DCEF8A8B13}"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B735D9-5A87-4B78-ADE2-A5F9D52CA4A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6A5461-4CDA-4627-AEC7-64DCEF8A8B13}"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735D9-5A87-4B78-ADE2-A5F9D52CA4A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6A5461-4CDA-4627-AEC7-64DCEF8A8B13}" type="datetimeFigureOut">
              <a:rPr lang="en-US" smtClean="0"/>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B735D9-5A87-4B78-ADE2-A5F9D52CA4A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A5461-4CDA-4627-AEC7-64DCEF8A8B13}" type="datetimeFigureOut">
              <a:rPr lang="en-US" smtClean="0"/>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B735D9-5A87-4B78-ADE2-A5F9D52CA4A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A5461-4CDA-4627-AEC7-64DCEF8A8B13}" type="datetimeFigureOut">
              <a:rPr lang="en-US" smtClean="0"/>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B735D9-5A87-4B78-ADE2-A5F9D52CA4A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A5461-4CDA-4627-AEC7-64DCEF8A8B13}"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735D9-5A87-4B78-ADE2-A5F9D52CA4A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A5461-4CDA-4627-AEC7-64DCEF8A8B13}"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735D9-5A87-4B78-ADE2-A5F9D52CA4A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A5461-4CDA-4627-AEC7-64DCEF8A8B13}" type="datetimeFigureOut">
              <a:rPr lang="en-US" smtClean="0"/>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B735D9-5A87-4B78-ADE2-A5F9D52CA4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hyperlink" Target="http://www.vets4warriors.com/" TargetMode="External"/><Relationship Id="rId3" Type="http://schemas.openxmlformats.org/officeDocument/2006/relationships/notesSlide" Target="../notesSlides/notesSlide10.xml"/><Relationship Id="rId7" Type="http://schemas.openxmlformats.org/officeDocument/2006/relationships/hyperlink" Target="http://www.militaryonesource.com/" TargetMode="External"/><Relationship Id="rId2" Type="http://schemas.openxmlformats.org/officeDocument/2006/relationships/slideLayout" Target="../slideLayouts/slideLayout2.xml"/><Relationship Id="rId1" Type="http://schemas.openxmlformats.org/officeDocument/2006/relationships/audio" Target="../media/audio11.wav"/><Relationship Id="rId6" Type="http://schemas.openxmlformats.org/officeDocument/2006/relationships/hyperlink" Target="http://www.veterans.ny.gov/" TargetMode="External"/><Relationship Id="rId5" Type="http://schemas.openxmlformats.org/officeDocument/2006/relationships/hyperlink" Target="http://www.dmna.ny.gov/jobs" TargetMode="External"/><Relationship Id="rId10" Type="http://schemas.openxmlformats.org/officeDocument/2006/relationships/image" Target="../media/image5.png"/><Relationship Id="rId4" Type="http://schemas.openxmlformats.org/officeDocument/2006/relationships/hyperlink" Target="http://www.dmna.state.ny.us/family" TargetMode="External"/><Relationship Id="rId9" Type="http://schemas.openxmlformats.org/officeDocument/2006/relationships/hyperlink" Target="http://www.tsp.gov/"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audio" Target="../media/audio6.wav"/><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5"/>
          <p:cNvSpPr>
            <a:spLocks noGrp="1"/>
          </p:cNvSpPr>
          <p:nvPr>
            <p:ph idx="1"/>
          </p:nvPr>
        </p:nvSpPr>
        <p:spPr>
          <a:xfrm>
            <a:off x="228600" y="1722438"/>
            <a:ext cx="8153400" cy="4754562"/>
          </a:xfrm>
        </p:spPr>
        <p:txBody>
          <a:bodyPr/>
          <a:lstStyle/>
          <a:p>
            <a:pPr eaLnBrk="1" hangingPunct="1"/>
            <a:r>
              <a:rPr lang="en-US" sz="2200" dirty="0" smtClean="0">
                <a:ea typeface="MS PGothic" pitchFamily="34" charset="-128"/>
              </a:rPr>
              <a:t>The Army expects Soldiers to meet their financial obligations with </a:t>
            </a:r>
            <a:r>
              <a:rPr lang="en-US" sz="2200" b="1" dirty="0" smtClean="0">
                <a:ea typeface="MS PGothic" pitchFamily="34" charset="-128"/>
              </a:rPr>
              <a:t>INTEGRITY</a:t>
            </a:r>
          </a:p>
          <a:p>
            <a:pPr eaLnBrk="1" hangingPunct="1">
              <a:buFont typeface="Arial" pitchFamily="34" charset="0"/>
              <a:buNone/>
            </a:pPr>
            <a:endParaRPr lang="en-US" sz="2200" dirty="0" smtClean="0">
              <a:ea typeface="MS PGothic" pitchFamily="34" charset="-128"/>
            </a:endParaRPr>
          </a:p>
          <a:p>
            <a:pPr eaLnBrk="1" hangingPunct="1"/>
            <a:r>
              <a:rPr lang="en-US" sz="2200" dirty="0" smtClean="0">
                <a:ea typeface="MS PGothic" pitchFamily="34" charset="-128"/>
              </a:rPr>
              <a:t>Financial fitness is living within your means.  You have a</a:t>
            </a:r>
            <a:r>
              <a:rPr lang="en-US" sz="2200" b="1" dirty="0" smtClean="0">
                <a:ea typeface="MS PGothic" pitchFamily="34" charset="-128"/>
              </a:rPr>
              <a:t> DUTY </a:t>
            </a:r>
            <a:r>
              <a:rPr lang="en-US" sz="2200" dirty="0" smtClean="0">
                <a:ea typeface="MS PGothic" pitchFamily="34" charset="-128"/>
              </a:rPr>
              <a:t>to provide for yourself and </a:t>
            </a:r>
            <a:r>
              <a:rPr lang="en-US" sz="2200" b="1" dirty="0" smtClean="0">
                <a:ea typeface="MS PGothic" pitchFamily="34" charset="-128"/>
              </a:rPr>
              <a:t>HONOR</a:t>
            </a:r>
            <a:r>
              <a:rPr lang="en-US" sz="2200" dirty="0" smtClean="0">
                <a:ea typeface="MS PGothic" pitchFamily="34" charset="-128"/>
              </a:rPr>
              <a:t> your commitments</a:t>
            </a:r>
          </a:p>
          <a:p>
            <a:pPr eaLnBrk="1" hangingPunct="1">
              <a:buFont typeface="Arial" pitchFamily="34" charset="0"/>
              <a:buNone/>
            </a:pPr>
            <a:endParaRPr lang="en-US" sz="2200" dirty="0" smtClean="0">
              <a:ea typeface="MS PGothic" pitchFamily="34" charset="-128"/>
            </a:endParaRPr>
          </a:p>
          <a:p>
            <a:pPr eaLnBrk="1" hangingPunct="1"/>
            <a:r>
              <a:rPr lang="en-US" sz="2200" dirty="0" smtClean="0">
                <a:ea typeface="MS PGothic" pitchFamily="34" charset="-128"/>
              </a:rPr>
              <a:t>Financial fitness is a lifetime skill and personal responsibility </a:t>
            </a:r>
          </a:p>
          <a:p>
            <a:pPr eaLnBrk="1" hangingPunct="1"/>
            <a:endParaRPr lang="en-US" sz="2200" dirty="0" smtClean="0">
              <a:ea typeface="MS PGothic" pitchFamily="34" charset="-128"/>
            </a:endParaRPr>
          </a:p>
          <a:p>
            <a:pPr eaLnBrk="1" hangingPunct="1"/>
            <a:r>
              <a:rPr lang="en-US" sz="2200" dirty="0" smtClean="0">
                <a:ea typeface="MS PGothic" pitchFamily="34" charset="-128"/>
              </a:rPr>
              <a:t>Financial fitness is managing your expenses and paying your bills on time</a:t>
            </a:r>
          </a:p>
          <a:p>
            <a:pPr eaLnBrk="1" hangingPunct="1">
              <a:buNone/>
            </a:pPr>
            <a:endParaRPr lang="en-US" sz="2200" b="1" dirty="0" smtClean="0">
              <a:ea typeface="MS PGothic" pitchFamily="34" charset="-128"/>
            </a:endParaRPr>
          </a:p>
        </p:txBody>
      </p:sp>
      <p:sp>
        <p:nvSpPr>
          <p:cNvPr id="11267" name="Rectangle 4"/>
          <p:cNvSpPr>
            <a:spLocks noChangeArrowheads="1"/>
          </p:cNvSpPr>
          <p:nvPr/>
        </p:nvSpPr>
        <p:spPr bwMode="auto">
          <a:xfrm>
            <a:off x="228600" y="990600"/>
            <a:ext cx="78486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Discuss these expectations with your Soldiers</a:t>
            </a:r>
            <a:endParaRPr lang="en-US" sz="2000" b="1" dirty="0">
              <a:latin typeface="Calibri" pitchFamily="34" charset="0"/>
            </a:endParaRPr>
          </a:p>
        </p:txBody>
      </p:sp>
      <p:sp>
        <p:nvSpPr>
          <p:cNvPr id="10" name="Rectangle 9"/>
          <p:cNvSpPr/>
          <p:nvPr/>
        </p:nvSpPr>
        <p:spPr>
          <a:xfrm rot="16200000">
            <a:off x="5454650" y="3155950"/>
            <a:ext cx="6858000" cy="54610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Financial </a:t>
            </a:r>
            <a:r>
              <a:rPr lang="en-US" sz="3200" b="1" dirty="0" smtClean="0">
                <a:solidFill>
                  <a:schemeClr val="bg1"/>
                </a:solidFill>
              </a:rPr>
              <a:t> (Optimism) - April</a:t>
            </a:r>
            <a:endParaRPr lang="en-US" sz="3200" b="1" dirty="0">
              <a:solidFill>
                <a:schemeClr val="bg1"/>
              </a:solidFill>
            </a:endParaRPr>
          </a:p>
        </p:txBody>
      </p:sp>
      <p:sp>
        <p:nvSpPr>
          <p:cNvPr id="11271" name="Title 6"/>
          <p:cNvSpPr>
            <a:spLocks noGrp="1"/>
          </p:cNvSpPr>
          <p:nvPr>
            <p:ph type="title"/>
          </p:nvPr>
        </p:nvSpPr>
        <p:spPr>
          <a:xfrm>
            <a:off x="457200" y="152400"/>
            <a:ext cx="8229600" cy="1143000"/>
          </a:xfrm>
        </p:spPr>
        <p:txBody>
          <a:bodyPr/>
          <a:lstStyle/>
          <a:p>
            <a:r>
              <a:rPr lang="en-US" dirty="0" smtClean="0"/>
              <a:t>What is Financial Fitness?</a:t>
            </a:r>
          </a:p>
        </p:txBody>
      </p:sp>
      <p:pic>
        <p:nvPicPr>
          <p:cNvPr id="6" name="~PP2901.WAV">
            <a:hlinkClick r:id="" action="ppaction://media"/>
          </p:cNvPr>
          <p:cNvPicPr>
            <a:picLocks noRot="1" noChangeAspect="1"/>
          </p:cNvPicPr>
          <p:nvPr>
            <a:wavAudioFile r:embed="rId1" name="~PP2901.WAV"/>
          </p:nvPr>
        </p:nvPicPr>
        <p:blipFill>
          <a:blip r:embed="rId4" cstate="print"/>
          <a:stretch>
            <a:fillRect/>
          </a:stretch>
        </p:blipFill>
        <p:spPr>
          <a:xfrm>
            <a:off x="8702675" y="6416675"/>
            <a:ext cx="304800" cy="304800"/>
          </a:xfrm>
          <a:prstGeom prst="rect">
            <a:avLst/>
          </a:prstGeom>
        </p:spPr>
      </p:pic>
    </p:spTree>
  </p:cSld>
  <p:clrMapOvr>
    <a:masterClrMapping/>
  </p:clrMapOvr>
  <p:transition advTm="3285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228600" y="1524000"/>
            <a:ext cx="8153400" cy="4373563"/>
          </a:xfrm>
        </p:spPr>
        <p:txBody>
          <a:bodyPr rtlCol="0">
            <a:normAutofit/>
          </a:bodyPr>
          <a:lstStyle/>
          <a:p>
            <a:pPr eaLnBrk="1" fontAlgn="auto" hangingPunct="1">
              <a:spcAft>
                <a:spcPts val="0"/>
              </a:spcAft>
              <a:defRPr/>
            </a:pPr>
            <a:r>
              <a:rPr lang="en-US" sz="2200" dirty="0" smtClean="0">
                <a:ea typeface="ＭＳ Ｐゴシック"/>
                <a:cs typeface="ＭＳ Ｐゴシック"/>
              </a:rPr>
              <a:t>Be honest with yourself and in your financial dealings</a:t>
            </a:r>
          </a:p>
          <a:p>
            <a:pPr eaLnBrk="1" fontAlgn="auto" hangingPunct="1">
              <a:spcAft>
                <a:spcPts val="0"/>
              </a:spcAft>
              <a:defRPr/>
            </a:pPr>
            <a:r>
              <a:rPr lang="en-US" sz="2200" dirty="0" smtClean="0">
                <a:ea typeface="ＭＳ Ｐゴシック"/>
                <a:cs typeface="ＭＳ Ｐゴシック"/>
              </a:rPr>
              <a:t>Stick to your monthly budget and track expenditures</a:t>
            </a:r>
          </a:p>
          <a:p>
            <a:pPr eaLnBrk="1" fontAlgn="auto" hangingPunct="1">
              <a:spcAft>
                <a:spcPts val="0"/>
              </a:spcAft>
              <a:defRPr/>
            </a:pPr>
            <a:r>
              <a:rPr lang="en-US" sz="2200" dirty="0" smtClean="0">
                <a:ea typeface="ＭＳ Ｐゴシック"/>
                <a:cs typeface="ＭＳ Ｐゴシック"/>
              </a:rPr>
              <a:t>Have a savings plan</a:t>
            </a:r>
          </a:p>
          <a:p>
            <a:pPr eaLnBrk="1" fontAlgn="auto" hangingPunct="1">
              <a:spcAft>
                <a:spcPts val="0"/>
              </a:spcAft>
              <a:defRPr/>
            </a:pPr>
            <a:r>
              <a:rPr lang="en-US" sz="2200" dirty="0" smtClean="0">
                <a:ea typeface="ＭＳ Ｐゴシック"/>
                <a:cs typeface="ＭＳ Ｐゴシック"/>
              </a:rPr>
              <a:t>Save a portion of your income for emergencies and retirement</a:t>
            </a:r>
          </a:p>
          <a:p>
            <a:pPr eaLnBrk="1" fontAlgn="auto" hangingPunct="1">
              <a:spcAft>
                <a:spcPts val="0"/>
              </a:spcAft>
              <a:defRPr/>
            </a:pPr>
            <a:r>
              <a:rPr lang="en-US" sz="2200" dirty="0" smtClean="0">
                <a:ea typeface="ＭＳ Ｐゴシック"/>
                <a:cs typeface="ＭＳ Ｐゴシック"/>
              </a:rPr>
              <a:t>Full-time employment</a:t>
            </a:r>
          </a:p>
          <a:p>
            <a:pPr eaLnBrk="1" fontAlgn="auto" hangingPunct="1">
              <a:spcAft>
                <a:spcPts val="0"/>
              </a:spcAft>
              <a:defRPr/>
            </a:pPr>
            <a:r>
              <a:rPr lang="en-US" sz="2200" dirty="0" smtClean="0">
                <a:ea typeface="ＭＳ Ｐゴシック"/>
                <a:cs typeface="ＭＳ Ｐゴシック"/>
              </a:rPr>
              <a:t>Strive to do your best at work and in the National Guard</a:t>
            </a:r>
          </a:p>
          <a:p>
            <a:pPr eaLnBrk="1" fontAlgn="auto" hangingPunct="1">
              <a:spcAft>
                <a:spcPts val="0"/>
              </a:spcAft>
              <a:defRPr/>
            </a:pPr>
            <a:r>
              <a:rPr lang="en-US" sz="2200" dirty="0" smtClean="0">
                <a:ea typeface="ＭＳ Ｐゴシック"/>
                <a:cs typeface="ＭＳ Ｐゴシック"/>
              </a:rPr>
              <a:t>Make use of coupons and military discounts </a:t>
            </a:r>
          </a:p>
          <a:p>
            <a:pPr eaLnBrk="1" fontAlgn="auto" hangingPunct="1">
              <a:spcAft>
                <a:spcPts val="0"/>
              </a:spcAft>
              <a:defRPr/>
            </a:pPr>
            <a:r>
              <a:rPr lang="en-US" sz="2200" dirty="0" smtClean="0">
                <a:ea typeface="ＭＳ Ｐゴシック"/>
                <a:cs typeface="ＭＳ Ｐゴシック"/>
              </a:rPr>
              <a:t>Plan for retirement and discuss it with the </a:t>
            </a:r>
            <a:r>
              <a:rPr lang="en-US" sz="2200" dirty="0" smtClean="0"/>
              <a:t>Personal Financial Counselor </a:t>
            </a:r>
          </a:p>
          <a:p>
            <a:pPr eaLnBrk="1" fontAlgn="auto" hangingPunct="1">
              <a:spcAft>
                <a:spcPts val="0"/>
              </a:spcAft>
              <a:defRPr/>
            </a:pPr>
            <a:r>
              <a:rPr lang="en-US" sz="2200" dirty="0" smtClean="0">
                <a:ea typeface="ＭＳ Ｐゴシック"/>
                <a:cs typeface="ＭＳ Ｐゴシック"/>
              </a:rPr>
              <a:t>Enroll in the Thrift Savings Plan (TSP)</a:t>
            </a:r>
          </a:p>
          <a:p>
            <a:pPr eaLnBrk="1" fontAlgn="auto" hangingPunct="1">
              <a:spcAft>
                <a:spcPts val="0"/>
              </a:spcAft>
              <a:defRPr/>
            </a:pPr>
            <a:endParaRPr lang="en-US" sz="2200" dirty="0" smtClean="0">
              <a:ea typeface="ＭＳ Ｐゴシック"/>
              <a:cs typeface="ＭＳ Ｐゴシック"/>
            </a:endParaRPr>
          </a:p>
        </p:txBody>
      </p:sp>
      <p:sp>
        <p:nvSpPr>
          <p:cNvPr id="20483" name="Rectangle 4"/>
          <p:cNvSpPr>
            <a:spLocks noChangeArrowheads="1"/>
          </p:cNvSpPr>
          <p:nvPr/>
        </p:nvSpPr>
        <p:spPr bwMode="auto">
          <a:xfrm>
            <a:off x="228600" y="971490"/>
            <a:ext cx="70104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Ask your Soldiers to think of good financial habits </a:t>
            </a:r>
            <a:endParaRPr lang="en-US" sz="2000" b="1" dirty="0">
              <a:latin typeface="Calibri" pitchFamily="34" charset="0"/>
            </a:endParaRPr>
          </a:p>
        </p:txBody>
      </p:sp>
      <p:sp>
        <p:nvSpPr>
          <p:cNvPr id="7" name="Rectangle 6"/>
          <p:cNvSpPr/>
          <p:nvPr/>
        </p:nvSpPr>
        <p:spPr>
          <a:xfrm rot="16200000">
            <a:off x="5454650" y="3155950"/>
            <a:ext cx="6858000" cy="54610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Financial  (Optimism) - April</a:t>
            </a:r>
            <a:endParaRPr lang="en-US" sz="3200" b="1" dirty="0">
              <a:solidFill>
                <a:schemeClr val="bg1"/>
              </a:solidFill>
            </a:endParaRPr>
          </a:p>
        </p:txBody>
      </p:sp>
      <p:sp>
        <p:nvSpPr>
          <p:cNvPr id="20485" name="Title 5"/>
          <p:cNvSpPr>
            <a:spLocks noGrp="1"/>
          </p:cNvSpPr>
          <p:nvPr>
            <p:ph type="title"/>
          </p:nvPr>
        </p:nvSpPr>
        <p:spPr>
          <a:xfrm>
            <a:off x="0" y="228600"/>
            <a:ext cx="8229600" cy="609600"/>
          </a:xfrm>
        </p:spPr>
        <p:txBody>
          <a:bodyPr>
            <a:normAutofit fontScale="90000"/>
          </a:bodyPr>
          <a:lstStyle/>
          <a:p>
            <a:r>
              <a:rPr lang="en-US" dirty="0" smtClean="0"/>
              <a:t>Healthy Financial Fitness Behaviors</a:t>
            </a:r>
          </a:p>
        </p:txBody>
      </p:sp>
      <p:pic>
        <p:nvPicPr>
          <p:cNvPr id="6" name="~PP529.WAV">
            <a:hlinkClick r:id="" action="ppaction://media"/>
          </p:cNvPr>
          <p:cNvPicPr>
            <a:picLocks noRot="1" noChangeAspect="1"/>
          </p:cNvPicPr>
          <p:nvPr>
            <a:wavAudioFile r:embed="rId1" name="~PP529.WAV"/>
          </p:nvPr>
        </p:nvPicPr>
        <p:blipFill>
          <a:blip r:embed="rId4" cstate="print"/>
          <a:stretch>
            <a:fillRect/>
          </a:stretch>
        </p:blipFill>
        <p:spPr>
          <a:xfrm>
            <a:off x="8702675" y="6416675"/>
            <a:ext cx="304800" cy="304800"/>
          </a:xfrm>
          <a:prstGeom prst="rect">
            <a:avLst/>
          </a:prstGeom>
        </p:spPr>
      </p:pic>
    </p:spTree>
  </p:cSld>
  <p:clrMapOvr>
    <a:masterClrMapping/>
  </p:clrMapOvr>
  <p:transition advTm="3081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2"/>
          <p:cNvSpPr>
            <a:spLocks noGrp="1"/>
          </p:cNvSpPr>
          <p:nvPr>
            <p:ph type="title"/>
          </p:nvPr>
        </p:nvSpPr>
        <p:spPr>
          <a:xfrm>
            <a:off x="304800" y="0"/>
            <a:ext cx="8229600" cy="884238"/>
          </a:xfrm>
        </p:spPr>
        <p:txBody>
          <a:bodyPr/>
          <a:lstStyle/>
          <a:p>
            <a:r>
              <a:rPr lang="en-US" dirty="0" smtClean="0"/>
              <a:t>Available Resources</a:t>
            </a:r>
          </a:p>
        </p:txBody>
      </p:sp>
      <p:sp>
        <p:nvSpPr>
          <p:cNvPr id="22531" name="Rectangle 3"/>
          <p:cNvSpPr>
            <a:spLocks noGrp="1" noChangeArrowheads="1"/>
          </p:cNvSpPr>
          <p:nvPr>
            <p:ph idx="1"/>
          </p:nvPr>
        </p:nvSpPr>
        <p:spPr>
          <a:xfrm>
            <a:off x="228600" y="1447800"/>
            <a:ext cx="8001000" cy="5638800"/>
          </a:xfrm>
        </p:spPr>
        <p:txBody>
          <a:bodyPr/>
          <a:lstStyle/>
          <a:p>
            <a:pPr eaLnBrk="1" hangingPunct="1"/>
            <a:r>
              <a:rPr lang="en-US" sz="2200" dirty="0" smtClean="0"/>
              <a:t>NYARNG Family Programs Office – (877)715-7817 or online at </a:t>
            </a:r>
            <a:r>
              <a:rPr lang="en-US" sz="2200" dirty="0" smtClean="0">
                <a:hlinkClick r:id="rId4"/>
              </a:rPr>
              <a:t>www.dmna.state.ny.us/family</a:t>
            </a:r>
            <a:endParaRPr lang="en-US" sz="2200" dirty="0" smtClean="0"/>
          </a:p>
          <a:p>
            <a:pPr lvl="1" eaLnBrk="1" hangingPunct="1"/>
            <a:r>
              <a:rPr lang="en-US" sz="1800" dirty="0" smtClean="0"/>
              <a:t>Personal Financial Counselor (PFC), (518)786-0406</a:t>
            </a:r>
          </a:p>
          <a:p>
            <a:pPr lvl="1" eaLnBrk="1" hangingPunct="1"/>
            <a:r>
              <a:rPr lang="en-US" sz="1800" dirty="0" smtClean="0"/>
              <a:t>Employer Support of the Guard and Reserves (ESGR), (518)786-4678</a:t>
            </a:r>
          </a:p>
          <a:p>
            <a:pPr lvl="1" eaLnBrk="1" hangingPunct="1"/>
            <a:r>
              <a:rPr lang="en-US" sz="1800" dirty="0" smtClean="0"/>
              <a:t>Military OneSource (NYARNG Representative) , (518)265-2901</a:t>
            </a:r>
          </a:p>
          <a:p>
            <a:pPr lvl="1" eaLnBrk="1" hangingPunct="1"/>
            <a:r>
              <a:rPr lang="en-US" sz="1800" dirty="0" smtClean="0"/>
              <a:t>National Guard Job Zone.  </a:t>
            </a:r>
            <a:r>
              <a:rPr lang="en-US" sz="1800" dirty="0" smtClean="0">
                <a:hlinkClick r:id="rId5"/>
              </a:rPr>
              <a:t>www.dmna.ny.gov/jobs</a:t>
            </a:r>
            <a:endParaRPr lang="en-US" sz="1800" dirty="0" smtClean="0"/>
          </a:p>
          <a:p>
            <a:pPr eaLnBrk="1" hangingPunct="1"/>
            <a:r>
              <a:rPr lang="en-US" sz="2200" dirty="0" smtClean="0"/>
              <a:t>NYS Dept of Labor (888)VETS-NYS /(888)469-7365 ask for Veterans Programs. </a:t>
            </a:r>
            <a:r>
              <a:rPr lang="en-US" sz="2200" dirty="0" smtClean="0">
                <a:hlinkClick r:id="rId6"/>
              </a:rPr>
              <a:t>www.veterans.ny.gov</a:t>
            </a:r>
            <a:r>
              <a:rPr lang="en-US" sz="2200" dirty="0" smtClean="0"/>
              <a:t> </a:t>
            </a:r>
          </a:p>
          <a:p>
            <a:pPr eaLnBrk="1" hangingPunct="1"/>
            <a:r>
              <a:rPr lang="en-US" sz="2200" dirty="0" smtClean="0"/>
              <a:t>Military OneSource, (800)342-9647  or online at </a:t>
            </a:r>
            <a:r>
              <a:rPr lang="en-US" sz="2200" dirty="0" smtClean="0">
                <a:hlinkClick r:id="rId7"/>
              </a:rPr>
              <a:t>www.militaryonesource.com</a:t>
            </a:r>
            <a:r>
              <a:rPr lang="en-US" sz="2200" dirty="0" smtClean="0"/>
              <a:t>  </a:t>
            </a:r>
          </a:p>
          <a:p>
            <a:pPr eaLnBrk="1" hangingPunct="1"/>
            <a:r>
              <a:rPr lang="en-US" sz="2200" dirty="0" smtClean="0"/>
              <a:t>Vets4Warriors peer support line, (855)838-8255 / (855)VET-TALK), </a:t>
            </a:r>
            <a:r>
              <a:rPr lang="en-US" sz="2200" dirty="0" smtClean="0">
                <a:hlinkClick r:id="rId8"/>
              </a:rPr>
              <a:t>http://www.vets4warriors.com/</a:t>
            </a:r>
            <a:endParaRPr lang="en-US" sz="2200" dirty="0" smtClean="0"/>
          </a:p>
          <a:p>
            <a:pPr eaLnBrk="1" hangingPunct="1"/>
            <a:r>
              <a:rPr lang="en-US" sz="2200" dirty="0" smtClean="0"/>
              <a:t>Thrift Savings Plan.  </a:t>
            </a:r>
            <a:r>
              <a:rPr lang="en-US" sz="2200" dirty="0" smtClean="0">
                <a:hlinkClick r:id="rId9"/>
              </a:rPr>
              <a:t>www.tsp.gov</a:t>
            </a:r>
            <a:endParaRPr lang="en-US" sz="2200" dirty="0" smtClean="0"/>
          </a:p>
          <a:p>
            <a:pPr lvl="1" eaLnBrk="1" hangingPunct="1">
              <a:buNone/>
            </a:pPr>
            <a:endParaRPr lang="en-US" sz="2200" dirty="0" smtClean="0"/>
          </a:p>
          <a:p>
            <a:pPr lvl="1" eaLnBrk="1" hangingPunct="1">
              <a:buNone/>
            </a:pPr>
            <a:endParaRPr lang="en-US" sz="2200" dirty="0" smtClean="0"/>
          </a:p>
          <a:p>
            <a:pPr lvl="1" eaLnBrk="1" hangingPunct="1">
              <a:buFont typeface="Arial" pitchFamily="34" charset="0"/>
              <a:buChar char="•"/>
            </a:pPr>
            <a:endParaRPr lang="en-US" sz="2200" dirty="0" smtClean="0"/>
          </a:p>
          <a:p>
            <a:pPr lvl="1" eaLnBrk="1" hangingPunct="1">
              <a:buFont typeface="Arial" pitchFamily="34" charset="0"/>
              <a:buChar char="•"/>
            </a:pPr>
            <a:endParaRPr lang="en-US" sz="2200" dirty="0" smtClean="0"/>
          </a:p>
          <a:p>
            <a:pPr lvl="1" eaLnBrk="1" hangingPunct="1">
              <a:buFont typeface="Arial" pitchFamily="34" charset="0"/>
              <a:buChar char="•"/>
            </a:pPr>
            <a:endParaRPr lang="en-US" sz="2200" dirty="0" smtClean="0"/>
          </a:p>
        </p:txBody>
      </p:sp>
      <p:sp>
        <p:nvSpPr>
          <p:cNvPr id="5" name="Rectangle 4"/>
          <p:cNvSpPr/>
          <p:nvPr/>
        </p:nvSpPr>
        <p:spPr>
          <a:xfrm rot="16200000">
            <a:off x="5454650" y="3155950"/>
            <a:ext cx="6858000" cy="54610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Financial  (Optimism) - April</a:t>
            </a:r>
            <a:endParaRPr lang="en-US" sz="3200" b="1" dirty="0">
              <a:solidFill>
                <a:schemeClr val="bg1"/>
              </a:solidFill>
            </a:endParaRPr>
          </a:p>
        </p:txBody>
      </p:sp>
      <p:sp>
        <p:nvSpPr>
          <p:cNvPr id="7" name="Title 1"/>
          <p:cNvSpPr txBox="1">
            <a:spLocks/>
          </p:cNvSpPr>
          <p:nvPr/>
        </p:nvSpPr>
        <p:spPr bwMode="auto">
          <a:xfrm>
            <a:off x="381000" y="685800"/>
            <a:ext cx="8153400" cy="762000"/>
          </a:xfrm>
          <a:prstGeom prst="rect">
            <a:avLst/>
          </a:prstGeom>
          <a:noFill/>
          <a:ln>
            <a:miter lim="800000"/>
            <a:headEnd/>
            <a:tailEnd/>
          </a:ln>
        </p:spPr>
        <p:txBody>
          <a:bodyPr/>
          <a:lstStyle/>
          <a:p>
            <a:pPr fontAlgn="auto">
              <a:spcBef>
                <a:spcPts val="0"/>
              </a:spcBef>
              <a:spcAft>
                <a:spcPts val="0"/>
              </a:spcAft>
              <a:defRPr/>
            </a:pPr>
            <a:r>
              <a:rPr lang="en-US" sz="2000" b="1" u="sng" dirty="0">
                <a:solidFill>
                  <a:srgbClr val="FF0000"/>
                </a:solidFill>
                <a:latin typeface="+mn-lt"/>
                <a:cs typeface="Times New Roman" pitchFamily="18" charset="0"/>
              </a:rPr>
              <a:t>Leader</a:t>
            </a:r>
            <a:r>
              <a:rPr lang="en-US" sz="2000" b="1" dirty="0">
                <a:solidFill>
                  <a:srgbClr val="FF0000"/>
                </a:solidFill>
                <a:latin typeface="+mn-lt"/>
                <a:cs typeface="Times New Roman" pitchFamily="18" charset="0"/>
              </a:rPr>
              <a:t>:  Reviews available resources and remind Soldiers that seeking them is not a sign of weakness but part of fitness</a:t>
            </a:r>
            <a:endParaRPr lang="en-US" sz="2000" b="1" kern="0" dirty="0">
              <a:solidFill>
                <a:schemeClr val="tx2"/>
              </a:solidFill>
              <a:latin typeface="+mj-lt"/>
              <a:ea typeface="+mj-ea"/>
              <a:cs typeface="Times New Roman" pitchFamily="18" charset="0"/>
            </a:endParaRPr>
          </a:p>
        </p:txBody>
      </p:sp>
      <p:pic>
        <p:nvPicPr>
          <p:cNvPr id="6" name="~PP636.WAV">
            <a:hlinkClick r:id="" action="ppaction://media"/>
          </p:cNvPr>
          <p:cNvPicPr>
            <a:picLocks noRot="1" noChangeAspect="1"/>
          </p:cNvPicPr>
          <p:nvPr>
            <a:wavAudioFile r:embed="rId1" name="~PP636.WAV"/>
          </p:nvPr>
        </p:nvPicPr>
        <p:blipFill>
          <a:blip r:embed="rId10" cstate="print"/>
          <a:stretch>
            <a:fillRect/>
          </a:stretch>
        </p:blipFill>
        <p:spPr>
          <a:xfrm>
            <a:off x="8702675" y="6416675"/>
            <a:ext cx="304800" cy="304800"/>
          </a:xfrm>
          <a:prstGeom prst="rect">
            <a:avLst/>
          </a:prstGeom>
        </p:spPr>
      </p:pic>
    </p:spTree>
  </p:cSld>
  <p:clrMapOvr>
    <a:masterClrMapping/>
  </p:clrMapOvr>
  <p:transition advTm="1096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228600" y="1524000"/>
            <a:ext cx="8229600" cy="4724400"/>
          </a:xfrm>
        </p:spPr>
        <p:txBody>
          <a:bodyPr rtlCol="0">
            <a:normAutofit/>
          </a:bodyPr>
          <a:lstStyle/>
          <a:p>
            <a:pPr eaLnBrk="1" fontAlgn="auto" hangingPunct="1">
              <a:spcAft>
                <a:spcPts val="0"/>
              </a:spcAft>
              <a:defRPr/>
            </a:pPr>
            <a:r>
              <a:rPr lang="en-US" sz="2200" b="1" dirty="0" smtClean="0">
                <a:ea typeface="ＭＳ Ｐゴシック"/>
                <a:cs typeface="ＭＳ Ｐゴシック"/>
              </a:rPr>
              <a:t>Budgeting</a:t>
            </a:r>
            <a:r>
              <a:rPr lang="en-US" sz="2200" dirty="0" smtClean="0">
                <a:ea typeface="ＭＳ Ｐゴシック"/>
                <a:cs typeface="ＭＳ Ｐゴシック"/>
              </a:rPr>
              <a:t> – understanding how much you make and where your money is going each month</a:t>
            </a:r>
          </a:p>
          <a:p>
            <a:pPr eaLnBrk="1" fontAlgn="auto" hangingPunct="1">
              <a:spcAft>
                <a:spcPts val="0"/>
              </a:spcAft>
              <a:defRPr/>
            </a:pPr>
            <a:r>
              <a:rPr lang="en-US" sz="2200" b="1" dirty="0" smtClean="0">
                <a:ea typeface="ＭＳ Ｐゴシック"/>
                <a:cs typeface="ＭＳ Ｐゴシック"/>
              </a:rPr>
              <a:t>Prudence</a:t>
            </a:r>
            <a:r>
              <a:rPr lang="en-US" sz="2200" dirty="0" smtClean="0">
                <a:ea typeface="ＭＳ Ｐゴシック"/>
                <a:cs typeface="ＭＳ Ｐゴシック"/>
              </a:rPr>
              <a:t> – living within your means and learning to control impulses</a:t>
            </a:r>
          </a:p>
          <a:p>
            <a:pPr eaLnBrk="1" fontAlgn="auto" hangingPunct="1">
              <a:spcAft>
                <a:spcPts val="0"/>
              </a:spcAft>
              <a:defRPr/>
            </a:pPr>
            <a:r>
              <a:rPr lang="en-US" sz="2200" b="1" dirty="0" smtClean="0">
                <a:ea typeface="ＭＳ Ｐゴシック"/>
                <a:cs typeface="ＭＳ Ｐゴシック"/>
              </a:rPr>
              <a:t>Debt Management </a:t>
            </a:r>
            <a:r>
              <a:rPr lang="en-US" sz="2200" dirty="0" smtClean="0">
                <a:ea typeface="ＭＳ Ｐゴシック"/>
                <a:cs typeface="ＭＳ Ｐゴシック"/>
              </a:rPr>
              <a:t>– using credit responsibly, such as buying a house or car that is within your means</a:t>
            </a:r>
          </a:p>
          <a:p>
            <a:pPr eaLnBrk="1" fontAlgn="auto" hangingPunct="1">
              <a:spcAft>
                <a:spcPts val="0"/>
              </a:spcAft>
              <a:defRPr/>
            </a:pPr>
            <a:r>
              <a:rPr lang="en-US" sz="2200" b="1" dirty="0" smtClean="0">
                <a:ea typeface="ＭＳ Ｐゴシック"/>
                <a:cs typeface="ＭＳ Ｐゴシック"/>
              </a:rPr>
              <a:t>Cash Flow Management </a:t>
            </a:r>
            <a:r>
              <a:rPr lang="en-US" sz="2200" dirty="0" smtClean="0">
                <a:ea typeface="ＭＳ Ｐゴシック"/>
                <a:cs typeface="ＭＳ Ｐゴシック"/>
              </a:rPr>
              <a:t>– meeting your financial obligations as they come due and not overextending </a:t>
            </a:r>
          </a:p>
          <a:p>
            <a:pPr eaLnBrk="1" fontAlgn="auto" hangingPunct="1">
              <a:spcAft>
                <a:spcPts val="0"/>
              </a:spcAft>
              <a:defRPr/>
            </a:pPr>
            <a:r>
              <a:rPr lang="en-US" sz="2200" b="1" dirty="0" smtClean="0">
                <a:ea typeface="ＭＳ Ｐゴシック"/>
                <a:cs typeface="ＭＳ Ｐゴシック"/>
              </a:rPr>
              <a:t>Planning</a:t>
            </a:r>
            <a:r>
              <a:rPr lang="en-US" sz="2200" dirty="0" smtClean="0">
                <a:ea typeface="ＭＳ Ｐゴシック"/>
                <a:cs typeface="ＭＳ Ｐゴシック"/>
              </a:rPr>
              <a:t> – planning for school, retirement or other major life events</a:t>
            </a:r>
          </a:p>
          <a:p>
            <a:pPr eaLnBrk="1" fontAlgn="auto" hangingPunct="1">
              <a:spcAft>
                <a:spcPts val="0"/>
              </a:spcAft>
              <a:defRPr/>
            </a:pPr>
            <a:r>
              <a:rPr lang="en-US" sz="2200" b="1" dirty="0" smtClean="0">
                <a:ea typeface="ＭＳ Ｐゴシック"/>
                <a:cs typeface="ＭＳ Ｐゴシック"/>
              </a:rPr>
              <a:t>Saving</a:t>
            </a:r>
            <a:r>
              <a:rPr lang="en-US" sz="2200" dirty="0" smtClean="0">
                <a:ea typeface="ＭＳ Ｐゴシック"/>
                <a:cs typeface="ＭＳ Ｐゴシック"/>
              </a:rPr>
              <a:t> – save money (safe investment or savings account) for  emergencies</a:t>
            </a:r>
          </a:p>
        </p:txBody>
      </p:sp>
      <p:sp>
        <p:nvSpPr>
          <p:cNvPr id="12291" name="Rectangle 3"/>
          <p:cNvSpPr>
            <a:spLocks noChangeArrowheads="1"/>
          </p:cNvSpPr>
          <p:nvPr/>
        </p:nvSpPr>
        <p:spPr bwMode="auto">
          <a:xfrm>
            <a:off x="228600" y="838200"/>
            <a:ext cx="80010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Discuss these expectations with your Soldiers</a:t>
            </a:r>
            <a:endParaRPr lang="en-US" sz="2000" b="1" dirty="0">
              <a:latin typeface="Calibri" pitchFamily="34" charset="0"/>
            </a:endParaRPr>
          </a:p>
        </p:txBody>
      </p:sp>
      <p:sp>
        <p:nvSpPr>
          <p:cNvPr id="6" name="Rectangle 5"/>
          <p:cNvSpPr/>
          <p:nvPr/>
        </p:nvSpPr>
        <p:spPr>
          <a:xfrm rot="16200000">
            <a:off x="5454650" y="3155950"/>
            <a:ext cx="6858000" cy="54610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Financial  (Optimism) - April</a:t>
            </a:r>
            <a:endParaRPr lang="en-US" sz="3200" b="1" dirty="0">
              <a:solidFill>
                <a:schemeClr val="bg1"/>
              </a:solidFill>
            </a:endParaRPr>
          </a:p>
        </p:txBody>
      </p:sp>
      <p:sp>
        <p:nvSpPr>
          <p:cNvPr id="12293" name="Title 6"/>
          <p:cNvSpPr>
            <a:spLocks noGrp="1"/>
          </p:cNvSpPr>
          <p:nvPr>
            <p:ph type="title"/>
          </p:nvPr>
        </p:nvSpPr>
        <p:spPr>
          <a:xfrm>
            <a:off x="381000" y="0"/>
            <a:ext cx="8229600" cy="960438"/>
          </a:xfrm>
        </p:spPr>
        <p:txBody>
          <a:bodyPr/>
          <a:lstStyle/>
          <a:p>
            <a:r>
              <a:rPr lang="en-US" dirty="0" smtClean="0"/>
              <a:t>Components of Financial Fitness</a:t>
            </a:r>
          </a:p>
        </p:txBody>
      </p:sp>
      <p:pic>
        <p:nvPicPr>
          <p:cNvPr id="7" name="~PP465.WAV">
            <a:hlinkClick r:id="" action="ppaction://media"/>
          </p:cNvPr>
          <p:cNvPicPr>
            <a:picLocks noRot="1" noChangeAspect="1"/>
          </p:cNvPicPr>
          <p:nvPr>
            <a:wavAudioFile r:embed="rId1" name="~PP465.WAV"/>
          </p:nvPr>
        </p:nvPicPr>
        <p:blipFill>
          <a:blip r:embed="rId4" cstate="print"/>
          <a:stretch>
            <a:fillRect/>
          </a:stretch>
        </p:blipFill>
        <p:spPr>
          <a:xfrm>
            <a:off x="8702675" y="6416675"/>
            <a:ext cx="304800" cy="304800"/>
          </a:xfrm>
          <a:prstGeom prst="rect">
            <a:avLst/>
          </a:prstGeom>
        </p:spPr>
      </p:pic>
    </p:spTree>
  </p:cSld>
  <p:clrMapOvr>
    <a:masterClrMapping/>
  </p:clrMapOvr>
  <p:transition advTm="30618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28600" y="1219200"/>
            <a:ext cx="8458200" cy="5410200"/>
          </a:xfrm>
        </p:spPr>
        <p:txBody>
          <a:bodyPr/>
          <a:lstStyle/>
          <a:p>
            <a:pPr eaLnBrk="1" hangingPunct="1"/>
            <a:r>
              <a:rPr lang="en-US" sz="2200" dirty="0" smtClean="0">
                <a:ea typeface="MS PGothic" pitchFamily="34" charset="-128"/>
              </a:rPr>
              <a:t>Bouncing a check (overdraft)</a:t>
            </a:r>
          </a:p>
          <a:p>
            <a:pPr eaLnBrk="1" hangingPunct="1"/>
            <a:r>
              <a:rPr lang="en-US" sz="2200" dirty="0" smtClean="0">
                <a:ea typeface="MS PGothic" pitchFamily="34" charset="-128"/>
              </a:rPr>
              <a:t>Misusing credit cards</a:t>
            </a:r>
          </a:p>
          <a:p>
            <a:pPr lvl="1" eaLnBrk="1" hangingPunct="1"/>
            <a:r>
              <a:rPr lang="en-US" sz="1800" dirty="0" smtClean="0">
                <a:ea typeface="MS PGothic" pitchFamily="34" charset="-128"/>
              </a:rPr>
              <a:t>making impulse purchases</a:t>
            </a:r>
          </a:p>
          <a:p>
            <a:pPr lvl="1" eaLnBrk="1" hangingPunct="1"/>
            <a:r>
              <a:rPr lang="en-US" sz="1800" dirty="0" smtClean="0">
                <a:ea typeface="MS PGothic" pitchFamily="34" charset="-128"/>
              </a:rPr>
              <a:t>“binge spending” </a:t>
            </a:r>
          </a:p>
          <a:p>
            <a:pPr lvl="1" eaLnBrk="1" hangingPunct="1"/>
            <a:r>
              <a:rPr lang="en-US" sz="1800" b="1" dirty="0" smtClean="0">
                <a:ea typeface="MS PGothic" pitchFamily="34" charset="-128"/>
              </a:rPr>
              <a:t>Using GOV travel card for unauthorized purchases</a:t>
            </a:r>
          </a:p>
          <a:p>
            <a:pPr eaLnBrk="1" hangingPunct="1"/>
            <a:r>
              <a:rPr lang="en-US" sz="2200" dirty="0" smtClean="0">
                <a:ea typeface="MS PGothic" pitchFamily="34" charset="-128"/>
              </a:rPr>
              <a:t>Falling behind on bills</a:t>
            </a:r>
          </a:p>
          <a:p>
            <a:pPr lvl="1" eaLnBrk="1" hangingPunct="1"/>
            <a:r>
              <a:rPr lang="en-US" sz="1800" dirty="0" smtClean="0">
                <a:ea typeface="MS PGothic" pitchFamily="34" charset="-128"/>
              </a:rPr>
              <a:t>allowing insurance to lapse</a:t>
            </a:r>
          </a:p>
          <a:p>
            <a:pPr lvl="1" eaLnBrk="1" hangingPunct="1"/>
            <a:r>
              <a:rPr lang="en-US" sz="1800" dirty="0" smtClean="0">
                <a:ea typeface="MS PGothic" pitchFamily="34" charset="-128"/>
              </a:rPr>
              <a:t>lapse of rent payment</a:t>
            </a:r>
          </a:p>
          <a:p>
            <a:pPr eaLnBrk="1" hangingPunct="1"/>
            <a:r>
              <a:rPr lang="en-US" sz="2200" dirty="0" smtClean="0">
                <a:ea typeface="MS PGothic" pitchFamily="34" charset="-128"/>
              </a:rPr>
              <a:t>No retirement planning</a:t>
            </a:r>
          </a:p>
          <a:p>
            <a:pPr eaLnBrk="1" hangingPunct="1"/>
            <a:r>
              <a:rPr lang="en-US" sz="2200" dirty="0" smtClean="0">
                <a:ea typeface="MS PGothic" pitchFamily="34" charset="-128"/>
              </a:rPr>
              <a:t>Not thinking about the future</a:t>
            </a:r>
          </a:p>
          <a:p>
            <a:pPr lvl="1" eaLnBrk="1" hangingPunct="1"/>
            <a:r>
              <a:rPr lang="en-US" sz="1800" dirty="0" smtClean="0">
                <a:ea typeface="MS PGothic" pitchFamily="34" charset="-128"/>
              </a:rPr>
              <a:t>quit job before new job is lined up</a:t>
            </a:r>
          </a:p>
          <a:p>
            <a:pPr eaLnBrk="1" hangingPunct="1"/>
            <a:r>
              <a:rPr lang="en-US" sz="2200" dirty="0" smtClean="0">
                <a:ea typeface="MS PGothic" pitchFamily="34" charset="-128"/>
              </a:rPr>
              <a:t>Living without a budget</a:t>
            </a:r>
          </a:p>
          <a:p>
            <a:pPr lvl="1" eaLnBrk="1" hangingPunct="1"/>
            <a:r>
              <a:rPr lang="en-US" sz="1800" dirty="0" smtClean="0">
                <a:ea typeface="MS PGothic" pitchFamily="34" charset="-128"/>
              </a:rPr>
              <a:t>living paycheck to paycheck</a:t>
            </a:r>
          </a:p>
          <a:p>
            <a:pPr lvl="1" eaLnBrk="1" hangingPunct="1"/>
            <a:r>
              <a:rPr lang="en-US" sz="1800" dirty="0" smtClean="0">
                <a:ea typeface="MS PGothic" pitchFamily="34" charset="-128"/>
              </a:rPr>
              <a:t>running out of money before payday</a:t>
            </a:r>
          </a:p>
          <a:p>
            <a:pPr lvl="1" eaLnBrk="1" hangingPunct="1">
              <a:buNone/>
            </a:pPr>
            <a:endParaRPr lang="en-US" sz="1800" dirty="0" smtClean="0">
              <a:ea typeface="MS PGothic" pitchFamily="34" charset="-128"/>
            </a:endParaRPr>
          </a:p>
          <a:p>
            <a:pPr eaLnBrk="1" hangingPunct="1">
              <a:buFont typeface="Wingdings" pitchFamily="2" charset="2"/>
              <a:buNone/>
            </a:pPr>
            <a:endParaRPr lang="en-US" sz="2200" dirty="0" smtClean="0">
              <a:ea typeface="MS PGothic" pitchFamily="34" charset="-128"/>
            </a:endParaRPr>
          </a:p>
        </p:txBody>
      </p:sp>
      <p:sp>
        <p:nvSpPr>
          <p:cNvPr id="13315" name="Rectangle 3"/>
          <p:cNvSpPr>
            <a:spLocks noChangeArrowheads="1"/>
          </p:cNvSpPr>
          <p:nvPr/>
        </p:nvSpPr>
        <p:spPr bwMode="auto">
          <a:xfrm>
            <a:off x="228600" y="762000"/>
            <a:ext cx="75438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t>
            </a:r>
            <a:r>
              <a:rPr lang="en-US" sz="2000" b="1" dirty="0" smtClean="0">
                <a:solidFill>
                  <a:srgbClr val="FF0000"/>
                </a:solidFill>
                <a:latin typeface="Calibri" pitchFamily="34" charset="0"/>
                <a:ea typeface="MS PGothic" pitchFamily="34" charset="-128"/>
              </a:rPr>
              <a:t>Identify unhealthy </a:t>
            </a:r>
            <a:r>
              <a:rPr lang="en-US" sz="2000" b="1" dirty="0">
                <a:solidFill>
                  <a:srgbClr val="FF0000"/>
                </a:solidFill>
                <a:latin typeface="Calibri" pitchFamily="34" charset="0"/>
                <a:ea typeface="MS PGothic" pitchFamily="34" charset="-128"/>
              </a:rPr>
              <a:t>behaviors with your Soldiers </a:t>
            </a:r>
            <a:endParaRPr lang="en-US" sz="2000" b="1" dirty="0">
              <a:latin typeface="Calibri" pitchFamily="34" charset="0"/>
            </a:endParaRPr>
          </a:p>
        </p:txBody>
      </p:sp>
      <p:sp>
        <p:nvSpPr>
          <p:cNvPr id="7" name="Rectangle 6"/>
          <p:cNvSpPr/>
          <p:nvPr/>
        </p:nvSpPr>
        <p:spPr>
          <a:xfrm rot="16200000">
            <a:off x="5441950" y="3155950"/>
            <a:ext cx="6858000" cy="54610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Financial  (Optimism) - April</a:t>
            </a:r>
            <a:endParaRPr lang="en-US" sz="3200" b="1" dirty="0">
              <a:solidFill>
                <a:schemeClr val="bg1"/>
              </a:solidFill>
            </a:endParaRPr>
          </a:p>
        </p:txBody>
      </p:sp>
      <p:sp>
        <p:nvSpPr>
          <p:cNvPr id="13318" name="Title 7"/>
          <p:cNvSpPr>
            <a:spLocks noGrp="1"/>
          </p:cNvSpPr>
          <p:nvPr>
            <p:ph type="title"/>
          </p:nvPr>
        </p:nvSpPr>
        <p:spPr>
          <a:xfrm>
            <a:off x="457200" y="0"/>
            <a:ext cx="8229600" cy="960438"/>
          </a:xfrm>
        </p:spPr>
        <p:txBody>
          <a:bodyPr>
            <a:normAutofit fontScale="90000"/>
          </a:bodyPr>
          <a:lstStyle/>
          <a:p>
            <a:r>
              <a:rPr lang="en-US" dirty="0" smtClean="0"/>
              <a:t>Unhealthy Financial Fitness Behaviors</a:t>
            </a:r>
          </a:p>
        </p:txBody>
      </p:sp>
      <p:pic>
        <p:nvPicPr>
          <p:cNvPr id="6" name="~PP1471.WAV">
            <a:hlinkClick r:id="" action="ppaction://media"/>
          </p:cNvPr>
          <p:cNvPicPr>
            <a:picLocks noRot="1" noChangeAspect="1"/>
          </p:cNvPicPr>
          <p:nvPr>
            <a:wavAudioFile r:embed="rId1" name="~PP1471.WAV"/>
          </p:nvPr>
        </p:nvPicPr>
        <p:blipFill>
          <a:blip r:embed="rId4" cstate="print"/>
          <a:stretch>
            <a:fillRect/>
          </a:stretch>
        </p:blipFill>
        <p:spPr>
          <a:xfrm>
            <a:off x="8702675" y="6416675"/>
            <a:ext cx="304800" cy="304800"/>
          </a:xfrm>
          <a:prstGeom prst="rect">
            <a:avLst/>
          </a:prstGeom>
        </p:spPr>
      </p:pic>
    </p:spTree>
  </p:cSld>
  <p:clrMapOvr>
    <a:masterClrMapping/>
  </p:clrMapOvr>
  <p:transition advTm="3348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28600" y="1295400"/>
            <a:ext cx="8153400" cy="5029200"/>
          </a:xfrm>
        </p:spPr>
        <p:txBody>
          <a:bodyPr/>
          <a:lstStyle/>
          <a:p>
            <a:pPr marL="0" indent="0">
              <a:spcBef>
                <a:spcPts val="0"/>
              </a:spcBef>
              <a:buNone/>
            </a:pPr>
            <a:r>
              <a:rPr lang="en-US" sz="2400" dirty="0" smtClean="0"/>
              <a:t> </a:t>
            </a:r>
            <a:r>
              <a:rPr lang="en-US" sz="2200" dirty="0" smtClean="0"/>
              <a:t>SPC Carter was recently put on orders to assist with pre-mobilization requirements.  His unit was supposed to mobilize within 90 days.  SPC Carter quit his civilian job in anticipation of the deployment.  He was in the process of storing his belongings to vacate his apartment.  His landlord has someone moving in at the end of the month.  He is planning on living with a friend until his unit leaves.  His girlfriend is pregnant and is living with her parents until he returns.  At work today, he was notified that the deployment was cancelled.  His orders will be cut at the end of the month.  SPC Carter has accrued a lot of debt and was depending on the deployment for financial security.   He is convinced that his life is ruined and that he will not be able to recover from this setback or find a new job with benefits before the end of the month.  </a:t>
            </a:r>
            <a:endParaRPr lang="en-US" sz="2200" dirty="0"/>
          </a:p>
        </p:txBody>
      </p:sp>
      <p:sp>
        <p:nvSpPr>
          <p:cNvPr id="14339" name="Rectangle 4"/>
          <p:cNvSpPr>
            <a:spLocks noChangeArrowheads="1"/>
          </p:cNvSpPr>
          <p:nvPr/>
        </p:nvSpPr>
        <p:spPr bwMode="auto">
          <a:xfrm>
            <a:off x="228600" y="762000"/>
            <a:ext cx="7543800" cy="400110"/>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Read the following </a:t>
            </a:r>
            <a:r>
              <a:rPr lang="en-US" sz="2000" b="1" dirty="0" smtClean="0">
                <a:solidFill>
                  <a:srgbClr val="FF0000"/>
                </a:solidFill>
                <a:latin typeface="Calibri" pitchFamily="34" charset="0"/>
                <a:ea typeface="MS PGothic" pitchFamily="34" charset="-128"/>
              </a:rPr>
              <a:t>scenario to the group</a:t>
            </a:r>
            <a:endParaRPr lang="en-US" sz="2000" b="1" dirty="0">
              <a:latin typeface="Calibri" pitchFamily="34" charset="0"/>
            </a:endParaRPr>
          </a:p>
        </p:txBody>
      </p:sp>
      <p:sp>
        <p:nvSpPr>
          <p:cNvPr id="6" name="Rectangle 5"/>
          <p:cNvSpPr/>
          <p:nvPr/>
        </p:nvSpPr>
        <p:spPr>
          <a:xfrm rot="16200000">
            <a:off x="5454650" y="3155950"/>
            <a:ext cx="6858000" cy="54610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Financial  (Optimism) - April</a:t>
            </a:r>
            <a:endParaRPr lang="en-US" sz="3200" b="1" dirty="0">
              <a:solidFill>
                <a:schemeClr val="bg1"/>
              </a:solidFill>
            </a:endParaRPr>
          </a:p>
        </p:txBody>
      </p:sp>
      <p:sp>
        <p:nvSpPr>
          <p:cNvPr id="14341" name="Title 6"/>
          <p:cNvSpPr>
            <a:spLocks noGrp="1"/>
          </p:cNvSpPr>
          <p:nvPr>
            <p:ph type="title"/>
          </p:nvPr>
        </p:nvSpPr>
        <p:spPr>
          <a:xfrm>
            <a:off x="457200" y="0"/>
            <a:ext cx="8229600" cy="960438"/>
          </a:xfrm>
        </p:spPr>
        <p:txBody>
          <a:bodyPr>
            <a:normAutofit fontScale="90000"/>
          </a:bodyPr>
          <a:lstStyle/>
          <a:p>
            <a:r>
              <a:rPr lang="en-US" dirty="0" smtClean="0"/>
              <a:t>Unhealthy Financial Fitness Scenario</a:t>
            </a:r>
          </a:p>
        </p:txBody>
      </p:sp>
      <p:pic>
        <p:nvPicPr>
          <p:cNvPr id="7" name="~PP1922.WAV">
            <a:hlinkClick r:id="" action="ppaction://media"/>
          </p:cNvPr>
          <p:cNvPicPr>
            <a:picLocks noRot="1" noChangeAspect="1"/>
          </p:cNvPicPr>
          <p:nvPr>
            <a:wavAudioFile r:embed="rId1" name="~PP1922.WAV"/>
          </p:nvPr>
        </p:nvPicPr>
        <p:blipFill>
          <a:blip r:embed="rId4" cstate="print"/>
          <a:stretch>
            <a:fillRect/>
          </a:stretch>
        </p:blipFill>
        <p:spPr>
          <a:xfrm>
            <a:off x="8702675" y="6416675"/>
            <a:ext cx="304800" cy="304800"/>
          </a:xfrm>
          <a:prstGeom prst="rect">
            <a:avLst/>
          </a:prstGeom>
        </p:spPr>
      </p:pic>
    </p:spTree>
  </p:cSld>
  <p:clrMapOvr>
    <a:masterClrMapping/>
  </p:clrMapOvr>
  <p:transition advTm="1026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4294967295"/>
          </p:nvPr>
        </p:nvSpPr>
        <p:spPr>
          <a:xfrm>
            <a:off x="228600" y="1752600"/>
            <a:ext cx="8229600" cy="5105400"/>
          </a:xfrm>
        </p:spPr>
        <p:txBody>
          <a:bodyPr/>
          <a:lstStyle/>
          <a:p>
            <a:pPr eaLnBrk="1" hangingPunct="1">
              <a:buNone/>
            </a:pPr>
            <a:r>
              <a:rPr lang="en-US" sz="2400" b="1" u="sng" dirty="0" smtClean="0">
                <a:ea typeface="MS PGothic" pitchFamily="34" charset="-128"/>
              </a:rPr>
              <a:t>Bottom Line Up Front</a:t>
            </a:r>
            <a:r>
              <a:rPr lang="en-US" sz="2400" dirty="0" smtClean="0">
                <a:ea typeface="MS PGothic" pitchFamily="34" charset="-128"/>
              </a:rPr>
              <a:t>: </a:t>
            </a:r>
          </a:p>
          <a:p>
            <a:pPr eaLnBrk="1" hangingPunct="1">
              <a:buNone/>
            </a:pPr>
            <a:r>
              <a:rPr lang="en-US" sz="1800" dirty="0" smtClean="0">
                <a:ea typeface="MS PGothic" pitchFamily="34" charset="-128"/>
              </a:rPr>
              <a:t>Catastrophic thinking is when you waste critical energy focusing on the worst case </a:t>
            </a:r>
          </a:p>
          <a:p>
            <a:pPr eaLnBrk="1" hangingPunct="1">
              <a:buNone/>
            </a:pPr>
            <a:r>
              <a:rPr lang="en-US" sz="1800" dirty="0" smtClean="0">
                <a:ea typeface="MS PGothic" pitchFamily="34" charset="-128"/>
              </a:rPr>
              <a:t>outcomes of the situation.  This type of thinking prevents purposeful action and </a:t>
            </a:r>
          </a:p>
          <a:p>
            <a:pPr eaLnBrk="1" hangingPunct="1">
              <a:buNone/>
            </a:pPr>
            <a:r>
              <a:rPr lang="en-US" sz="1800" dirty="0" smtClean="0">
                <a:ea typeface="MS PGothic" pitchFamily="34" charset="-128"/>
              </a:rPr>
              <a:t>creates panic.</a:t>
            </a:r>
          </a:p>
          <a:p>
            <a:pPr eaLnBrk="1" hangingPunct="1">
              <a:buNone/>
            </a:pPr>
            <a:endParaRPr lang="en-US" sz="1800" dirty="0" smtClean="0">
              <a:ea typeface="MS PGothic" pitchFamily="34" charset="-128"/>
            </a:endParaRPr>
          </a:p>
          <a:p>
            <a:pPr eaLnBrk="1" hangingPunct="1">
              <a:buNone/>
            </a:pPr>
            <a:r>
              <a:rPr lang="en-US" sz="1800" dirty="0" smtClean="0">
                <a:ea typeface="MS PGothic" pitchFamily="34" charset="-128"/>
              </a:rPr>
              <a:t>The triggers that cause catastrophic thinking are:</a:t>
            </a:r>
          </a:p>
          <a:p>
            <a:pPr marL="457200" indent="-457200" eaLnBrk="1" hangingPunct="1">
              <a:buAutoNum type="arabicPeriod"/>
            </a:pPr>
            <a:r>
              <a:rPr lang="en-US" sz="1800" dirty="0" smtClean="0">
                <a:ea typeface="MS PGothic" pitchFamily="34" charset="-128"/>
              </a:rPr>
              <a:t>The situation is unclear.</a:t>
            </a:r>
          </a:p>
          <a:p>
            <a:pPr marL="457200" indent="-457200" eaLnBrk="1" hangingPunct="1">
              <a:buAutoNum type="arabicPeriod"/>
            </a:pPr>
            <a:r>
              <a:rPr lang="en-US" sz="1800" dirty="0" smtClean="0">
                <a:ea typeface="MS PGothic" pitchFamily="34" charset="-128"/>
              </a:rPr>
              <a:t>Something you value highly is at stake.</a:t>
            </a:r>
          </a:p>
          <a:p>
            <a:pPr marL="457200" indent="-457200" eaLnBrk="1" hangingPunct="1">
              <a:buAutoNum type="arabicPeriod"/>
            </a:pPr>
            <a:r>
              <a:rPr lang="en-US" sz="1800" dirty="0" smtClean="0">
                <a:ea typeface="MS PGothic" pitchFamily="34" charset="-128"/>
              </a:rPr>
              <a:t>You’re run down or depleted.</a:t>
            </a:r>
          </a:p>
          <a:p>
            <a:pPr marL="457200" indent="-457200" eaLnBrk="1" hangingPunct="1">
              <a:buAutoNum type="arabicPeriod"/>
            </a:pPr>
            <a:r>
              <a:rPr lang="en-US" sz="1800" dirty="0" smtClean="0">
                <a:ea typeface="MS PGothic" pitchFamily="34" charset="-128"/>
              </a:rPr>
              <a:t>You already fear the situation.</a:t>
            </a:r>
          </a:p>
          <a:p>
            <a:pPr marL="457200" indent="-457200" eaLnBrk="1" hangingPunct="1">
              <a:buAutoNum type="arabicPeriod"/>
            </a:pPr>
            <a:r>
              <a:rPr lang="en-US" sz="1800" dirty="0" smtClean="0">
                <a:ea typeface="MS PGothic" pitchFamily="34" charset="-128"/>
              </a:rPr>
              <a:t>It is your first time doing something.</a:t>
            </a:r>
          </a:p>
          <a:p>
            <a:pPr marL="457200" indent="-457200" eaLnBrk="1" hangingPunct="1">
              <a:buNone/>
            </a:pPr>
            <a:endParaRPr lang="en-US" sz="1800" dirty="0" smtClean="0">
              <a:ea typeface="MS PGothic" pitchFamily="34" charset="-128"/>
            </a:endParaRPr>
          </a:p>
          <a:p>
            <a:pPr eaLnBrk="1" hangingPunct="1">
              <a:buNone/>
            </a:pPr>
            <a:r>
              <a:rPr lang="en-US" sz="1800" b="1" i="1" dirty="0" smtClean="0">
                <a:ea typeface="MS PGothic" pitchFamily="34" charset="-128"/>
              </a:rPr>
              <a:t>Note:  Not everyone </a:t>
            </a:r>
            <a:r>
              <a:rPr lang="en-US" sz="1800" b="1" i="1" dirty="0" err="1" smtClean="0">
                <a:ea typeface="MS PGothic" pitchFamily="34" charset="-128"/>
              </a:rPr>
              <a:t>catastrophizes</a:t>
            </a:r>
            <a:r>
              <a:rPr lang="en-US" sz="1800" b="1" i="1" dirty="0" smtClean="0">
                <a:ea typeface="MS PGothic" pitchFamily="34" charset="-128"/>
              </a:rPr>
              <a:t> but recognizing this in your Soldiers is essential </a:t>
            </a:r>
          </a:p>
          <a:p>
            <a:pPr eaLnBrk="1" hangingPunct="1">
              <a:buNone/>
            </a:pPr>
            <a:r>
              <a:rPr lang="en-US" sz="1800" b="1" i="1" dirty="0" smtClean="0">
                <a:ea typeface="MS PGothic" pitchFamily="34" charset="-128"/>
              </a:rPr>
              <a:t>for Soldier Care.</a:t>
            </a:r>
          </a:p>
        </p:txBody>
      </p:sp>
      <p:sp>
        <p:nvSpPr>
          <p:cNvPr id="15363" name="Slide Number Placeholder 3"/>
          <p:cNvSpPr txBox="1">
            <a:spLocks noGrp="1"/>
          </p:cNvSpPr>
          <p:nvPr/>
        </p:nvSpPr>
        <p:spPr bwMode="auto">
          <a:xfrm>
            <a:off x="7939088" y="6448425"/>
            <a:ext cx="873125" cy="325438"/>
          </a:xfrm>
          <a:prstGeom prst="rect">
            <a:avLst/>
          </a:prstGeom>
          <a:noFill/>
          <a:ln w="9525">
            <a:noFill/>
            <a:miter lim="800000"/>
            <a:headEnd/>
            <a:tailEnd/>
          </a:ln>
        </p:spPr>
        <p:txBody>
          <a:bodyPr lIns="91429" tIns="45714" rIns="91429" bIns="45714"/>
          <a:lstStyle/>
          <a:p>
            <a:pPr algn="ctr"/>
            <a:r>
              <a:rPr lang="en-US" sz="900" b="1" dirty="0">
                <a:solidFill>
                  <a:schemeClr val="bg1"/>
                </a:solidFill>
                <a:latin typeface="MetaBookLF-Caps"/>
              </a:rPr>
              <a:t>Page </a:t>
            </a:r>
            <a:fld id="{6E23C003-E28E-43B6-8A76-D9EB10A91B42}" type="slidenum">
              <a:rPr lang="en-US" sz="900" b="1">
                <a:solidFill>
                  <a:schemeClr val="bg1"/>
                </a:solidFill>
                <a:latin typeface="Calibri" pitchFamily="34" charset="0"/>
              </a:rPr>
              <a:pPr algn="ctr"/>
              <a:t>5</a:t>
            </a:fld>
            <a:endParaRPr lang="en-US" sz="900" b="1" dirty="0">
              <a:solidFill>
                <a:schemeClr val="bg1"/>
              </a:solidFill>
              <a:latin typeface="Calibri" pitchFamily="34" charset="0"/>
            </a:endParaRPr>
          </a:p>
        </p:txBody>
      </p:sp>
      <p:sp>
        <p:nvSpPr>
          <p:cNvPr id="15364" name="Rectangle 4"/>
          <p:cNvSpPr>
            <a:spLocks noChangeArrowheads="1"/>
          </p:cNvSpPr>
          <p:nvPr/>
        </p:nvSpPr>
        <p:spPr bwMode="auto">
          <a:xfrm>
            <a:off x="228600" y="685800"/>
            <a:ext cx="8191500" cy="1015663"/>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Ask your Soldiers what they perceive the problem to </a:t>
            </a:r>
            <a:r>
              <a:rPr lang="en-US" sz="2000" b="1" dirty="0" smtClean="0">
                <a:solidFill>
                  <a:srgbClr val="FF0000"/>
                </a:solidFill>
                <a:latin typeface="Calibri" pitchFamily="34" charset="0"/>
                <a:ea typeface="MS PGothic" pitchFamily="34" charset="-128"/>
              </a:rPr>
              <a:t>be (2 minutes to discuss problem.  Lead into defining catastrophic thinking.)  Guide the discussion toward what the Soldier can control rather than the situation.</a:t>
            </a:r>
            <a:endParaRPr lang="en-US" sz="2000" b="1" dirty="0">
              <a:latin typeface="Calibri" pitchFamily="34" charset="0"/>
            </a:endParaRPr>
          </a:p>
        </p:txBody>
      </p:sp>
      <p:sp>
        <p:nvSpPr>
          <p:cNvPr id="7" name="Rectangle 6"/>
          <p:cNvSpPr/>
          <p:nvPr/>
        </p:nvSpPr>
        <p:spPr>
          <a:xfrm rot="16200000">
            <a:off x="5454650" y="3155950"/>
            <a:ext cx="6858000" cy="54610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Financial  (Optimism) - April</a:t>
            </a:r>
            <a:endParaRPr lang="en-US" sz="3200" b="1" dirty="0">
              <a:solidFill>
                <a:schemeClr val="bg1"/>
              </a:solidFill>
            </a:endParaRPr>
          </a:p>
        </p:txBody>
      </p:sp>
      <p:sp>
        <p:nvSpPr>
          <p:cNvPr id="15366" name="Title 7"/>
          <p:cNvSpPr>
            <a:spLocks noGrp="1"/>
          </p:cNvSpPr>
          <p:nvPr>
            <p:ph type="title"/>
          </p:nvPr>
        </p:nvSpPr>
        <p:spPr>
          <a:xfrm>
            <a:off x="381000" y="0"/>
            <a:ext cx="8229600" cy="884238"/>
          </a:xfrm>
        </p:spPr>
        <p:txBody>
          <a:bodyPr/>
          <a:lstStyle/>
          <a:p>
            <a:r>
              <a:rPr lang="en-US" dirty="0" smtClean="0"/>
              <a:t>Scenario – The Problem</a:t>
            </a:r>
          </a:p>
        </p:txBody>
      </p:sp>
      <p:pic>
        <p:nvPicPr>
          <p:cNvPr id="8" name="~PP2936.WAV">
            <a:hlinkClick r:id="" action="ppaction://media"/>
          </p:cNvPr>
          <p:cNvPicPr>
            <a:picLocks noRot="1" noChangeAspect="1"/>
          </p:cNvPicPr>
          <p:nvPr>
            <a:wavAudioFile r:embed="rId1" name="~PP2936.WAV"/>
          </p:nvPr>
        </p:nvPicPr>
        <p:blipFill>
          <a:blip r:embed="rId4" cstate="print"/>
          <a:stretch>
            <a:fillRect/>
          </a:stretch>
        </p:blipFill>
        <p:spPr>
          <a:xfrm>
            <a:off x="8702675" y="6416675"/>
            <a:ext cx="304800" cy="304800"/>
          </a:xfrm>
          <a:prstGeom prst="rect">
            <a:avLst/>
          </a:prstGeom>
        </p:spPr>
      </p:pic>
    </p:spTree>
  </p:cSld>
  <p:clrMapOvr>
    <a:masterClrMapping/>
  </p:clrMapOvr>
  <p:transition advTm="34646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p:cNvSpPr>
            <a:spLocks noGrp="1"/>
          </p:cNvSpPr>
          <p:nvPr>
            <p:ph sz="half" idx="1"/>
          </p:nvPr>
        </p:nvSpPr>
        <p:spPr>
          <a:xfrm>
            <a:off x="228600" y="533400"/>
            <a:ext cx="8305800" cy="6324600"/>
          </a:xfrm>
        </p:spPr>
        <p:txBody>
          <a:bodyPr/>
          <a:lstStyle/>
          <a:p>
            <a:pPr eaLnBrk="1" hangingPunct="1">
              <a:buFont typeface="Arial" pitchFamily="34" charset="0"/>
              <a:buNone/>
            </a:pPr>
            <a:r>
              <a:rPr lang="en-US" sz="2000" b="1" dirty="0" smtClean="0">
                <a:ea typeface="MS PGothic" pitchFamily="34" charset="-128"/>
              </a:rPr>
              <a:t>Types of </a:t>
            </a:r>
            <a:r>
              <a:rPr lang="en-US" sz="2000" b="1" dirty="0" err="1" smtClean="0">
                <a:ea typeface="MS PGothic" pitchFamily="34" charset="-128"/>
              </a:rPr>
              <a:t>Catastrophizing</a:t>
            </a:r>
            <a:r>
              <a:rPr lang="en-US" sz="2000" b="1" dirty="0" smtClean="0">
                <a:ea typeface="MS PGothic" pitchFamily="34" charset="-128"/>
              </a:rPr>
              <a:t>:</a:t>
            </a:r>
          </a:p>
          <a:p>
            <a:pPr marL="457200" indent="-457200" eaLnBrk="1" hangingPunct="1">
              <a:buFont typeface="Arial" pitchFamily="34" charset="0"/>
              <a:buAutoNum type="arabicPeriod"/>
            </a:pPr>
            <a:r>
              <a:rPr lang="en-US" sz="1800" b="1" u="sng" dirty="0" smtClean="0">
                <a:ea typeface="MS PGothic" pitchFamily="34" charset="-128"/>
              </a:rPr>
              <a:t>Downward Spiral</a:t>
            </a:r>
            <a:r>
              <a:rPr lang="en-US" sz="1800" u="sng" dirty="0" smtClean="0">
                <a:ea typeface="MS PGothic" pitchFamily="34" charset="-128"/>
              </a:rPr>
              <a:t> </a:t>
            </a:r>
            <a:r>
              <a:rPr lang="en-US" sz="1800" dirty="0" smtClean="0">
                <a:ea typeface="MS PGothic" pitchFamily="34" charset="-128"/>
              </a:rPr>
              <a:t>– When a negative event occurs and thoughts become a runaway train.  Your brain starts to tell a story that becomes increasingly negative and improbable causing the person to become more anxious as the story goes on.</a:t>
            </a:r>
          </a:p>
          <a:p>
            <a:pPr marL="457200" indent="-457200" eaLnBrk="1" hangingPunct="1">
              <a:buNone/>
            </a:pPr>
            <a:r>
              <a:rPr lang="en-US" sz="1800" i="1" dirty="0" smtClean="0">
                <a:ea typeface="MS PGothic" pitchFamily="34" charset="-128"/>
              </a:rPr>
              <a:t>Ex. “What am I going to do?” </a:t>
            </a:r>
            <a:r>
              <a:rPr lang="en-US" sz="1800" i="1" dirty="0" smtClean="0">
                <a:ea typeface="MS PGothic" pitchFamily="34" charset="-128"/>
                <a:sym typeface="Wingdings" pitchFamily="2" charset="2"/>
              </a:rPr>
              <a:t> “I’m never going to find another job.”  “I wont have a place to live.”   “I’ll have no insurance and my baby will get sick.”  “My girlfriend is going to leave me.”  “I am going to be homeless and alone.”</a:t>
            </a:r>
          </a:p>
          <a:p>
            <a:pPr marL="457200" indent="-457200" eaLnBrk="1" hangingPunct="1">
              <a:buNone/>
            </a:pPr>
            <a:endParaRPr lang="en-US" sz="1800" dirty="0" smtClean="0">
              <a:ea typeface="MS PGothic" pitchFamily="34" charset="-128"/>
            </a:endParaRPr>
          </a:p>
          <a:p>
            <a:pPr marL="457200" indent="-457200" eaLnBrk="1" hangingPunct="1">
              <a:buNone/>
            </a:pPr>
            <a:r>
              <a:rPr lang="en-US" sz="1800" b="1" dirty="0" smtClean="0">
                <a:ea typeface="MS PGothic" pitchFamily="34" charset="-128"/>
              </a:rPr>
              <a:t>2.  	</a:t>
            </a:r>
            <a:r>
              <a:rPr lang="en-US" sz="1800" b="1" u="sng" dirty="0" smtClean="0">
                <a:ea typeface="MS PGothic" pitchFamily="34" charset="-128"/>
              </a:rPr>
              <a:t>Scatter Shot </a:t>
            </a:r>
            <a:r>
              <a:rPr lang="en-US" sz="1800" dirty="0" smtClean="0">
                <a:ea typeface="MS PGothic" pitchFamily="34" charset="-128"/>
              </a:rPr>
              <a:t>-  A negative event occurs and you start thinking about many disconnected catastrophic events.</a:t>
            </a:r>
          </a:p>
          <a:p>
            <a:pPr marL="457200" indent="-457200" eaLnBrk="1" hangingPunct="1">
              <a:buNone/>
            </a:pPr>
            <a:r>
              <a:rPr lang="en-US" sz="1800" i="1" dirty="0" smtClean="0">
                <a:ea typeface="MS PGothic" pitchFamily="34" charset="-128"/>
              </a:rPr>
              <a:t>Ex. “I have no where to live.  I am going to have to buy my things back at auction.  I’m not going to get promoted.  I am going to have a huge hospital bill.  I wont get a security clearance because of my debt.”</a:t>
            </a:r>
          </a:p>
          <a:p>
            <a:pPr marL="457200" indent="-457200" eaLnBrk="1" hangingPunct="1">
              <a:buNone/>
            </a:pPr>
            <a:endParaRPr lang="en-US" sz="1800" dirty="0" smtClean="0">
              <a:ea typeface="MS PGothic" pitchFamily="34" charset="-128"/>
            </a:endParaRPr>
          </a:p>
          <a:p>
            <a:pPr marL="457200" indent="-457200" eaLnBrk="1" hangingPunct="1">
              <a:buNone/>
            </a:pPr>
            <a:r>
              <a:rPr lang="en-US" sz="1800" b="1" dirty="0" smtClean="0">
                <a:ea typeface="MS PGothic" pitchFamily="34" charset="-128"/>
              </a:rPr>
              <a:t>3. 	</a:t>
            </a:r>
            <a:r>
              <a:rPr lang="en-US" sz="1800" b="1" u="sng" dirty="0" smtClean="0">
                <a:ea typeface="MS PGothic" pitchFamily="34" charset="-128"/>
              </a:rPr>
              <a:t>Circling </a:t>
            </a:r>
            <a:r>
              <a:rPr lang="en-US" sz="1800" b="1" dirty="0" smtClean="0">
                <a:ea typeface="MS PGothic" pitchFamily="34" charset="-128"/>
              </a:rPr>
              <a:t>-  </a:t>
            </a:r>
            <a:r>
              <a:rPr lang="en-US" sz="1800" dirty="0" smtClean="0">
                <a:ea typeface="MS PGothic" pitchFamily="34" charset="-128"/>
              </a:rPr>
              <a:t>A negative event occurs and your thoughts about one bad outcome keep repeating.  The thoughts do not necessarily get more negative but they occur repetitively.  Your brain can’t change the channel.</a:t>
            </a:r>
          </a:p>
          <a:p>
            <a:pPr marL="457200" indent="-457200" eaLnBrk="1" hangingPunct="1">
              <a:buNone/>
            </a:pPr>
            <a:r>
              <a:rPr lang="en-US" sz="1800" i="1" dirty="0" smtClean="0">
                <a:ea typeface="MS PGothic" pitchFamily="34" charset="-128"/>
              </a:rPr>
              <a:t>Ex.  “What am I going to do?  I am never going to get a job.  Who is going to take care of my family?  I won’t have a job to take care of them.  How will I pay my bills?  I won’t have a job.”</a:t>
            </a:r>
          </a:p>
        </p:txBody>
      </p:sp>
      <p:sp>
        <p:nvSpPr>
          <p:cNvPr id="7" name="Rectangle 6"/>
          <p:cNvSpPr/>
          <p:nvPr/>
        </p:nvSpPr>
        <p:spPr>
          <a:xfrm rot="16200000">
            <a:off x="5454650" y="3155950"/>
            <a:ext cx="6858000" cy="54610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Financial  (Optimism) - April</a:t>
            </a:r>
            <a:endParaRPr lang="en-US" sz="3200" b="1" dirty="0">
              <a:solidFill>
                <a:schemeClr val="bg1"/>
              </a:solidFill>
            </a:endParaRPr>
          </a:p>
        </p:txBody>
      </p:sp>
      <p:sp>
        <p:nvSpPr>
          <p:cNvPr id="17414" name="Title 1"/>
          <p:cNvSpPr>
            <a:spLocks noGrp="1"/>
          </p:cNvSpPr>
          <p:nvPr>
            <p:ph type="title"/>
          </p:nvPr>
        </p:nvSpPr>
        <p:spPr>
          <a:xfrm>
            <a:off x="304800" y="0"/>
            <a:ext cx="7848600" cy="685800"/>
          </a:xfrm>
        </p:spPr>
        <p:txBody>
          <a:bodyPr/>
          <a:lstStyle/>
          <a:p>
            <a:pPr eaLnBrk="1" hangingPunct="1"/>
            <a:r>
              <a:rPr lang="en-US" sz="3000" b="1" dirty="0" smtClean="0">
                <a:solidFill>
                  <a:schemeClr val="tx2"/>
                </a:solidFill>
                <a:ea typeface="MS PGothic" pitchFamily="34" charset="-128"/>
              </a:rPr>
              <a:t>Scenario – “Putting it in Perspective” (example)</a:t>
            </a:r>
            <a:endParaRPr lang="en-US" sz="3000" dirty="0" smtClean="0">
              <a:ea typeface="MS PGothic" pitchFamily="34" charset="-128"/>
            </a:endParaRPr>
          </a:p>
        </p:txBody>
      </p:sp>
      <p:pic>
        <p:nvPicPr>
          <p:cNvPr id="5" name="~PP1886.WAV">
            <a:hlinkClick r:id="" action="ppaction://media"/>
          </p:cNvPr>
          <p:cNvPicPr>
            <a:picLocks noRot="1" noChangeAspect="1"/>
          </p:cNvPicPr>
          <p:nvPr>
            <a:wavAudioFile r:embed="rId1" name="~PP1886.WAV"/>
          </p:nvPr>
        </p:nvPicPr>
        <p:blipFill>
          <a:blip r:embed="rId4" cstate="print"/>
          <a:stretch>
            <a:fillRect/>
          </a:stretch>
        </p:blipFill>
        <p:spPr>
          <a:xfrm>
            <a:off x="8702675" y="6416675"/>
            <a:ext cx="304800" cy="304800"/>
          </a:xfrm>
          <a:prstGeom prst="rect">
            <a:avLst/>
          </a:prstGeom>
        </p:spPr>
      </p:pic>
    </p:spTree>
  </p:cSld>
  <p:clrMapOvr>
    <a:masterClrMapping/>
  </p:clrMapOvr>
  <p:transition advTm="4136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228600" y="2133600"/>
            <a:ext cx="8305800" cy="4267200"/>
          </a:xfrm>
        </p:spPr>
        <p:txBody>
          <a:bodyPr/>
          <a:lstStyle/>
          <a:p>
            <a:pPr eaLnBrk="1" hangingPunct="1">
              <a:spcBef>
                <a:spcPts val="0"/>
              </a:spcBef>
              <a:buNone/>
            </a:pPr>
            <a:r>
              <a:rPr lang="en-US" sz="2200" dirty="0" smtClean="0">
                <a:solidFill>
                  <a:srgbClr val="000000"/>
                </a:solidFill>
                <a:ea typeface="MS PGothic" pitchFamily="34" charset="-128"/>
              </a:rPr>
              <a:t>Use the skill of “Put It In Perspective” to help SPC Carter think about</a:t>
            </a:r>
          </a:p>
          <a:p>
            <a:pPr eaLnBrk="1" hangingPunct="1">
              <a:spcBef>
                <a:spcPts val="0"/>
              </a:spcBef>
              <a:buNone/>
            </a:pPr>
            <a:r>
              <a:rPr lang="en-US" sz="2200" dirty="0" smtClean="0">
                <a:solidFill>
                  <a:srgbClr val="000000"/>
                </a:solidFill>
                <a:ea typeface="MS PGothic" pitchFamily="34" charset="-128"/>
              </a:rPr>
              <a:t>the situation more clearly. Go through the below steps; order</a:t>
            </a:r>
          </a:p>
          <a:p>
            <a:pPr eaLnBrk="1" hangingPunct="1">
              <a:spcBef>
                <a:spcPts val="0"/>
              </a:spcBef>
              <a:buNone/>
            </a:pPr>
            <a:r>
              <a:rPr lang="en-US" sz="2200" dirty="0" smtClean="0">
                <a:solidFill>
                  <a:srgbClr val="000000"/>
                </a:solidFill>
                <a:ea typeface="MS PGothic" pitchFamily="34" charset="-128"/>
              </a:rPr>
              <a:t>matters.</a:t>
            </a:r>
          </a:p>
          <a:p>
            <a:pPr eaLnBrk="1" hangingPunct="1">
              <a:buNone/>
            </a:pPr>
            <a:endParaRPr lang="en-US" sz="2200" dirty="0" smtClean="0">
              <a:solidFill>
                <a:srgbClr val="000000"/>
              </a:solidFill>
              <a:ea typeface="MS PGothic" pitchFamily="34" charset="-128"/>
            </a:endParaRPr>
          </a:p>
          <a:p>
            <a:pPr eaLnBrk="1" hangingPunct="1">
              <a:buNone/>
            </a:pPr>
            <a:r>
              <a:rPr lang="en-US" sz="2200" dirty="0" smtClean="0">
                <a:solidFill>
                  <a:srgbClr val="000000"/>
                </a:solidFill>
                <a:ea typeface="MS PGothic" pitchFamily="34" charset="-128"/>
              </a:rPr>
              <a:t>Step 1: Have him describe the event stressors</a:t>
            </a:r>
          </a:p>
          <a:p>
            <a:pPr eaLnBrk="1" hangingPunct="1">
              <a:buNone/>
            </a:pPr>
            <a:r>
              <a:rPr lang="en-US" sz="2200" dirty="0" smtClean="0">
                <a:solidFill>
                  <a:srgbClr val="000000"/>
                </a:solidFill>
                <a:ea typeface="MS PGothic" pitchFamily="34" charset="-128"/>
              </a:rPr>
              <a:t>Step 2: Ask him to list all worst case thoughts </a:t>
            </a:r>
            <a:r>
              <a:rPr lang="en-US" sz="2200" i="1" dirty="0" smtClean="0">
                <a:solidFill>
                  <a:srgbClr val="000000"/>
                </a:solidFill>
                <a:ea typeface="MS PGothic" pitchFamily="34" charset="-128"/>
              </a:rPr>
              <a:t>(until exhausted)</a:t>
            </a:r>
          </a:p>
          <a:p>
            <a:pPr eaLnBrk="1" hangingPunct="1">
              <a:buNone/>
            </a:pPr>
            <a:r>
              <a:rPr lang="en-US" sz="2200" dirty="0" smtClean="0">
                <a:solidFill>
                  <a:srgbClr val="000000"/>
                </a:solidFill>
                <a:ea typeface="MS PGothic" pitchFamily="34" charset="-128"/>
              </a:rPr>
              <a:t>Step 3: Ask him to generate best case thoughts </a:t>
            </a:r>
            <a:r>
              <a:rPr lang="en-US" sz="2200" i="1" dirty="0" smtClean="0">
                <a:solidFill>
                  <a:srgbClr val="000000"/>
                </a:solidFill>
                <a:ea typeface="MS PGothic" pitchFamily="34" charset="-128"/>
              </a:rPr>
              <a:t>(even if very unlikely)</a:t>
            </a:r>
          </a:p>
          <a:p>
            <a:pPr eaLnBrk="1" hangingPunct="1">
              <a:buNone/>
            </a:pPr>
            <a:r>
              <a:rPr lang="en-US" sz="2200" dirty="0" smtClean="0">
                <a:solidFill>
                  <a:srgbClr val="000000"/>
                </a:solidFill>
                <a:ea typeface="MS PGothic" pitchFamily="34" charset="-128"/>
              </a:rPr>
              <a:t>Step 4: Have him identify the most likely outcome</a:t>
            </a:r>
          </a:p>
          <a:p>
            <a:pPr eaLnBrk="1" hangingPunct="1">
              <a:buNone/>
            </a:pPr>
            <a:r>
              <a:rPr lang="en-US" sz="2200" dirty="0" smtClean="0">
                <a:solidFill>
                  <a:srgbClr val="000000"/>
                </a:solidFill>
                <a:ea typeface="MS PGothic" pitchFamily="34" charset="-128"/>
              </a:rPr>
              <a:t>Step 5: Develop a plan to deal with most likely outcome </a:t>
            </a:r>
          </a:p>
        </p:txBody>
      </p:sp>
      <p:sp>
        <p:nvSpPr>
          <p:cNvPr id="16387" name="Slide Number Placeholder 3"/>
          <p:cNvSpPr txBox="1">
            <a:spLocks noGrp="1"/>
          </p:cNvSpPr>
          <p:nvPr/>
        </p:nvSpPr>
        <p:spPr bwMode="auto">
          <a:xfrm>
            <a:off x="7939088" y="6448425"/>
            <a:ext cx="873125" cy="325438"/>
          </a:xfrm>
          <a:prstGeom prst="rect">
            <a:avLst/>
          </a:prstGeom>
          <a:noFill/>
          <a:ln w="9525">
            <a:noFill/>
            <a:miter lim="800000"/>
            <a:headEnd/>
            <a:tailEnd/>
          </a:ln>
        </p:spPr>
        <p:txBody>
          <a:bodyPr lIns="91429" tIns="45714" rIns="91429" bIns="45714"/>
          <a:lstStyle/>
          <a:p>
            <a:pPr algn="ctr"/>
            <a:r>
              <a:rPr lang="en-US" sz="900" b="1" dirty="0">
                <a:solidFill>
                  <a:schemeClr val="bg1"/>
                </a:solidFill>
                <a:latin typeface="MetaBookLF-Caps"/>
              </a:rPr>
              <a:t>Page </a:t>
            </a:r>
            <a:fld id="{56407941-2A55-4D5D-AB14-DB6CDBC5B645}" type="slidenum">
              <a:rPr lang="en-US" sz="900" b="1">
                <a:solidFill>
                  <a:schemeClr val="bg1"/>
                </a:solidFill>
                <a:latin typeface="Calibri" pitchFamily="34" charset="0"/>
              </a:rPr>
              <a:pPr algn="ctr"/>
              <a:t>7</a:t>
            </a:fld>
            <a:endParaRPr lang="en-US" sz="900" b="1" dirty="0">
              <a:solidFill>
                <a:schemeClr val="bg1"/>
              </a:solidFill>
              <a:latin typeface="Calibri" pitchFamily="34" charset="0"/>
            </a:endParaRPr>
          </a:p>
        </p:txBody>
      </p:sp>
      <p:sp>
        <p:nvSpPr>
          <p:cNvPr id="16388" name="Rectangle 4"/>
          <p:cNvSpPr>
            <a:spLocks noChangeArrowheads="1"/>
          </p:cNvSpPr>
          <p:nvPr/>
        </p:nvSpPr>
        <p:spPr bwMode="auto">
          <a:xfrm>
            <a:off x="228600" y="762000"/>
            <a:ext cx="7924800" cy="1323439"/>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t>
            </a:r>
            <a:r>
              <a:rPr lang="en-US" sz="2000" b="1" dirty="0" smtClean="0">
                <a:solidFill>
                  <a:srgbClr val="FF0000"/>
                </a:solidFill>
                <a:latin typeface="Calibri" pitchFamily="34" charset="0"/>
                <a:ea typeface="MS PGothic" pitchFamily="34" charset="-128"/>
              </a:rPr>
              <a:t>Discuss how catastrophic thinking may be affecting SPC Carter.  If conversation is stale, ask if they believe he is thinking rationally.  Then lead in to skill steps.  (Can refer to October for more clarification on steps.)</a:t>
            </a:r>
            <a:endParaRPr lang="en-US" sz="2000" b="1" dirty="0">
              <a:solidFill>
                <a:srgbClr val="FF0000"/>
              </a:solidFill>
              <a:latin typeface="Calibri" pitchFamily="34" charset="0"/>
              <a:ea typeface="MS PGothic" pitchFamily="34" charset="-128"/>
            </a:endParaRPr>
          </a:p>
        </p:txBody>
      </p:sp>
      <p:sp>
        <p:nvSpPr>
          <p:cNvPr id="7" name="Rectangle 6"/>
          <p:cNvSpPr/>
          <p:nvPr/>
        </p:nvSpPr>
        <p:spPr>
          <a:xfrm rot="16200000">
            <a:off x="5454650" y="3155950"/>
            <a:ext cx="6858000" cy="54610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Financial  (Optimism) - April</a:t>
            </a:r>
            <a:endParaRPr lang="en-US" sz="3200" b="1" dirty="0">
              <a:solidFill>
                <a:schemeClr val="bg1"/>
              </a:solidFill>
            </a:endParaRPr>
          </a:p>
        </p:txBody>
      </p:sp>
      <p:sp>
        <p:nvSpPr>
          <p:cNvPr id="16390" name="Title 7"/>
          <p:cNvSpPr>
            <a:spLocks noGrp="1"/>
          </p:cNvSpPr>
          <p:nvPr>
            <p:ph type="title"/>
          </p:nvPr>
        </p:nvSpPr>
        <p:spPr>
          <a:xfrm>
            <a:off x="304800" y="0"/>
            <a:ext cx="8229600" cy="1036638"/>
          </a:xfrm>
        </p:spPr>
        <p:txBody>
          <a:bodyPr/>
          <a:lstStyle/>
          <a:p>
            <a:r>
              <a:rPr lang="en-US" dirty="0" smtClean="0"/>
              <a:t>Scenario – “Put it in Perspective”</a:t>
            </a:r>
          </a:p>
        </p:txBody>
      </p:sp>
      <p:pic>
        <p:nvPicPr>
          <p:cNvPr id="8" name="~PP3856.WAV">
            <a:hlinkClick r:id="" action="ppaction://media"/>
          </p:cNvPr>
          <p:cNvPicPr>
            <a:picLocks noRot="1" noChangeAspect="1"/>
          </p:cNvPicPr>
          <p:nvPr>
            <a:wavAudioFile r:embed="rId1" name="~PP3856.WAV"/>
          </p:nvPr>
        </p:nvPicPr>
        <p:blipFill>
          <a:blip r:embed="rId4" cstate="print"/>
          <a:stretch>
            <a:fillRect/>
          </a:stretch>
        </p:blipFill>
        <p:spPr>
          <a:xfrm>
            <a:off x="8702675" y="6416675"/>
            <a:ext cx="304800" cy="304800"/>
          </a:xfrm>
          <a:prstGeom prst="rect">
            <a:avLst/>
          </a:prstGeom>
        </p:spPr>
      </p:pic>
    </p:spTree>
  </p:cSld>
  <p:clrMapOvr>
    <a:masterClrMapping/>
  </p:clrMapOvr>
  <p:transition advTm="39979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685800"/>
          </a:xfrm>
        </p:spPr>
        <p:txBody>
          <a:bodyPr>
            <a:normAutofit fontScale="90000"/>
          </a:bodyPr>
          <a:lstStyle/>
          <a:p>
            <a:r>
              <a:rPr lang="en-US" dirty="0" smtClean="0"/>
              <a:t>Optimism  </a:t>
            </a:r>
            <a:endParaRPr lang="en-US" dirty="0"/>
          </a:p>
        </p:txBody>
      </p:sp>
      <p:sp>
        <p:nvSpPr>
          <p:cNvPr id="3" name="Content Placeholder 2"/>
          <p:cNvSpPr>
            <a:spLocks noGrp="1"/>
          </p:cNvSpPr>
          <p:nvPr>
            <p:ph idx="1"/>
          </p:nvPr>
        </p:nvSpPr>
        <p:spPr>
          <a:xfrm>
            <a:off x="228600" y="838200"/>
            <a:ext cx="8382000" cy="3657599"/>
          </a:xfrm>
        </p:spPr>
        <p:txBody>
          <a:bodyPr/>
          <a:lstStyle/>
          <a:p>
            <a:pPr>
              <a:buNone/>
            </a:pPr>
            <a:r>
              <a:rPr lang="en-US" sz="2000" dirty="0" smtClean="0"/>
              <a:t>The skill of “Put It In Perspective” helps to build upon the competency of </a:t>
            </a:r>
          </a:p>
          <a:p>
            <a:pPr>
              <a:buNone/>
            </a:pPr>
            <a:r>
              <a:rPr lang="en-US" sz="2000" dirty="0" smtClean="0"/>
              <a:t>Optimism because it forces the person to look at a situation more positively.</a:t>
            </a:r>
          </a:p>
          <a:p>
            <a:pPr>
              <a:buNone/>
            </a:pPr>
            <a:endParaRPr lang="en-US" sz="2000" dirty="0" smtClean="0"/>
          </a:p>
          <a:p>
            <a:pPr>
              <a:buNone/>
            </a:pPr>
            <a:r>
              <a:rPr lang="en-US" sz="2000" dirty="0" smtClean="0"/>
              <a:t>Optimistic thinkers:</a:t>
            </a:r>
          </a:p>
          <a:p>
            <a:pPr>
              <a:buNone/>
            </a:pPr>
            <a:r>
              <a:rPr lang="en-US" sz="2000" dirty="0" smtClean="0"/>
              <a:t>-Focus on solutions when change is possible and accept when it is not</a:t>
            </a:r>
          </a:p>
          <a:p>
            <a:pPr>
              <a:buNone/>
            </a:pPr>
            <a:r>
              <a:rPr lang="en-US" sz="2000" dirty="0" smtClean="0"/>
              <a:t>-Are happier and have less depression</a:t>
            </a:r>
          </a:p>
          <a:p>
            <a:pPr>
              <a:buNone/>
            </a:pPr>
            <a:r>
              <a:rPr lang="en-US" sz="2000" dirty="0" smtClean="0"/>
              <a:t>-Are seen as better leaders, have stronger relationships and are more successful</a:t>
            </a:r>
          </a:p>
          <a:p>
            <a:pPr>
              <a:buNone/>
            </a:pPr>
            <a:r>
              <a:rPr lang="en-US" sz="2000" dirty="0" smtClean="0"/>
              <a:t>-Learn from failure and find meaning in setback (</a:t>
            </a:r>
            <a:r>
              <a:rPr lang="en-US" sz="2000" dirty="0" err="1" smtClean="0"/>
              <a:t>ie</a:t>
            </a:r>
            <a:r>
              <a:rPr lang="en-US" sz="2000" dirty="0" smtClean="0"/>
              <a:t>. Lessons learned)</a:t>
            </a:r>
          </a:p>
          <a:p>
            <a:pPr>
              <a:buNone/>
            </a:pPr>
            <a:endParaRPr lang="en-US" sz="2000" dirty="0" smtClean="0"/>
          </a:p>
          <a:p>
            <a:pPr>
              <a:buNone/>
            </a:pPr>
            <a:endParaRPr lang="en-US" sz="2000" dirty="0" smtClean="0"/>
          </a:p>
          <a:p>
            <a:pPr>
              <a:buNone/>
            </a:pPr>
            <a:endParaRPr lang="en-US" sz="2000" dirty="0" smtClean="0"/>
          </a:p>
          <a:p>
            <a:pPr>
              <a:buNone/>
            </a:pPr>
            <a:endParaRPr lang="en-US" sz="2000" dirty="0"/>
          </a:p>
        </p:txBody>
      </p:sp>
      <p:sp>
        <p:nvSpPr>
          <p:cNvPr id="6" name="TextBox 5"/>
          <p:cNvSpPr txBox="1"/>
          <p:nvPr/>
        </p:nvSpPr>
        <p:spPr>
          <a:xfrm>
            <a:off x="228600" y="4648200"/>
            <a:ext cx="7924800" cy="1200329"/>
          </a:xfrm>
          <a:prstGeom prst="rect">
            <a:avLst/>
          </a:prstGeom>
          <a:noFill/>
        </p:spPr>
        <p:txBody>
          <a:bodyPr wrap="square" rtlCol="0">
            <a:spAutoFit/>
          </a:bodyPr>
          <a:lstStyle/>
          <a:p>
            <a:r>
              <a:rPr lang="en-US" b="1" u="sng" dirty="0" smtClean="0">
                <a:solidFill>
                  <a:srgbClr val="FF0000"/>
                </a:solidFill>
              </a:rPr>
              <a:t>Hunt the good stuff:</a:t>
            </a:r>
            <a:r>
              <a:rPr lang="en-US" b="1" dirty="0" smtClean="0">
                <a:solidFill>
                  <a:srgbClr val="FF0000"/>
                </a:solidFill>
              </a:rPr>
              <a:t> </a:t>
            </a:r>
            <a:r>
              <a:rPr lang="en-US" dirty="0" smtClean="0">
                <a:solidFill>
                  <a:srgbClr val="FF0000"/>
                </a:solidFill>
              </a:rPr>
              <a:t>Positive people think positively.  Focusing on positive experiences leads to an optimistic way of thinking.  Encourage your Soldiers to share a positive experience that they have had since last drill.  (Open discussion)</a:t>
            </a:r>
            <a:endParaRPr lang="en-US" dirty="0">
              <a:solidFill>
                <a:srgbClr val="FF0000"/>
              </a:solidFill>
            </a:endParaRPr>
          </a:p>
        </p:txBody>
      </p:sp>
      <p:sp>
        <p:nvSpPr>
          <p:cNvPr id="7" name="Rectangle 6"/>
          <p:cNvSpPr/>
          <p:nvPr/>
        </p:nvSpPr>
        <p:spPr>
          <a:xfrm rot="16200000">
            <a:off x="5454650" y="3155950"/>
            <a:ext cx="6858000" cy="54610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Financial  (Optimism) - April</a:t>
            </a:r>
            <a:endParaRPr lang="en-US" sz="3200" b="1" dirty="0">
              <a:solidFill>
                <a:schemeClr val="bg1"/>
              </a:solidFill>
            </a:endParaRPr>
          </a:p>
        </p:txBody>
      </p:sp>
      <p:pic>
        <p:nvPicPr>
          <p:cNvPr id="8" name="~PP1527.WAV">
            <a:hlinkClick r:id="" action="ppaction://media"/>
          </p:cNvPr>
          <p:cNvPicPr>
            <a:picLocks noRot="1" noChangeAspect="1"/>
          </p:cNvPicPr>
          <p:nvPr>
            <a:wavAudioFile r:embed="rId1" name="~PP1527.WAV"/>
          </p:nvPr>
        </p:nvPicPr>
        <p:blipFill>
          <a:blip r:embed="rId3" cstate="print"/>
          <a:stretch>
            <a:fillRect/>
          </a:stretch>
        </p:blipFill>
        <p:spPr>
          <a:xfrm>
            <a:off x="8702675" y="6416675"/>
            <a:ext cx="304800" cy="304800"/>
          </a:xfrm>
          <a:prstGeom prst="rect">
            <a:avLst/>
          </a:prstGeom>
        </p:spPr>
      </p:pic>
    </p:spTree>
  </p:cSld>
  <p:clrMapOvr>
    <a:masterClrMapping/>
  </p:clrMapOvr>
  <p:transition advTm="3541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228600" y="1524000"/>
            <a:ext cx="8229600" cy="5334000"/>
          </a:xfrm>
        </p:spPr>
        <p:txBody>
          <a:bodyPr rtlCol="0">
            <a:normAutofit/>
          </a:bodyPr>
          <a:lstStyle/>
          <a:p>
            <a:pPr eaLnBrk="1" fontAlgn="auto" hangingPunct="1">
              <a:spcAft>
                <a:spcPts val="0"/>
              </a:spcAft>
              <a:defRPr/>
            </a:pPr>
            <a:r>
              <a:rPr lang="en-US" sz="1800" b="1" dirty="0" smtClean="0">
                <a:ea typeface="ＭＳ Ｐゴシック"/>
                <a:cs typeface="ＭＳ Ｐゴシック"/>
              </a:rPr>
              <a:t>What could you do as a Battle Buddy to help SPC Carter?</a:t>
            </a:r>
          </a:p>
          <a:p>
            <a:pPr lvl="1" eaLnBrk="1" fontAlgn="auto" hangingPunct="1">
              <a:spcAft>
                <a:spcPts val="0"/>
              </a:spcAft>
              <a:defRPr/>
            </a:pPr>
            <a:r>
              <a:rPr lang="en-US" sz="1800" dirty="0" smtClean="0">
                <a:ea typeface="ＭＳ Ｐゴシック"/>
                <a:cs typeface="ＭＳ Ｐゴシック"/>
              </a:rPr>
              <a:t>Help point him to employment resources and give him an outlet to talk about his situation.</a:t>
            </a:r>
          </a:p>
          <a:p>
            <a:pPr lvl="1" eaLnBrk="1" fontAlgn="auto" hangingPunct="1">
              <a:spcAft>
                <a:spcPts val="0"/>
              </a:spcAft>
              <a:defRPr/>
            </a:pPr>
            <a:r>
              <a:rPr lang="en-US" sz="1800" dirty="0" smtClean="0">
                <a:ea typeface="ＭＳ Ｐゴシック"/>
                <a:cs typeface="ＭＳ Ｐゴシック"/>
              </a:rPr>
              <a:t>Direct him to someone who can help him update his resume.</a:t>
            </a:r>
          </a:p>
          <a:p>
            <a:pPr eaLnBrk="1" fontAlgn="auto" hangingPunct="1">
              <a:spcAft>
                <a:spcPts val="0"/>
              </a:spcAft>
              <a:defRPr/>
            </a:pPr>
            <a:r>
              <a:rPr lang="en-US" sz="1800" b="1" dirty="0" smtClean="0">
                <a:ea typeface="ＭＳ Ｐゴシック"/>
                <a:cs typeface="ＭＳ Ｐゴシック"/>
              </a:rPr>
              <a:t>What could you do as a leader to help SPC Carter?</a:t>
            </a:r>
          </a:p>
          <a:p>
            <a:pPr lvl="1" eaLnBrk="1" fontAlgn="auto" hangingPunct="1">
              <a:spcAft>
                <a:spcPts val="0"/>
              </a:spcAft>
              <a:defRPr/>
            </a:pPr>
            <a:r>
              <a:rPr lang="en-US" sz="1800" dirty="0" smtClean="0">
                <a:ea typeface="ＭＳ Ｐゴシック"/>
                <a:cs typeface="ＭＳ Ｐゴシック"/>
              </a:rPr>
              <a:t>Help him set short and long term goals regarding finances and employment.</a:t>
            </a:r>
          </a:p>
          <a:p>
            <a:pPr lvl="1" eaLnBrk="1" fontAlgn="auto" hangingPunct="1">
              <a:spcAft>
                <a:spcPts val="0"/>
              </a:spcAft>
              <a:defRPr/>
            </a:pPr>
            <a:r>
              <a:rPr lang="en-US" sz="1800" dirty="0" smtClean="0">
                <a:ea typeface="ＭＳ Ｐゴシック"/>
                <a:cs typeface="ＭＳ Ｐゴシック"/>
              </a:rPr>
              <a:t>Refer him to Family Programs Job Zone and Financial Counselor.</a:t>
            </a:r>
          </a:p>
          <a:p>
            <a:pPr eaLnBrk="1" fontAlgn="auto" hangingPunct="1">
              <a:spcAft>
                <a:spcPts val="0"/>
              </a:spcAft>
              <a:defRPr/>
            </a:pPr>
            <a:r>
              <a:rPr lang="en-US" sz="1800" b="1" dirty="0" smtClean="0">
                <a:ea typeface="ＭＳ Ｐゴシック"/>
                <a:cs typeface="ＭＳ Ｐゴシック"/>
              </a:rPr>
              <a:t>Remember ACE *</a:t>
            </a:r>
            <a:r>
              <a:rPr lang="en-US" sz="1800" b="1" dirty="0" smtClean="0">
                <a:solidFill>
                  <a:srgbClr val="FF0000"/>
                </a:solidFill>
                <a:ea typeface="ＭＳ Ｐゴシック"/>
                <a:cs typeface="ＭＳ Ｐゴシック"/>
              </a:rPr>
              <a:t> </a:t>
            </a:r>
            <a:r>
              <a:rPr lang="en-US" sz="1800" b="1" dirty="0" smtClean="0">
                <a:ea typeface="ＭＳ Ｐゴシック"/>
                <a:cs typeface="ＭＳ Ｐゴシック"/>
              </a:rPr>
              <a:t>(any stressful situation can lead to suicidal behavior)</a:t>
            </a:r>
            <a:endParaRPr lang="en-US" sz="1800" b="1" dirty="0" smtClean="0">
              <a:solidFill>
                <a:srgbClr val="FF0000"/>
              </a:solidFill>
              <a:ea typeface="ＭＳ Ｐゴシック"/>
              <a:cs typeface="ＭＳ Ｐゴシック"/>
            </a:endParaRPr>
          </a:p>
          <a:p>
            <a:pPr lvl="1" eaLnBrk="1" fontAlgn="auto" hangingPunct="1">
              <a:spcAft>
                <a:spcPts val="0"/>
              </a:spcAft>
              <a:defRPr/>
            </a:pPr>
            <a:r>
              <a:rPr lang="en-US" sz="1800" b="1" dirty="0" smtClean="0">
                <a:ea typeface="ＭＳ Ｐゴシック"/>
                <a:cs typeface="ＭＳ Ｐゴシック"/>
              </a:rPr>
              <a:t>A</a:t>
            </a:r>
            <a:r>
              <a:rPr lang="en-US" sz="1800" dirty="0" smtClean="0">
                <a:ea typeface="ＭＳ Ｐゴシック"/>
                <a:cs typeface="ＭＳ Ｐゴシック"/>
              </a:rPr>
              <a:t>sk what you can do to assist the Soldier in succeeding.</a:t>
            </a:r>
          </a:p>
          <a:p>
            <a:pPr lvl="1" eaLnBrk="1" fontAlgn="auto" hangingPunct="1">
              <a:spcAft>
                <a:spcPts val="0"/>
              </a:spcAft>
              <a:defRPr/>
            </a:pPr>
            <a:r>
              <a:rPr lang="en-US" sz="1800" b="1" dirty="0" smtClean="0">
                <a:ea typeface="ＭＳ Ｐゴシック"/>
                <a:cs typeface="ＭＳ Ｐゴシック"/>
              </a:rPr>
              <a:t>C</a:t>
            </a:r>
            <a:r>
              <a:rPr lang="en-US" sz="1800" dirty="0" smtClean="0">
                <a:ea typeface="ＭＳ Ｐゴシック"/>
                <a:cs typeface="ＭＳ Ｐゴシック"/>
              </a:rPr>
              <a:t>are enough to listen and provide support.</a:t>
            </a:r>
          </a:p>
          <a:p>
            <a:pPr lvl="1" eaLnBrk="1" fontAlgn="auto" hangingPunct="1">
              <a:spcAft>
                <a:spcPts val="0"/>
              </a:spcAft>
              <a:defRPr/>
            </a:pPr>
            <a:r>
              <a:rPr lang="en-US" sz="1800" b="1" dirty="0" smtClean="0">
                <a:ea typeface="ＭＳ Ｐゴシック"/>
                <a:cs typeface="ＭＳ Ｐゴシック"/>
              </a:rPr>
              <a:t>E</a:t>
            </a:r>
            <a:r>
              <a:rPr lang="en-US" sz="1800" dirty="0" smtClean="0">
                <a:ea typeface="ＭＳ Ｐゴシック"/>
                <a:cs typeface="ＭＳ Ｐゴシック"/>
              </a:rPr>
              <a:t>scort the Soldier to resources or be one yourself as a positive influence.</a:t>
            </a:r>
          </a:p>
          <a:p>
            <a:pPr lvl="1" eaLnBrk="1" fontAlgn="auto" hangingPunct="1">
              <a:spcAft>
                <a:spcPts val="0"/>
              </a:spcAft>
              <a:buNone/>
              <a:defRPr/>
            </a:pPr>
            <a:endParaRPr lang="en-US" sz="1800" b="1" dirty="0" smtClean="0">
              <a:ea typeface="ＭＳ Ｐゴシック"/>
              <a:cs typeface="ＭＳ Ｐゴシック"/>
            </a:endParaRPr>
          </a:p>
          <a:p>
            <a:pPr lvl="1" eaLnBrk="1" fontAlgn="auto" hangingPunct="1">
              <a:spcAft>
                <a:spcPts val="0"/>
              </a:spcAft>
              <a:buNone/>
              <a:defRPr/>
            </a:pPr>
            <a:r>
              <a:rPr lang="en-US" sz="1800" b="1" dirty="0" smtClean="0">
                <a:ea typeface="ＭＳ Ｐゴシック"/>
                <a:cs typeface="ＭＳ Ｐゴシック"/>
              </a:rPr>
              <a:t>DO YOU HAVE AN “ACE” CARD?</a:t>
            </a:r>
          </a:p>
          <a:p>
            <a:pPr lvl="1" eaLnBrk="1" fontAlgn="auto" hangingPunct="1">
              <a:spcAft>
                <a:spcPts val="0"/>
              </a:spcAft>
              <a:buNone/>
              <a:defRPr/>
            </a:pPr>
            <a:r>
              <a:rPr lang="en-US" sz="1800" dirty="0" smtClean="0">
                <a:ea typeface="ＭＳ Ｐゴシック"/>
                <a:cs typeface="ＭＳ Ｐゴシック"/>
              </a:rPr>
              <a:t>*	 The </a:t>
            </a:r>
            <a:r>
              <a:rPr lang="en-US" sz="1800" b="1" dirty="0" smtClean="0">
                <a:ea typeface="ＭＳ Ｐゴシック"/>
                <a:cs typeface="ＭＳ Ｐゴシック"/>
              </a:rPr>
              <a:t>ACE</a:t>
            </a:r>
            <a:r>
              <a:rPr lang="en-US" sz="1800" dirty="0" smtClean="0">
                <a:ea typeface="ＭＳ Ｐゴシック"/>
                <a:cs typeface="ＭＳ Ｐゴシック"/>
              </a:rPr>
              <a:t> process guides us to assist the Soldier.  Have the courage to act on behalf of a fellow Soldier.  Never assume that everything is good to go until you have checked.</a:t>
            </a:r>
          </a:p>
        </p:txBody>
      </p:sp>
      <p:sp>
        <p:nvSpPr>
          <p:cNvPr id="19459" name="Rectangle 3"/>
          <p:cNvSpPr>
            <a:spLocks noChangeArrowheads="1"/>
          </p:cNvSpPr>
          <p:nvPr/>
        </p:nvSpPr>
        <p:spPr bwMode="auto">
          <a:xfrm>
            <a:off x="228600" y="685800"/>
            <a:ext cx="7696200" cy="707886"/>
          </a:xfrm>
          <a:prstGeom prst="rect">
            <a:avLst/>
          </a:prstGeom>
          <a:noFill/>
          <a:ln w="9525">
            <a:noFill/>
            <a:miter lim="800000"/>
            <a:headEnd/>
            <a:tailEnd/>
          </a:ln>
        </p:spPr>
        <p:txBody>
          <a:bodyPr wrap="square">
            <a:spAutoFit/>
          </a:bodyPr>
          <a:lstStyle/>
          <a:p>
            <a:r>
              <a:rPr lang="en-US" sz="2000" b="1" u="sng" dirty="0">
                <a:solidFill>
                  <a:srgbClr val="FF0000"/>
                </a:solidFill>
                <a:latin typeface="Calibri" pitchFamily="34" charset="0"/>
                <a:ea typeface="MS PGothic" pitchFamily="34" charset="-128"/>
              </a:rPr>
              <a:t>Leader</a:t>
            </a:r>
            <a:r>
              <a:rPr lang="en-US" sz="2000" b="1" dirty="0">
                <a:solidFill>
                  <a:srgbClr val="FF0000"/>
                </a:solidFill>
                <a:latin typeface="Calibri" pitchFamily="34" charset="0"/>
                <a:ea typeface="MS PGothic" pitchFamily="34" charset="-128"/>
              </a:rPr>
              <a:t>:  Ask about responsibility of Battle Buddies and how they can assist in the situation and review ACE</a:t>
            </a:r>
            <a:endParaRPr lang="en-US" sz="2000" b="1" dirty="0">
              <a:latin typeface="Calibri" pitchFamily="34" charset="0"/>
            </a:endParaRPr>
          </a:p>
        </p:txBody>
      </p:sp>
      <p:sp>
        <p:nvSpPr>
          <p:cNvPr id="6" name="Rectangle 5"/>
          <p:cNvSpPr/>
          <p:nvPr/>
        </p:nvSpPr>
        <p:spPr>
          <a:xfrm rot="16200000">
            <a:off x="5454650" y="3155950"/>
            <a:ext cx="6858000" cy="546100"/>
          </a:xfrm>
          <a:prstGeom prst="rect">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solidFill>
                  <a:schemeClr val="bg1"/>
                </a:solidFill>
              </a:rPr>
              <a:t>Financial  (Optimism) - April</a:t>
            </a:r>
            <a:endParaRPr lang="en-US" sz="3200" b="1" dirty="0">
              <a:solidFill>
                <a:schemeClr val="bg1"/>
              </a:solidFill>
            </a:endParaRPr>
          </a:p>
        </p:txBody>
      </p:sp>
      <p:sp>
        <p:nvSpPr>
          <p:cNvPr id="19461" name="Title 8"/>
          <p:cNvSpPr>
            <a:spLocks noGrp="1"/>
          </p:cNvSpPr>
          <p:nvPr>
            <p:ph type="title"/>
          </p:nvPr>
        </p:nvSpPr>
        <p:spPr>
          <a:xfrm>
            <a:off x="228600" y="228600"/>
            <a:ext cx="8229600" cy="381000"/>
          </a:xfrm>
        </p:spPr>
        <p:txBody>
          <a:bodyPr>
            <a:normAutofit fontScale="90000"/>
          </a:bodyPr>
          <a:lstStyle/>
          <a:p>
            <a:r>
              <a:rPr lang="en-US" dirty="0" smtClean="0"/>
              <a:t>Scenario – Battle Buddy Aid</a:t>
            </a:r>
          </a:p>
        </p:txBody>
      </p:sp>
      <p:pic>
        <p:nvPicPr>
          <p:cNvPr id="7" name="~PP5.WAV">
            <a:hlinkClick r:id="" action="ppaction://media"/>
          </p:cNvPr>
          <p:cNvPicPr>
            <a:picLocks noRot="1" noChangeAspect="1"/>
          </p:cNvPicPr>
          <p:nvPr>
            <a:wavAudioFile r:embed="rId1" name="~PP5.WAV"/>
          </p:nvPr>
        </p:nvPicPr>
        <p:blipFill>
          <a:blip r:embed="rId4" cstate="print"/>
          <a:stretch>
            <a:fillRect/>
          </a:stretch>
        </p:blipFill>
        <p:spPr>
          <a:xfrm>
            <a:off x="8702675" y="6416675"/>
            <a:ext cx="304800" cy="304800"/>
          </a:xfrm>
          <a:prstGeom prst="rect">
            <a:avLst/>
          </a:prstGeom>
        </p:spPr>
      </p:pic>
    </p:spTree>
  </p:cSld>
  <p:clrMapOvr>
    <a:masterClrMapping/>
  </p:clrMapOvr>
  <p:transition advTm="3532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1384</Words>
  <Application>Microsoft Office PowerPoint</Application>
  <PresentationFormat>On-screen Show (4:3)</PresentationFormat>
  <Paragraphs>148</Paragraphs>
  <Slides>11</Slides>
  <Notes>10</Notes>
  <HiddenSlides>0</HiddenSlides>
  <MMClips>11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What is Financial Fitness?</vt:lpstr>
      <vt:lpstr>Components of Financial Fitness</vt:lpstr>
      <vt:lpstr>Unhealthy Financial Fitness Behaviors</vt:lpstr>
      <vt:lpstr>Unhealthy Financial Fitness Scenario</vt:lpstr>
      <vt:lpstr>Scenario – The Problem</vt:lpstr>
      <vt:lpstr>Scenario – “Putting it in Perspective” (example)</vt:lpstr>
      <vt:lpstr>Scenario – “Put it in Perspective”</vt:lpstr>
      <vt:lpstr>Optimism  </vt:lpstr>
      <vt:lpstr>Scenario – Battle Buddy Aid</vt:lpstr>
      <vt:lpstr>Healthy Financial Fitness Behaviors</vt:lpstr>
      <vt:lpstr>Available Resources</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Financial Fitness?</dc:title>
  <dc:creator>patrick.kaley</dc:creator>
  <cp:lastModifiedBy>patrick.kaley</cp:lastModifiedBy>
  <cp:revision>3</cp:revision>
  <dcterms:created xsi:type="dcterms:W3CDTF">2014-01-27T15:15:33Z</dcterms:created>
  <dcterms:modified xsi:type="dcterms:W3CDTF">2014-01-27T16:55:56Z</dcterms:modified>
</cp:coreProperties>
</file>