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BC942-00BA-4D96-A4ED-49FE542463A4}" type="datetimeFigureOut">
              <a:rPr lang="en-US" smtClean="0"/>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2ADBA-57AC-434E-87AB-4D6A02752B2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108161-3F1C-4710-9036-53C3873030E4}" type="slidenum">
              <a:rPr lang="en-US" smtClean="0"/>
              <a:pPr fontAlgn="base">
                <a:spcBef>
                  <a:spcPct val="0"/>
                </a:spcBef>
                <a:spcAft>
                  <a:spcPct val="0"/>
                </a:spcAft>
                <a:defRPr/>
              </a:pPr>
              <a:t>7</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DB3ABB-63FD-4173-902A-35E438BE2513}"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BCA43-D8DF-4067-B1EC-05946E07C2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B3ABB-63FD-4173-902A-35E438BE2513}"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BCA43-D8DF-4067-B1EC-05946E07C2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B3ABB-63FD-4173-902A-35E438BE2513}"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BCA43-D8DF-4067-B1EC-05946E07C2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B3ABB-63FD-4173-902A-35E438BE2513}"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BCA43-D8DF-4067-B1EC-05946E07C2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B3ABB-63FD-4173-902A-35E438BE2513}"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BCA43-D8DF-4067-B1EC-05946E07C2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DB3ABB-63FD-4173-902A-35E438BE2513}"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BCA43-D8DF-4067-B1EC-05946E07C2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DB3ABB-63FD-4173-902A-35E438BE2513}" type="datetimeFigureOut">
              <a:rPr lang="en-US" smtClean="0"/>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BCA43-D8DF-4067-B1EC-05946E07C2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DB3ABB-63FD-4173-902A-35E438BE2513}" type="datetimeFigureOut">
              <a:rPr lang="en-US" smtClean="0"/>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BCA43-D8DF-4067-B1EC-05946E07C2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B3ABB-63FD-4173-902A-35E438BE2513}" type="datetimeFigureOut">
              <a:rPr lang="en-US" smtClean="0"/>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BCA43-D8DF-4067-B1EC-05946E07C2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B3ABB-63FD-4173-902A-35E438BE2513}"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BCA43-D8DF-4067-B1EC-05946E07C2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B3ABB-63FD-4173-902A-35E438BE2513}"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BCA43-D8DF-4067-B1EC-05946E07C2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B3ABB-63FD-4173-902A-35E438BE2513}" type="datetimeFigureOut">
              <a:rPr lang="en-US" smtClean="0"/>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BCA43-D8DF-4067-B1EC-05946E07C2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hyperlink" Target="http://www.dmna.state.ny.us/family" TargetMode="External"/><Relationship Id="rId2" Type="http://schemas.openxmlformats.org/officeDocument/2006/relationships/slideLayout" Target="../slideLayouts/slideLayout7.xml"/><Relationship Id="rId1" Type="http://schemas.openxmlformats.org/officeDocument/2006/relationships/audio" Target="../media/audio11.wav"/><Relationship Id="rId6" Type="http://schemas.openxmlformats.org/officeDocument/2006/relationships/image" Target="../media/image1.png"/><Relationship Id="rId5" Type="http://schemas.openxmlformats.org/officeDocument/2006/relationships/hyperlink" Target="http://www.vets4warriors.com/" TargetMode="External"/><Relationship Id="rId4" Type="http://schemas.openxmlformats.org/officeDocument/2006/relationships/hyperlink" Target="http://www.militaryonesourc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audio" Target="../media/audio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4"/>
          <p:cNvSpPr>
            <a:spLocks noGrp="1"/>
          </p:cNvSpPr>
          <p:nvPr>
            <p:ph idx="1"/>
          </p:nvPr>
        </p:nvSpPr>
        <p:spPr>
          <a:xfrm>
            <a:off x="228600" y="1951038"/>
            <a:ext cx="7772400" cy="3992562"/>
          </a:xfrm>
        </p:spPr>
        <p:txBody>
          <a:bodyPr/>
          <a:lstStyle/>
          <a:p>
            <a:r>
              <a:rPr lang="en-US" sz="2200" dirty="0" smtClean="0"/>
              <a:t>TC 3-22.20 states “Army physical readiness is defined as the ability to meet the physical demands of any combat or duty position, accomplish the mission, and continue to fight and win”</a:t>
            </a:r>
          </a:p>
          <a:p>
            <a:pPr eaLnBrk="1" hangingPunct="1"/>
            <a:endParaRPr lang="en-US" sz="2200" dirty="0" smtClean="0">
              <a:ea typeface="MS PGothic" pitchFamily="34" charset="-128"/>
            </a:endParaRPr>
          </a:p>
          <a:p>
            <a:pPr eaLnBrk="1" hangingPunct="1"/>
            <a:r>
              <a:rPr lang="en-US" sz="2200" dirty="0" smtClean="0">
                <a:ea typeface="MS PGothic" pitchFamily="34" charset="-128"/>
              </a:rPr>
              <a:t>Physical fitness is a </a:t>
            </a:r>
            <a:r>
              <a:rPr lang="en-US" sz="2200" b="1" dirty="0" smtClean="0">
                <a:ea typeface="MS PGothic" pitchFamily="34" charset="-128"/>
              </a:rPr>
              <a:t>DUTY</a:t>
            </a:r>
            <a:r>
              <a:rPr lang="en-US" sz="2200" b="1" dirty="0" smtClean="0">
                <a:solidFill>
                  <a:srgbClr val="FF0000"/>
                </a:solidFill>
                <a:ea typeface="MS PGothic" pitchFamily="34" charset="-128"/>
              </a:rPr>
              <a:t> </a:t>
            </a:r>
            <a:r>
              <a:rPr lang="en-US" sz="2200" dirty="0" smtClean="0">
                <a:ea typeface="MS PGothic" pitchFamily="34" charset="-128"/>
              </a:rPr>
              <a:t>and a personal responsibility</a:t>
            </a:r>
          </a:p>
          <a:p>
            <a:pPr eaLnBrk="1" hangingPunct="1"/>
            <a:endParaRPr lang="en-US" sz="2200" dirty="0" smtClean="0">
              <a:ea typeface="MS PGothic" pitchFamily="34" charset="-128"/>
            </a:endParaRPr>
          </a:p>
          <a:p>
            <a:pPr eaLnBrk="1" hangingPunct="1"/>
            <a:r>
              <a:rPr lang="en-US" sz="2200" dirty="0" smtClean="0">
                <a:ea typeface="MS PGothic" pitchFamily="34" charset="-128"/>
              </a:rPr>
              <a:t>You are required to pass the APFT and meet height and weight requirements</a:t>
            </a:r>
          </a:p>
        </p:txBody>
      </p:sp>
      <p:sp>
        <p:nvSpPr>
          <p:cNvPr id="6" name="Rectangle 5"/>
          <p:cNvSpPr/>
          <p:nvPr/>
        </p:nvSpPr>
        <p:spPr>
          <a:xfrm rot="16200000">
            <a:off x="5448300" y="3162300"/>
            <a:ext cx="6858000" cy="533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Physical (Mental Agility) -May</a:t>
            </a:r>
            <a:endParaRPr lang="en-US" sz="3200" b="1" dirty="0">
              <a:solidFill>
                <a:schemeClr val="bg1"/>
              </a:solidFill>
            </a:endParaRPr>
          </a:p>
        </p:txBody>
      </p:sp>
      <p:sp>
        <p:nvSpPr>
          <p:cNvPr id="33797" name="Rectangle 4"/>
          <p:cNvSpPr>
            <a:spLocks noChangeArrowheads="1"/>
          </p:cNvSpPr>
          <p:nvPr/>
        </p:nvSpPr>
        <p:spPr bwMode="auto">
          <a:xfrm>
            <a:off x="228600" y="1047750"/>
            <a:ext cx="79248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Discuss these expectations with your Soldiers</a:t>
            </a:r>
            <a:endParaRPr lang="en-US" sz="2000" b="1" dirty="0">
              <a:latin typeface="Calibri" pitchFamily="34" charset="0"/>
            </a:endParaRPr>
          </a:p>
        </p:txBody>
      </p:sp>
      <p:sp>
        <p:nvSpPr>
          <p:cNvPr id="33798" name="Title 12"/>
          <p:cNvSpPr>
            <a:spLocks noGrp="1"/>
          </p:cNvSpPr>
          <p:nvPr>
            <p:ph type="title"/>
          </p:nvPr>
        </p:nvSpPr>
        <p:spPr/>
        <p:txBody>
          <a:bodyPr/>
          <a:lstStyle/>
          <a:p>
            <a:r>
              <a:rPr lang="en-US" dirty="0" smtClean="0"/>
              <a:t>What is Physical Fitness?</a:t>
            </a:r>
          </a:p>
        </p:txBody>
      </p:sp>
      <p:pic>
        <p:nvPicPr>
          <p:cNvPr id="7" name="~PP66.WAV">
            <a:hlinkClick r:id="" action="ppaction://media"/>
          </p:cNvPr>
          <p:cNvPicPr>
            <a:picLocks noRot="1" noChangeAspect="1"/>
          </p:cNvPicPr>
          <p:nvPr>
            <a:wavAudioFile r:embed="rId1" name="~PP66.WAV"/>
          </p:nvPr>
        </p:nvPicPr>
        <p:blipFill>
          <a:blip r:embed="rId3" cstate="print"/>
          <a:stretch>
            <a:fillRect/>
          </a:stretch>
        </p:blipFill>
        <p:spPr>
          <a:xfrm>
            <a:off x="8702675" y="6416675"/>
            <a:ext cx="304800" cy="304800"/>
          </a:xfrm>
          <a:prstGeom prst="rect">
            <a:avLst/>
          </a:prstGeom>
        </p:spPr>
      </p:pic>
    </p:spTree>
  </p:cSld>
  <p:clrMapOvr>
    <a:masterClrMapping/>
  </p:clrMapOvr>
  <p:transition advTm="2479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228600" y="1371600"/>
            <a:ext cx="8077200" cy="4876800"/>
          </a:xfrm>
        </p:spPr>
        <p:txBody>
          <a:bodyPr/>
          <a:lstStyle/>
          <a:p>
            <a:pPr eaLnBrk="1" hangingPunct="1"/>
            <a:r>
              <a:rPr lang="en-US" sz="2200" dirty="0" smtClean="0">
                <a:ea typeface="MS PGothic" pitchFamily="34" charset="-128"/>
              </a:rPr>
              <a:t>Strive to meet and exceed the Army standard</a:t>
            </a:r>
          </a:p>
          <a:p>
            <a:pPr eaLnBrk="1" hangingPunct="1"/>
            <a:r>
              <a:rPr lang="en-US" sz="2200" dirty="0" smtClean="0">
                <a:ea typeface="MS PGothic" pitchFamily="34" charset="-128"/>
              </a:rPr>
              <a:t>Treat injuries quickly; maintaining your body and health is as important as PT</a:t>
            </a:r>
          </a:p>
          <a:p>
            <a:pPr eaLnBrk="1" hangingPunct="1"/>
            <a:r>
              <a:rPr lang="en-US" sz="2200" dirty="0" smtClean="0">
                <a:ea typeface="MS PGothic" pitchFamily="34" charset="-128"/>
              </a:rPr>
              <a:t>Eat well balanced, healthy meals and plan for healthy snacks</a:t>
            </a:r>
          </a:p>
          <a:p>
            <a:pPr eaLnBrk="1" hangingPunct="1"/>
            <a:r>
              <a:rPr lang="en-US" sz="2200" dirty="0" smtClean="0">
                <a:ea typeface="MS PGothic" pitchFamily="34" charset="-128"/>
              </a:rPr>
              <a:t>Exercise regularly (i.e. three times per week)</a:t>
            </a:r>
          </a:p>
          <a:p>
            <a:pPr eaLnBrk="1" hangingPunct="1"/>
            <a:r>
              <a:rPr lang="en-US" sz="2200" dirty="0" smtClean="0">
                <a:ea typeface="MS PGothic" pitchFamily="34" charset="-128"/>
              </a:rPr>
              <a:t>Stretch regularly throughout the day, including before and after exercise</a:t>
            </a:r>
          </a:p>
          <a:p>
            <a:pPr eaLnBrk="1" hangingPunct="1"/>
            <a:r>
              <a:rPr lang="en-US" sz="2200" dirty="0" smtClean="0">
                <a:ea typeface="MS PGothic" pitchFamily="34" charset="-128"/>
              </a:rPr>
              <a:t>Use NYARNG/armory fitness equipment or join a gym</a:t>
            </a:r>
          </a:p>
          <a:p>
            <a:pPr eaLnBrk="1" hangingPunct="1"/>
            <a:r>
              <a:rPr lang="en-US" sz="2200" dirty="0" smtClean="0">
                <a:ea typeface="MS PGothic" pitchFamily="34" charset="-128"/>
              </a:rPr>
              <a:t>Join a local sports team or get a workout buddy to keep you accountable and motivated</a:t>
            </a:r>
          </a:p>
          <a:p>
            <a:pPr eaLnBrk="1" hangingPunct="1"/>
            <a:r>
              <a:rPr lang="en-US" sz="2200" dirty="0" smtClean="0">
                <a:ea typeface="MS PGothic" pitchFamily="34" charset="-128"/>
              </a:rPr>
              <a:t>Build a social circle around a physical activity (pick-up basketball, golf, hiking, kayaking, cycling, etc.)</a:t>
            </a:r>
          </a:p>
        </p:txBody>
      </p:sp>
      <p:sp>
        <p:nvSpPr>
          <p:cNvPr id="43011" name="Rectangle 4"/>
          <p:cNvSpPr>
            <a:spLocks noChangeArrowheads="1"/>
          </p:cNvSpPr>
          <p:nvPr/>
        </p:nvSpPr>
        <p:spPr bwMode="auto">
          <a:xfrm>
            <a:off x="228600" y="762000"/>
            <a:ext cx="80772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Ask your Soldiers to think of good physical fitness habits </a:t>
            </a:r>
            <a:endParaRPr lang="en-US" sz="2000" b="1" dirty="0">
              <a:latin typeface="Calibri" pitchFamily="34" charset="0"/>
            </a:endParaRPr>
          </a:p>
        </p:txBody>
      </p:sp>
      <p:sp>
        <p:nvSpPr>
          <p:cNvPr id="6" name="Rectangle 5"/>
          <p:cNvSpPr/>
          <p:nvPr/>
        </p:nvSpPr>
        <p:spPr>
          <a:xfrm rot="16200000">
            <a:off x="5448300" y="3162300"/>
            <a:ext cx="6858000" cy="533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Physical (Mental Agility) - May</a:t>
            </a:r>
            <a:endParaRPr lang="en-US" sz="3200" b="1" dirty="0">
              <a:solidFill>
                <a:schemeClr val="bg1"/>
              </a:solidFill>
            </a:endParaRPr>
          </a:p>
        </p:txBody>
      </p:sp>
      <p:sp>
        <p:nvSpPr>
          <p:cNvPr id="43013" name="Title 7"/>
          <p:cNvSpPr>
            <a:spLocks noGrp="1"/>
          </p:cNvSpPr>
          <p:nvPr>
            <p:ph type="title"/>
          </p:nvPr>
        </p:nvSpPr>
        <p:spPr>
          <a:xfrm>
            <a:off x="381000" y="0"/>
            <a:ext cx="8229600" cy="960438"/>
          </a:xfrm>
        </p:spPr>
        <p:txBody>
          <a:bodyPr/>
          <a:lstStyle/>
          <a:p>
            <a:r>
              <a:rPr lang="en-US" dirty="0" smtClean="0"/>
              <a:t>Healthy Physical Fitness Behaviors</a:t>
            </a:r>
          </a:p>
        </p:txBody>
      </p:sp>
      <p:pic>
        <p:nvPicPr>
          <p:cNvPr id="7" name="~PP2219.WAV">
            <a:hlinkClick r:id="" action="ppaction://media"/>
          </p:cNvPr>
          <p:cNvPicPr>
            <a:picLocks noRot="1" noChangeAspect="1"/>
          </p:cNvPicPr>
          <p:nvPr>
            <a:wavAudioFile r:embed="rId1" name="~PP2219.WAV"/>
          </p:nvPr>
        </p:nvPicPr>
        <p:blipFill>
          <a:blip r:embed="rId3" cstate="print"/>
          <a:stretch>
            <a:fillRect/>
          </a:stretch>
        </p:blipFill>
        <p:spPr>
          <a:xfrm>
            <a:off x="8702675" y="6416675"/>
            <a:ext cx="304800" cy="304800"/>
          </a:xfrm>
          <a:prstGeom prst="rect">
            <a:avLst/>
          </a:prstGeom>
        </p:spPr>
      </p:pic>
    </p:spTree>
  </p:cSld>
  <p:clrMapOvr>
    <a:masterClrMapping/>
  </p:clrMapOvr>
  <p:transition advTm="1384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228600" y="1447800"/>
            <a:ext cx="8077200" cy="4495800"/>
          </a:xfrm>
        </p:spPr>
        <p:txBody>
          <a:bodyPr/>
          <a:lstStyle/>
          <a:p>
            <a:pPr eaLnBrk="1" hangingPunct="1"/>
            <a:r>
              <a:rPr lang="en-US" sz="2200" dirty="0" smtClean="0"/>
              <a:t>NYARNG Family Programs Office (877)715-7817 or </a:t>
            </a:r>
            <a:r>
              <a:rPr lang="en-US" sz="2200" dirty="0" smtClean="0">
                <a:hlinkClick r:id="rId3"/>
              </a:rPr>
              <a:t>www.dmna.state.ny.us/family</a:t>
            </a:r>
            <a:endParaRPr lang="en-US" sz="2200" dirty="0" smtClean="0"/>
          </a:p>
          <a:p>
            <a:pPr lvl="1" eaLnBrk="1" hangingPunct="1"/>
            <a:r>
              <a:rPr lang="en-US" sz="1800" dirty="0" smtClean="0"/>
              <a:t>Military OneSource (NYARNG Representative), (518)265-2901</a:t>
            </a:r>
          </a:p>
          <a:p>
            <a:pPr eaLnBrk="1" hangingPunct="1"/>
            <a:r>
              <a:rPr lang="en-US" sz="2200" dirty="0" smtClean="0"/>
              <a:t>Military OneSource, (800)342-9647 or </a:t>
            </a:r>
            <a:r>
              <a:rPr lang="en-US" sz="2200" dirty="0" smtClean="0">
                <a:hlinkClick r:id="rId4"/>
              </a:rPr>
              <a:t>www.militaryonesource.com</a:t>
            </a:r>
            <a:r>
              <a:rPr lang="en-US" sz="2200" dirty="0" smtClean="0"/>
              <a:t> </a:t>
            </a:r>
          </a:p>
          <a:p>
            <a:pPr eaLnBrk="1" hangingPunct="1"/>
            <a:r>
              <a:rPr lang="en-US" sz="2200" dirty="0" smtClean="0"/>
              <a:t>Vets4Warriors peer support line, (855)838-8255 / (855)VET-TALK), </a:t>
            </a:r>
            <a:r>
              <a:rPr lang="en-US" sz="2200" dirty="0" smtClean="0">
                <a:hlinkClick r:id="rId5"/>
              </a:rPr>
              <a:t>http://www.vets4warriors.com/</a:t>
            </a:r>
            <a:endParaRPr lang="en-US" sz="2200" dirty="0" smtClean="0"/>
          </a:p>
          <a:p>
            <a:pPr eaLnBrk="1" hangingPunct="1"/>
            <a:r>
              <a:rPr lang="en-US" sz="2200" dirty="0" smtClean="0"/>
              <a:t>NYARNG/armory fitness equipment</a:t>
            </a:r>
          </a:p>
          <a:p>
            <a:pPr eaLnBrk="1" hangingPunct="1"/>
            <a:r>
              <a:rPr lang="en-US" sz="2200" dirty="0" smtClean="0"/>
              <a:t>Unit Master Fitness Trainer (where available)</a:t>
            </a:r>
          </a:p>
          <a:p>
            <a:pPr eaLnBrk="1" hangingPunct="1"/>
            <a:r>
              <a:rPr lang="en-US" sz="2200" dirty="0" smtClean="0"/>
              <a:t>Local gym, health and fitness clubs</a:t>
            </a:r>
          </a:p>
          <a:p>
            <a:pPr eaLnBrk="1" hangingPunct="1"/>
            <a:r>
              <a:rPr lang="en-US" sz="2200" dirty="0" smtClean="0"/>
              <a:t>Your primary care physician through </a:t>
            </a:r>
            <a:r>
              <a:rPr lang="en-US" sz="2200" dirty="0" err="1" smtClean="0"/>
              <a:t>Tricare</a:t>
            </a:r>
            <a:r>
              <a:rPr lang="en-US" sz="2200" dirty="0" smtClean="0"/>
              <a:t> Reserve Select</a:t>
            </a:r>
          </a:p>
          <a:p>
            <a:pPr lvl="1" eaLnBrk="1" hangingPunct="1">
              <a:buFont typeface="Arial" pitchFamily="34" charset="0"/>
              <a:buChar char="•"/>
            </a:pPr>
            <a:endParaRPr lang="en-US" sz="2200" dirty="0" smtClean="0"/>
          </a:p>
          <a:p>
            <a:pPr lvl="1" eaLnBrk="1" hangingPunct="1">
              <a:buFont typeface="Arial" pitchFamily="34" charset="0"/>
              <a:buChar char="•"/>
            </a:pPr>
            <a:endParaRPr lang="en-US" sz="2200" dirty="0" smtClean="0"/>
          </a:p>
          <a:p>
            <a:pPr lvl="1" eaLnBrk="1" hangingPunct="1">
              <a:buFont typeface="Arial" pitchFamily="34" charset="0"/>
              <a:buChar char="•"/>
            </a:pPr>
            <a:endParaRPr lang="en-US" sz="2200" dirty="0" smtClean="0"/>
          </a:p>
          <a:p>
            <a:pPr lvl="1" eaLnBrk="1" hangingPunct="1">
              <a:buFontTx/>
              <a:buNone/>
            </a:pPr>
            <a:endParaRPr lang="en-US" sz="2200" dirty="0" smtClean="0"/>
          </a:p>
          <a:p>
            <a:pPr lvl="1" eaLnBrk="1" hangingPunct="1">
              <a:buFontTx/>
              <a:buNone/>
            </a:pPr>
            <a:endParaRPr lang="en-US" sz="2200" dirty="0" smtClean="0"/>
          </a:p>
        </p:txBody>
      </p:sp>
      <p:sp>
        <p:nvSpPr>
          <p:cNvPr id="7" name="Title 1"/>
          <p:cNvSpPr txBox="1">
            <a:spLocks/>
          </p:cNvSpPr>
          <p:nvPr/>
        </p:nvSpPr>
        <p:spPr bwMode="auto">
          <a:xfrm>
            <a:off x="228600" y="609600"/>
            <a:ext cx="8153400" cy="914400"/>
          </a:xfrm>
          <a:prstGeom prst="rect">
            <a:avLst/>
          </a:prstGeom>
          <a:noFill/>
          <a:ln>
            <a:miter lim="800000"/>
            <a:headEnd/>
            <a:tailEnd/>
          </a:ln>
        </p:spPr>
        <p:txBody>
          <a:bodyPr/>
          <a:lstStyle/>
          <a:p>
            <a:pPr fontAlgn="auto">
              <a:spcBef>
                <a:spcPts val="0"/>
              </a:spcBef>
              <a:spcAft>
                <a:spcPts val="0"/>
              </a:spcAft>
              <a:defRPr/>
            </a:pPr>
            <a:r>
              <a:rPr lang="en-US" sz="2000" b="1" u="sng" dirty="0">
                <a:solidFill>
                  <a:srgbClr val="FF0000"/>
                </a:solidFill>
                <a:latin typeface="+mn-lt"/>
                <a:cs typeface="Times New Roman" pitchFamily="18" charset="0"/>
              </a:rPr>
              <a:t>Leader</a:t>
            </a:r>
            <a:r>
              <a:rPr lang="en-US" sz="2000" b="1" dirty="0">
                <a:solidFill>
                  <a:srgbClr val="FF0000"/>
                </a:solidFill>
                <a:latin typeface="+mn-lt"/>
                <a:cs typeface="Times New Roman" pitchFamily="18" charset="0"/>
              </a:rPr>
              <a:t>:  Reviews available resources and remind Soldiers that seeking them is not a sign of weakness but part of fitness</a:t>
            </a:r>
            <a:endParaRPr lang="en-US" sz="2000" b="1" kern="0" dirty="0">
              <a:solidFill>
                <a:schemeClr val="tx2"/>
              </a:solidFill>
              <a:latin typeface="+mj-lt"/>
              <a:ea typeface="+mj-ea"/>
              <a:cs typeface="Times New Roman" pitchFamily="18" charset="0"/>
            </a:endParaRPr>
          </a:p>
        </p:txBody>
      </p:sp>
      <p:sp>
        <p:nvSpPr>
          <p:cNvPr id="6" name="Rectangle 5"/>
          <p:cNvSpPr/>
          <p:nvPr/>
        </p:nvSpPr>
        <p:spPr>
          <a:xfrm rot="16200000">
            <a:off x="5448300" y="3162300"/>
            <a:ext cx="6858000" cy="533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Physical (Mental Agility) - May</a:t>
            </a:r>
            <a:endParaRPr lang="en-US" sz="3200" b="1" dirty="0">
              <a:solidFill>
                <a:schemeClr val="bg1"/>
              </a:solidFill>
            </a:endParaRPr>
          </a:p>
        </p:txBody>
      </p:sp>
      <p:sp>
        <p:nvSpPr>
          <p:cNvPr id="8" name="Title 12"/>
          <p:cNvSpPr txBox="1">
            <a:spLocks/>
          </p:cNvSpPr>
          <p:nvPr/>
        </p:nvSpPr>
        <p:spPr>
          <a:xfrm>
            <a:off x="152400" y="0"/>
            <a:ext cx="8229600" cy="1143000"/>
          </a:xfrm>
          <a:prstGeom prst="rect">
            <a:avLst/>
          </a:prstGeom>
        </p:spPr>
        <p:txBody>
          <a:bodyPr/>
          <a:lstStyle/>
          <a:p>
            <a:pPr algn="ctr" eaLnBrk="0" hangingPunct="0">
              <a:defRPr/>
            </a:pPr>
            <a:r>
              <a:rPr lang="en-US" sz="3200" b="1" dirty="0">
                <a:solidFill>
                  <a:schemeClr val="tx2"/>
                </a:solidFill>
                <a:latin typeface="+mn-lt"/>
                <a:ea typeface="+mj-ea"/>
                <a:cs typeface="+mj-cs"/>
              </a:rPr>
              <a:t>Available Resources</a:t>
            </a:r>
          </a:p>
        </p:txBody>
      </p:sp>
      <p:pic>
        <p:nvPicPr>
          <p:cNvPr id="9" name="~PP3308.WAV">
            <a:hlinkClick r:id="" action="ppaction://media"/>
          </p:cNvPr>
          <p:cNvPicPr>
            <a:picLocks noRot="1" noChangeAspect="1"/>
          </p:cNvPicPr>
          <p:nvPr>
            <a:wavAudioFile r:embed="rId1" name="~PP3308.WAV"/>
          </p:nvPr>
        </p:nvPicPr>
        <p:blipFill>
          <a:blip r:embed="rId6" cstate="print"/>
          <a:stretch>
            <a:fillRect/>
          </a:stretch>
        </p:blipFill>
        <p:spPr>
          <a:xfrm>
            <a:off x="8702675" y="6416675"/>
            <a:ext cx="304800" cy="304800"/>
          </a:xfrm>
          <a:prstGeom prst="rect">
            <a:avLst/>
          </a:prstGeom>
        </p:spPr>
      </p:pic>
    </p:spTree>
  </p:cSld>
  <p:clrMapOvr>
    <a:masterClrMapping/>
  </p:clrMapOvr>
  <p:transition advTm="1062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28600" y="1981200"/>
            <a:ext cx="7772400" cy="3992562"/>
          </a:xfrm>
        </p:spPr>
        <p:txBody>
          <a:bodyPr/>
          <a:lstStyle/>
          <a:p>
            <a:pPr eaLnBrk="1" hangingPunct="1"/>
            <a:r>
              <a:rPr lang="en-US" sz="2200" b="1" dirty="0" smtClean="0">
                <a:ea typeface="MS PGothic" pitchFamily="34" charset="-128"/>
              </a:rPr>
              <a:t>Mobility </a:t>
            </a:r>
            <a:r>
              <a:rPr lang="en-US" sz="2200" dirty="0" smtClean="0">
                <a:ea typeface="MS PGothic" pitchFamily="34" charset="-128"/>
              </a:rPr>
              <a:t>– </a:t>
            </a:r>
            <a:r>
              <a:rPr lang="en-US" sz="2200" dirty="0" smtClean="0"/>
              <a:t>movement proficiency; the ability to move quickly and confidently, such as lifting an injured Soldier</a:t>
            </a:r>
          </a:p>
          <a:p>
            <a:pPr eaLnBrk="1" hangingPunct="1"/>
            <a:endParaRPr lang="en-US" sz="2200" dirty="0" smtClean="0"/>
          </a:p>
          <a:p>
            <a:pPr eaLnBrk="1" hangingPunct="1"/>
            <a:r>
              <a:rPr lang="en-US" sz="2200" b="1" dirty="0" smtClean="0">
                <a:ea typeface="MS PGothic" pitchFamily="34" charset="-128"/>
              </a:rPr>
              <a:t>Strength</a:t>
            </a:r>
            <a:r>
              <a:rPr lang="en-US" sz="2200" dirty="0" smtClean="0">
                <a:ea typeface="MS PGothic" pitchFamily="34" charset="-128"/>
              </a:rPr>
              <a:t> – </a:t>
            </a:r>
            <a:r>
              <a:rPr lang="en-US" sz="2200" dirty="0" smtClean="0"/>
              <a:t>the ability to overcome resistance</a:t>
            </a:r>
          </a:p>
          <a:p>
            <a:pPr eaLnBrk="1" hangingPunct="1"/>
            <a:endParaRPr lang="en-US" sz="2200" dirty="0" smtClean="0">
              <a:ea typeface="MS PGothic" pitchFamily="34" charset="-128"/>
            </a:endParaRPr>
          </a:p>
          <a:p>
            <a:r>
              <a:rPr lang="en-US" sz="2200" b="1" dirty="0" smtClean="0">
                <a:ea typeface="MS PGothic" pitchFamily="34" charset="-128"/>
              </a:rPr>
              <a:t>Endurance</a:t>
            </a:r>
            <a:r>
              <a:rPr lang="en-US" sz="2200" dirty="0" smtClean="0">
                <a:ea typeface="MS PGothic" pitchFamily="34" charset="-128"/>
              </a:rPr>
              <a:t> – </a:t>
            </a:r>
            <a:r>
              <a:rPr lang="en-US" sz="2200" dirty="0" smtClean="0"/>
              <a:t>the ability to sustain physical activity</a:t>
            </a:r>
            <a:endParaRPr lang="en-US" sz="2200" dirty="0" smtClean="0">
              <a:ea typeface="MS PGothic" pitchFamily="34" charset="-128"/>
            </a:endParaRPr>
          </a:p>
        </p:txBody>
      </p:sp>
      <p:sp>
        <p:nvSpPr>
          <p:cNvPr id="5" name="Rectangle 4"/>
          <p:cNvSpPr/>
          <p:nvPr/>
        </p:nvSpPr>
        <p:spPr>
          <a:xfrm rot="16200000">
            <a:off x="5454650" y="3155950"/>
            <a:ext cx="6858000" cy="5461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Physical (Mental Agility) - May</a:t>
            </a:r>
            <a:endParaRPr lang="en-US" sz="3200" b="1" dirty="0">
              <a:solidFill>
                <a:schemeClr val="bg1"/>
              </a:solidFill>
            </a:endParaRPr>
          </a:p>
        </p:txBody>
      </p:sp>
      <p:sp>
        <p:nvSpPr>
          <p:cNvPr id="34820" name="Rectangle 3"/>
          <p:cNvSpPr>
            <a:spLocks noChangeArrowheads="1"/>
          </p:cNvSpPr>
          <p:nvPr/>
        </p:nvSpPr>
        <p:spPr bwMode="auto">
          <a:xfrm>
            <a:off x="228600" y="1143000"/>
            <a:ext cx="76962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Discuss these expectations with your Soldiers</a:t>
            </a:r>
            <a:endParaRPr lang="en-US" sz="2000" b="1" dirty="0">
              <a:latin typeface="Calibri" pitchFamily="34" charset="0"/>
            </a:endParaRPr>
          </a:p>
        </p:txBody>
      </p:sp>
      <p:sp>
        <p:nvSpPr>
          <p:cNvPr id="34822" name="Title 12"/>
          <p:cNvSpPr>
            <a:spLocks noGrp="1"/>
          </p:cNvSpPr>
          <p:nvPr>
            <p:ph type="title"/>
          </p:nvPr>
        </p:nvSpPr>
        <p:spPr/>
        <p:txBody>
          <a:bodyPr/>
          <a:lstStyle/>
          <a:p>
            <a:r>
              <a:rPr lang="en-US" dirty="0" smtClean="0"/>
              <a:t>Components of Physical Fitness</a:t>
            </a:r>
          </a:p>
        </p:txBody>
      </p:sp>
      <p:pic>
        <p:nvPicPr>
          <p:cNvPr id="6" name="~PP687.WAV">
            <a:hlinkClick r:id="" action="ppaction://media"/>
          </p:cNvPr>
          <p:cNvPicPr>
            <a:picLocks noRot="1" noChangeAspect="1"/>
          </p:cNvPicPr>
          <p:nvPr>
            <a:wavAudioFile r:embed="rId1" name="~PP687.WAV"/>
          </p:nvPr>
        </p:nvPicPr>
        <p:blipFill>
          <a:blip r:embed="rId3" cstate="print"/>
          <a:stretch>
            <a:fillRect/>
          </a:stretch>
        </p:blipFill>
        <p:spPr>
          <a:xfrm>
            <a:off x="8702675" y="6416675"/>
            <a:ext cx="304800" cy="304800"/>
          </a:xfrm>
          <a:prstGeom prst="rect">
            <a:avLst/>
          </a:prstGeom>
        </p:spPr>
      </p:pic>
    </p:spTree>
  </p:cSld>
  <p:clrMapOvr>
    <a:masterClrMapping/>
  </p:clrMapOvr>
  <p:transition advTm="2436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228600" y="1676400"/>
            <a:ext cx="8153400" cy="4114800"/>
          </a:xfrm>
        </p:spPr>
        <p:txBody>
          <a:bodyPr/>
          <a:lstStyle/>
          <a:p>
            <a:pPr eaLnBrk="1" hangingPunct="1">
              <a:spcBef>
                <a:spcPts val="300"/>
              </a:spcBef>
            </a:pPr>
            <a:r>
              <a:rPr lang="en-US" sz="2200" dirty="0" smtClean="0">
                <a:ea typeface="MS PGothic" pitchFamily="34" charset="-128"/>
              </a:rPr>
              <a:t>Excessive eating, smoking, drinking</a:t>
            </a:r>
          </a:p>
          <a:p>
            <a:pPr eaLnBrk="1" hangingPunct="1">
              <a:spcBef>
                <a:spcPts val="300"/>
              </a:spcBef>
            </a:pPr>
            <a:r>
              <a:rPr lang="en-US" sz="2200" dirty="0" smtClean="0">
                <a:ea typeface="MS PGothic" pitchFamily="34" charset="-128"/>
              </a:rPr>
              <a:t>Lazy lifestyle –being a “couch potato” and abstaining from physical activity</a:t>
            </a:r>
          </a:p>
          <a:p>
            <a:pPr eaLnBrk="1" hangingPunct="1">
              <a:spcBef>
                <a:spcPts val="300"/>
              </a:spcBef>
            </a:pPr>
            <a:r>
              <a:rPr lang="en-US" sz="2200" dirty="0" smtClean="0">
                <a:ea typeface="MS PGothic" pitchFamily="34" charset="-128"/>
              </a:rPr>
              <a:t>Poor motivation – doing the minimum to pass the APFT standard and being unfit for combat</a:t>
            </a:r>
          </a:p>
          <a:p>
            <a:pPr eaLnBrk="1" hangingPunct="1">
              <a:spcBef>
                <a:spcPts val="300"/>
              </a:spcBef>
            </a:pPr>
            <a:r>
              <a:rPr lang="en-US" sz="2200" dirty="0" smtClean="0">
                <a:ea typeface="MS PGothic" pitchFamily="34" charset="-128"/>
              </a:rPr>
              <a:t>Poor flexibility – never stretching before and during exercise</a:t>
            </a:r>
          </a:p>
          <a:p>
            <a:pPr eaLnBrk="1" hangingPunct="1">
              <a:spcBef>
                <a:spcPts val="300"/>
              </a:spcBef>
            </a:pPr>
            <a:r>
              <a:rPr lang="en-US" sz="2200" dirty="0" smtClean="0">
                <a:ea typeface="MS PGothic" pitchFamily="34" charset="-128"/>
              </a:rPr>
              <a:t>Poor hygiene – not taking care of yourself by washing, grooming, brushing your teeth and daily physical regimen </a:t>
            </a:r>
          </a:p>
          <a:p>
            <a:pPr eaLnBrk="1" hangingPunct="1">
              <a:spcBef>
                <a:spcPts val="300"/>
              </a:spcBef>
            </a:pPr>
            <a:r>
              <a:rPr lang="en-US" sz="2200" dirty="0" smtClean="0">
                <a:ea typeface="MS PGothic" pitchFamily="34" charset="-128"/>
              </a:rPr>
              <a:t>Poor body composition – staying at the edge of the Army body fat standard (“spare tire” syndrome)</a:t>
            </a:r>
          </a:p>
          <a:p>
            <a:pPr eaLnBrk="1" hangingPunct="1">
              <a:spcBef>
                <a:spcPts val="300"/>
              </a:spcBef>
            </a:pPr>
            <a:r>
              <a:rPr lang="en-US" sz="2200" dirty="0" smtClean="0">
                <a:ea typeface="MS PGothic" pitchFamily="34" charset="-128"/>
              </a:rPr>
              <a:t>Drug use – use of illegal drugs or misuse of legal prescription drugs</a:t>
            </a:r>
          </a:p>
        </p:txBody>
      </p:sp>
      <p:sp>
        <p:nvSpPr>
          <p:cNvPr id="5" name="Rectangle 4"/>
          <p:cNvSpPr/>
          <p:nvPr/>
        </p:nvSpPr>
        <p:spPr>
          <a:xfrm rot="16200000">
            <a:off x="5454650" y="3155950"/>
            <a:ext cx="6858000" cy="5461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Physical (Mental Agility) - May</a:t>
            </a:r>
            <a:endParaRPr lang="en-US" sz="3200" b="1" dirty="0">
              <a:solidFill>
                <a:schemeClr val="bg1"/>
              </a:solidFill>
            </a:endParaRPr>
          </a:p>
        </p:txBody>
      </p:sp>
      <p:sp>
        <p:nvSpPr>
          <p:cNvPr id="35844" name="Rectangle 3"/>
          <p:cNvSpPr>
            <a:spLocks noChangeArrowheads="1"/>
          </p:cNvSpPr>
          <p:nvPr/>
        </p:nvSpPr>
        <p:spPr bwMode="auto">
          <a:xfrm>
            <a:off x="228600" y="1143000"/>
            <a:ext cx="75438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Review unhealthy behaviors with your Soldiers </a:t>
            </a:r>
            <a:endParaRPr lang="en-US" sz="2000" b="1" dirty="0">
              <a:latin typeface="Calibri" pitchFamily="34" charset="0"/>
            </a:endParaRPr>
          </a:p>
        </p:txBody>
      </p:sp>
      <p:sp>
        <p:nvSpPr>
          <p:cNvPr id="35845" name="Title 5"/>
          <p:cNvSpPr>
            <a:spLocks noGrp="1"/>
          </p:cNvSpPr>
          <p:nvPr>
            <p:ph type="title"/>
          </p:nvPr>
        </p:nvSpPr>
        <p:spPr/>
        <p:txBody>
          <a:bodyPr>
            <a:normAutofit fontScale="90000"/>
          </a:bodyPr>
          <a:lstStyle/>
          <a:p>
            <a:r>
              <a:rPr lang="en-US" dirty="0" smtClean="0"/>
              <a:t>Unhealthy Physical Fitness Behaviors</a:t>
            </a:r>
          </a:p>
        </p:txBody>
      </p:sp>
      <p:pic>
        <p:nvPicPr>
          <p:cNvPr id="6" name="~PP67.WAV">
            <a:hlinkClick r:id="" action="ppaction://media"/>
          </p:cNvPr>
          <p:cNvPicPr>
            <a:picLocks noRot="1" noChangeAspect="1"/>
          </p:cNvPicPr>
          <p:nvPr>
            <a:wavAudioFile r:embed="rId1" name="~PP67.WAV"/>
          </p:nvPr>
        </p:nvPicPr>
        <p:blipFill>
          <a:blip r:embed="rId3" cstate="print"/>
          <a:stretch>
            <a:fillRect/>
          </a:stretch>
        </p:blipFill>
        <p:spPr>
          <a:xfrm>
            <a:off x="8702675" y="6416675"/>
            <a:ext cx="304800" cy="304800"/>
          </a:xfrm>
          <a:prstGeom prst="rect">
            <a:avLst/>
          </a:prstGeom>
        </p:spPr>
      </p:pic>
    </p:spTree>
  </p:cSld>
  <p:clrMapOvr>
    <a:masterClrMapping/>
  </p:clrMapOvr>
  <p:transition advTm="4391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228600" y="1066800"/>
            <a:ext cx="8153400" cy="5486400"/>
          </a:xfrm>
        </p:spPr>
        <p:txBody>
          <a:bodyPr/>
          <a:lstStyle/>
          <a:p>
            <a:pPr marL="0" indent="0">
              <a:spcBef>
                <a:spcPts val="0"/>
              </a:spcBef>
              <a:buNone/>
            </a:pPr>
            <a:r>
              <a:rPr lang="en-US" sz="2200" dirty="0" smtClean="0"/>
              <a:t>You are SPC Blake.  While on AT, you notice that one of your team members, PVT Atkins, has not been eating chow with everyone else.  When you talk to PVT Atkins about it she says she is on a special diet to lose weight.  She tells you that she has been eating one meal a day that consists of only grapefruit and snacks on celery.  She has also increased her physical activity and admits to running  with her polypro top under her PT gear to “sweat it out.”  During the day, she has been wrapping her stomach with tiger balm and plastic wrap.   She said that she has to lose weight for the upcoming APFT and weigh in.  She says, “if I fail, everyone will think I am a terrible Soldier and my career will never go anywhere.”  You notice that her work performance has been declining and she has been on edge.  When you express your concern she says, “you wouldn’t understand.  Everything comes easy to you.  I have to work harder than everyone else to maintain my weight.”</a:t>
            </a:r>
            <a:endParaRPr lang="en-US" sz="2200" dirty="0"/>
          </a:p>
        </p:txBody>
      </p:sp>
      <p:sp>
        <p:nvSpPr>
          <p:cNvPr id="36867" name="Rectangle 4"/>
          <p:cNvSpPr>
            <a:spLocks noChangeArrowheads="1"/>
          </p:cNvSpPr>
          <p:nvPr/>
        </p:nvSpPr>
        <p:spPr bwMode="auto">
          <a:xfrm>
            <a:off x="228600" y="609600"/>
            <a:ext cx="75438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Read the following scenario</a:t>
            </a:r>
            <a:endParaRPr lang="en-US" sz="2000" b="1" dirty="0">
              <a:latin typeface="Calibri" pitchFamily="34" charset="0"/>
            </a:endParaRPr>
          </a:p>
        </p:txBody>
      </p:sp>
      <p:sp>
        <p:nvSpPr>
          <p:cNvPr id="6" name="Rectangle 5"/>
          <p:cNvSpPr/>
          <p:nvPr/>
        </p:nvSpPr>
        <p:spPr>
          <a:xfrm rot="16200000">
            <a:off x="5448300" y="3162300"/>
            <a:ext cx="6858000" cy="533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Physical (Mental Agility) - May</a:t>
            </a:r>
          </a:p>
        </p:txBody>
      </p:sp>
      <p:sp>
        <p:nvSpPr>
          <p:cNvPr id="36869" name="Title 6"/>
          <p:cNvSpPr>
            <a:spLocks noGrp="1"/>
          </p:cNvSpPr>
          <p:nvPr>
            <p:ph type="title"/>
          </p:nvPr>
        </p:nvSpPr>
        <p:spPr>
          <a:xfrm>
            <a:off x="381000" y="0"/>
            <a:ext cx="8229600" cy="960438"/>
          </a:xfrm>
        </p:spPr>
        <p:txBody>
          <a:bodyPr>
            <a:normAutofit fontScale="90000"/>
          </a:bodyPr>
          <a:lstStyle/>
          <a:p>
            <a:r>
              <a:rPr lang="en-US" dirty="0" smtClean="0"/>
              <a:t>Unhealthy Physical Fitness Scenario</a:t>
            </a:r>
          </a:p>
        </p:txBody>
      </p:sp>
      <p:pic>
        <p:nvPicPr>
          <p:cNvPr id="7" name="~PP3776.WAV">
            <a:hlinkClick r:id="" action="ppaction://media"/>
          </p:cNvPr>
          <p:cNvPicPr>
            <a:picLocks noRot="1" noChangeAspect="1"/>
          </p:cNvPicPr>
          <p:nvPr>
            <a:wavAudioFile r:embed="rId1" name="~PP3776.WAV"/>
          </p:nvPr>
        </p:nvPicPr>
        <p:blipFill>
          <a:blip r:embed="rId3" cstate="print"/>
          <a:stretch>
            <a:fillRect/>
          </a:stretch>
        </p:blipFill>
        <p:spPr>
          <a:xfrm>
            <a:off x="8702675" y="6416675"/>
            <a:ext cx="304800" cy="304800"/>
          </a:xfrm>
          <a:prstGeom prst="rect">
            <a:avLst/>
          </a:prstGeom>
        </p:spPr>
      </p:pic>
    </p:spTree>
  </p:cSld>
  <p:clrMapOvr>
    <a:masterClrMapping/>
  </p:clrMapOvr>
  <p:transition advTm="885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228600" y="1752600"/>
            <a:ext cx="7848600" cy="4572000"/>
          </a:xfrm>
        </p:spPr>
        <p:txBody>
          <a:bodyPr/>
          <a:lstStyle/>
          <a:p>
            <a:pPr eaLnBrk="1" hangingPunct="1">
              <a:buNone/>
            </a:pPr>
            <a:r>
              <a:rPr lang="en-US" sz="2400" b="1" u="sng" dirty="0" smtClean="0"/>
              <a:t>Bottom Line Up Front: </a:t>
            </a:r>
          </a:p>
          <a:p>
            <a:pPr eaLnBrk="1" hangingPunct="1">
              <a:buNone/>
            </a:pPr>
            <a:r>
              <a:rPr lang="en-US" sz="2200" dirty="0" smtClean="0">
                <a:ea typeface="MS PGothic" pitchFamily="34" charset="-128"/>
              </a:rPr>
              <a:t>“Thinking Traps” are overly rigid patterns of thinking that can </a:t>
            </a:r>
          </a:p>
          <a:p>
            <a:pPr eaLnBrk="1" hangingPunct="1">
              <a:buNone/>
            </a:pPr>
            <a:r>
              <a:rPr lang="en-US" sz="2200" dirty="0" smtClean="0">
                <a:ea typeface="MS PGothic" pitchFamily="34" charset="-128"/>
              </a:rPr>
              <a:t>cause us to miss critical information about a situation or an </a:t>
            </a:r>
          </a:p>
          <a:p>
            <a:pPr eaLnBrk="1" hangingPunct="1">
              <a:buNone/>
            </a:pPr>
            <a:r>
              <a:rPr lang="en-US" sz="2200" dirty="0" smtClean="0">
                <a:ea typeface="MS PGothic" pitchFamily="34" charset="-128"/>
              </a:rPr>
              <a:t>individual.  </a:t>
            </a:r>
          </a:p>
          <a:p>
            <a:pPr eaLnBrk="1" hangingPunct="1">
              <a:buNone/>
            </a:pPr>
            <a:endParaRPr lang="en-US" sz="2200" dirty="0" smtClean="0">
              <a:ea typeface="MS PGothic" pitchFamily="34" charset="-128"/>
            </a:endParaRPr>
          </a:p>
          <a:p>
            <a:pPr eaLnBrk="1" hangingPunct="1">
              <a:buNone/>
            </a:pPr>
            <a:r>
              <a:rPr lang="en-US" sz="2200" dirty="0" smtClean="0">
                <a:ea typeface="MS PGothic" pitchFamily="34" charset="-128"/>
              </a:rPr>
              <a:t>Often times we take mental shortcuts in order to simplify our </a:t>
            </a:r>
          </a:p>
          <a:p>
            <a:pPr eaLnBrk="1" hangingPunct="1">
              <a:buNone/>
            </a:pPr>
            <a:r>
              <a:rPr lang="en-US" sz="2200" dirty="0" smtClean="0">
                <a:ea typeface="MS PGothic" pitchFamily="34" charset="-128"/>
              </a:rPr>
              <a:t>thoughts and make sense of them.  They trap us into drawing </a:t>
            </a:r>
          </a:p>
          <a:p>
            <a:pPr eaLnBrk="1" hangingPunct="1">
              <a:buNone/>
            </a:pPr>
            <a:r>
              <a:rPr lang="en-US" sz="2200" dirty="0" smtClean="0">
                <a:ea typeface="MS PGothic" pitchFamily="34" charset="-128"/>
              </a:rPr>
              <a:t>conclusions prematurely.</a:t>
            </a:r>
          </a:p>
          <a:p>
            <a:pPr eaLnBrk="1" hangingPunct="1">
              <a:buNone/>
            </a:pPr>
            <a:endParaRPr lang="en-US" sz="2200" dirty="0" smtClean="0">
              <a:ea typeface="MS PGothic" pitchFamily="34" charset="-128"/>
            </a:endParaRPr>
          </a:p>
          <a:p>
            <a:pPr eaLnBrk="1" hangingPunct="1">
              <a:buNone/>
            </a:pPr>
            <a:r>
              <a:rPr lang="en-US" sz="2200" dirty="0" smtClean="0">
                <a:ea typeface="MS PGothic" pitchFamily="34" charset="-128"/>
              </a:rPr>
              <a:t>“Thinking Traps” are errors in thinking.  They can be difficult to </a:t>
            </a:r>
          </a:p>
          <a:p>
            <a:pPr eaLnBrk="1" hangingPunct="1">
              <a:buNone/>
            </a:pPr>
            <a:r>
              <a:rPr lang="en-US" sz="2200" dirty="0" smtClean="0">
                <a:ea typeface="MS PGothic" pitchFamily="34" charset="-128"/>
              </a:rPr>
              <a:t>change because we are often unaware that we have them.</a:t>
            </a:r>
          </a:p>
          <a:p>
            <a:pPr eaLnBrk="1" hangingPunct="1">
              <a:buNone/>
            </a:pPr>
            <a:endParaRPr lang="en-US" sz="2200" dirty="0" smtClean="0">
              <a:ea typeface="MS PGothic" pitchFamily="34" charset="-128"/>
            </a:endParaRPr>
          </a:p>
          <a:p>
            <a:pPr eaLnBrk="1" hangingPunct="1">
              <a:buNone/>
            </a:pPr>
            <a:endParaRPr lang="en-US" sz="2200" dirty="0" smtClean="0">
              <a:ea typeface="MS PGothic" pitchFamily="34" charset="-128"/>
            </a:endParaRPr>
          </a:p>
        </p:txBody>
      </p:sp>
      <p:sp>
        <p:nvSpPr>
          <p:cNvPr id="37891" name="Rectangle 4"/>
          <p:cNvSpPr>
            <a:spLocks noChangeArrowheads="1"/>
          </p:cNvSpPr>
          <p:nvPr/>
        </p:nvSpPr>
        <p:spPr bwMode="auto">
          <a:xfrm>
            <a:off x="228600" y="762000"/>
            <a:ext cx="8229600" cy="707886"/>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Ask your Soldiers what they perceive the problem to </a:t>
            </a:r>
            <a:r>
              <a:rPr lang="en-US" sz="2000" b="1" dirty="0" smtClean="0">
                <a:solidFill>
                  <a:srgbClr val="FF0000"/>
                </a:solidFill>
                <a:latin typeface="Calibri" pitchFamily="34" charset="0"/>
                <a:ea typeface="MS PGothic" pitchFamily="34" charset="-128"/>
              </a:rPr>
              <a:t>be (discuss for 2 minutes and then proceed to discussion on thinking traps.)</a:t>
            </a:r>
            <a:endParaRPr lang="en-US" sz="2000" b="1" dirty="0">
              <a:latin typeface="Calibri" pitchFamily="34" charset="0"/>
            </a:endParaRPr>
          </a:p>
        </p:txBody>
      </p:sp>
      <p:sp>
        <p:nvSpPr>
          <p:cNvPr id="6" name="Rectangle 5"/>
          <p:cNvSpPr/>
          <p:nvPr/>
        </p:nvSpPr>
        <p:spPr>
          <a:xfrm rot="16200000">
            <a:off x="5448300" y="3162300"/>
            <a:ext cx="6858000" cy="533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Physical (Mental Agility) - May</a:t>
            </a:r>
            <a:endParaRPr lang="en-US" sz="3200" b="1" dirty="0">
              <a:solidFill>
                <a:schemeClr val="bg1"/>
              </a:solidFill>
            </a:endParaRPr>
          </a:p>
        </p:txBody>
      </p:sp>
      <p:sp>
        <p:nvSpPr>
          <p:cNvPr id="37893" name="Title 12"/>
          <p:cNvSpPr>
            <a:spLocks noGrp="1"/>
          </p:cNvSpPr>
          <p:nvPr>
            <p:ph type="title"/>
          </p:nvPr>
        </p:nvSpPr>
        <p:spPr>
          <a:xfrm>
            <a:off x="533400" y="0"/>
            <a:ext cx="8229600" cy="1036638"/>
          </a:xfrm>
        </p:spPr>
        <p:txBody>
          <a:bodyPr/>
          <a:lstStyle/>
          <a:p>
            <a:r>
              <a:rPr lang="en-US" dirty="0" smtClean="0"/>
              <a:t>Scenario – The Problem</a:t>
            </a:r>
          </a:p>
        </p:txBody>
      </p:sp>
      <p:pic>
        <p:nvPicPr>
          <p:cNvPr id="7" name="~PP537.WAV">
            <a:hlinkClick r:id="" action="ppaction://media"/>
          </p:cNvPr>
          <p:cNvPicPr>
            <a:picLocks noRot="1" noChangeAspect="1"/>
          </p:cNvPicPr>
          <p:nvPr>
            <a:wavAudioFile r:embed="rId1" name="~PP537.WAV"/>
          </p:nvPr>
        </p:nvPicPr>
        <p:blipFill>
          <a:blip r:embed="rId3" cstate="print"/>
          <a:stretch>
            <a:fillRect/>
          </a:stretch>
        </p:blipFill>
        <p:spPr>
          <a:xfrm>
            <a:off x="8702675" y="6416675"/>
            <a:ext cx="304800" cy="304800"/>
          </a:xfrm>
          <a:prstGeom prst="rect">
            <a:avLst/>
          </a:prstGeom>
        </p:spPr>
      </p:pic>
    </p:spTree>
  </p:cSld>
  <p:clrMapOvr>
    <a:masterClrMapping/>
  </p:clrMapOvr>
  <p:transition advTm="3403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228600" y="1447800"/>
            <a:ext cx="8153400" cy="5181600"/>
          </a:xfrm>
        </p:spPr>
        <p:txBody>
          <a:bodyPr/>
          <a:lstStyle/>
          <a:p>
            <a:pPr marL="0" indent="0">
              <a:spcBef>
                <a:spcPts val="0"/>
              </a:spcBef>
              <a:buFont typeface="Wingdings" pitchFamily="2" charset="2"/>
              <a:buNone/>
              <a:defRPr/>
            </a:pPr>
            <a:r>
              <a:rPr lang="en-US" sz="1600" b="1" u="sng" dirty="0" smtClean="0"/>
              <a:t>Jumping to Conclusions</a:t>
            </a:r>
            <a:r>
              <a:rPr lang="en-US" sz="1600" b="1" dirty="0" smtClean="0"/>
              <a:t>:  </a:t>
            </a:r>
            <a:r>
              <a:rPr lang="en-US" sz="1600" dirty="0" smtClean="0"/>
              <a:t>Believing one is certain about a situation despite having little or no </a:t>
            </a:r>
          </a:p>
          <a:p>
            <a:pPr marL="0" indent="0">
              <a:spcBef>
                <a:spcPts val="0"/>
              </a:spcBef>
              <a:buFont typeface="Wingdings" pitchFamily="2" charset="2"/>
              <a:buNone/>
              <a:defRPr/>
            </a:pPr>
            <a:r>
              <a:rPr lang="en-US" sz="1600" dirty="0" smtClean="0"/>
              <a:t>evidence to  support It</a:t>
            </a:r>
          </a:p>
          <a:p>
            <a:pPr marL="0" indent="0">
              <a:spcBef>
                <a:spcPts val="0"/>
              </a:spcBef>
              <a:buFont typeface="Wingdings" pitchFamily="2" charset="2"/>
              <a:buNone/>
              <a:defRPr/>
            </a:pPr>
            <a:endParaRPr lang="en-US" sz="1600" dirty="0" smtClean="0"/>
          </a:p>
          <a:p>
            <a:pPr marL="0" indent="0">
              <a:spcBef>
                <a:spcPts val="0"/>
              </a:spcBef>
              <a:buFont typeface="Wingdings" pitchFamily="2" charset="2"/>
              <a:buNone/>
              <a:defRPr/>
            </a:pPr>
            <a:r>
              <a:rPr lang="en-US" sz="1600" b="1" u="sng" dirty="0" smtClean="0"/>
              <a:t>Mind Reading</a:t>
            </a:r>
            <a:r>
              <a:rPr lang="en-US" sz="1600" b="1" dirty="0" smtClean="0"/>
              <a:t>:  </a:t>
            </a:r>
            <a:r>
              <a:rPr lang="en-US" sz="1600" dirty="0" smtClean="0"/>
              <a:t>Assuming that you know what another person is thinking or expecting another </a:t>
            </a:r>
          </a:p>
          <a:p>
            <a:pPr marL="0" indent="0">
              <a:spcBef>
                <a:spcPts val="0"/>
              </a:spcBef>
              <a:buFont typeface="Wingdings" pitchFamily="2" charset="2"/>
              <a:buNone/>
              <a:defRPr/>
            </a:pPr>
            <a:r>
              <a:rPr lang="en-US" sz="1600" dirty="0" smtClean="0"/>
              <a:t>person to know what you are thinking </a:t>
            </a:r>
          </a:p>
          <a:p>
            <a:pPr marL="0" indent="0">
              <a:spcBef>
                <a:spcPts val="0"/>
              </a:spcBef>
              <a:buFont typeface="Wingdings" pitchFamily="2" charset="2"/>
              <a:buNone/>
              <a:defRPr/>
            </a:pPr>
            <a:endParaRPr lang="en-US" sz="1600" dirty="0" smtClean="0"/>
          </a:p>
          <a:p>
            <a:pPr marL="0" indent="0">
              <a:spcBef>
                <a:spcPts val="0"/>
              </a:spcBef>
              <a:buFont typeface="Wingdings" pitchFamily="2" charset="2"/>
              <a:buNone/>
              <a:defRPr/>
            </a:pPr>
            <a:r>
              <a:rPr lang="en-US" sz="1600" b="1" u="sng" dirty="0" smtClean="0"/>
              <a:t>Me, Me, Me</a:t>
            </a:r>
            <a:r>
              <a:rPr lang="en-US" sz="1600" b="1" dirty="0" smtClean="0"/>
              <a:t>:  </a:t>
            </a:r>
            <a:r>
              <a:rPr lang="en-US" sz="1600" dirty="0" smtClean="0"/>
              <a:t>Believing that you are the sole cause of every problem you encounter</a:t>
            </a:r>
          </a:p>
          <a:p>
            <a:pPr marL="0" indent="0">
              <a:spcBef>
                <a:spcPts val="0"/>
              </a:spcBef>
              <a:buFont typeface="Wingdings" pitchFamily="2" charset="2"/>
              <a:buNone/>
              <a:defRPr/>
            </a:pPr>
            <a:endParaRPr lang="en-US" sz="1600" dirty="0" smtClean="0"/>
          </a:p>
          <a:p>
            <a:pPr marL="0" indent="0">
              <a:spcBef>
                <a:spcPts val="0"/>
              </a:spcBef>
              <a:buFont typeface="Wingdings" pitchFamily="2" charset="2"/>
              <a:buNone/>
              <a:defRPr/>
            </a:pPr>
            <a:r>
              <a:rPr lang="en-US" sz="1600" b="1" u="sng" dirty="0" smtClean="0"/>
              <a:t>Them, Them, Them</a:t>
            </a:r>
            <a:r>
              <a:rPr lang="en-US" sz="1600" b="1" dirty="0" smtClean="0"/>
              <a:t>:  </a:t>
            </a:r>
            <a:r>
              <a:rPr lang="en-US" sz="1600" dirty="0" smtClean="0"/>
              <a:t>Believing that other people or circumstances are the sole cause of every </a:t>
            </a:r>
          </a:p>
          <a:p>
            <a:pPr marL="0" indent="0">
              <a:spcBef>
                <a:spcPts val="0"/>
              </a:spcBef>
              <a:buFont typeface="Wingdings" pitchFamily="2" charset="2"/>
              <a:buNone/>
              <a:defRPr/>
            </a:pPr>
            <a:r>
              <a:rPr lang="en-US" sz="1600" dirty="0" smtClean="0"/>
              <a:t>problem you encounter</a:t>
            </a:r>
          </a:p>
          <a:p>
            <a:pPr marL="0" indent="0">
              <a:spcBef>
                <a:spcPts val="0"/>
              </a:spcBef>
              <a:buFont typeface="Wingdings" pitchFamily="2" charset="2"/>
              <a:buNone/>
              <a:defRPr/>
            </a:pPr>
            <a:endParaRPr lang="en-US" sz="1600" dirty="0" smtClean="0"/>
          </a:p>
          <a:p>
            <a:pPr marL="0" indent="0">
              <a:spcBef>
                <a:spcPts val="0"/>
              </a:spcBef>
              <a:buFont typeface="Wingdings" pitchFamily="2" charset="2"/>
              <a:buNone/>
              <a:defRPr/>
            </a:pPr>
            <a:r>
              <a:rPr lang="en-US" sz="1600" b="1" u="sng" dirty="0" smtClean="0"/>
              <a:t>Always, Always, Always</a:t>
            </a:r>
            <a:r>
              <a:rPr lang="en-US" sz="1600" b="1" dirty="0" smtClean="0"/>
              <a:t>:  </a:t>
            </a:r>
            <a:r>
              <a:rPr lang="en-US" sz="1600" dirty="0" smtClean="0"/>
              <a:t>Believing that negative events are unchangeable and that you have little or no control over them</a:t>
            </a:r>
          </a:p>
          <a:p>
            <a:pPr marL="0" indent="0">
              <a:spcBef>
                <a:spcPts val="0"/>
              </a:spcBef>
              <a:buFont typeface="Wingdings" pitchFamily="2" charset="2"/>
              <a:buNone/>
              <a:defRPr/>
            </a:pPr>
            <a:endParaRPr lang="en-US" sz="1600" dirty="0" smtClean="0"/>
          </a:p>
          <a:p>
            <a:pPr marL="0" indent="0">
              <a:spcBef>
                <a:spcPts val="0"/>
              </a:spcBef>
              <a:buFont typeface="Wingdings" pitchFamily="2" charset="2"/>
              <a:buNone/>
              <a:defRPr/>
            </a:pPr>
            <a:r>
              <a:rPr lang="en-US" sz="1600" b="1" u="sng" spc="-80" dirty="0" smtClean="0">
                <a:solidFill>
                  <a:prstClr val="black"/>
                </a:solidFill>
              </a:rPr>
              <a:t>Everything, Everything, Everything</a:t>
            </a:r>
            <a:r>
              <a:rPr lang="en-US" sz="1600" b="1" spc="-80" dirty="0" smtClean="0">
                <a:solidFill>
                  <a:prstClr val="black"/>
                </a:solidFill>
              </a:rPr>
              <a:t>:  </a:t>
            </a:r>
            <a:r>
              <a:rPr lang="en-US" sz="1600" dirty="0" smtClean="0">
                <a:solidFill>
                  <a:prstClr val="black"/>
                </a:solidFill>
              </a:rPr>
              <a:t>Believing that you can judge one’s worth/character based on a </a:t>
            </a:r>
          </a:p>
          <a:p>
            <a:pPr marL="0" indent="0">
              <a:spcBef>
                <a:spcPts val="0"/>
              </a:spcBef>
              <a:buFont typeface="Wingdings" pitchFamily="2" charset="2"/>
              <a:buNone/>
              <a:defRPr/>
            </a:pPr>
            <a:r>
              <a:rPr lang="en-US" sz="1600" dirty="0" smtClean="0">
                <a:solidFill>
                  <a:prstClr val="black"/>
                </a:solidFill>
              </a:rPr>
              <a:t>single event or believing that what caused the problem is going to negatively affect many areas of one's life</a:t>
            </a:r>
            <a:endParaRPr lang="en-US" sz="1600" dirty="0" smtClean="0"/>
          </a:p>
          <a:p>
            <a:pPr lvl="1" eaLnBrk="1" hangingPunct="1">
              <a:buNone/>
            </a:pPr>
            <a:endParaRPr lang="en-US" sz="1400" dirty="0" smtClean="0">
              <a:ea typeface="MS PGothic" pitchFamily="34" charset="-128"/>
            </a:endParaRPr>
          </a:p>
        </p:txBody>
      </p:sp>
      <p:sp>
        <p:nvSpPr>
          <p:cNvPr id="38915" name="Slide Number Placeholder 3"/>
          <p:cNvSpPr txBox="1">
            <a:spLocks noGrp="1"/>
          </p:cNvSpPr>
          <p:nvPr/>
        </p:nvSpPr>
        <p:spPr bwMode="auto">
          <a:xfrm>
            <a:off x="7939088" y="6448425"/>
            <a:ext cx="873125" cy="325438"/>
          </a:xfrm>
          <a:prstGeom prst="rect">
            <a:avLst/>
          </a:prstGeom>
          <a:noFill/>
          <a:ln w="9525">
            <a:noFill/>
            <a:miter lim="800000"/>
            <a:headEnd/>
            <a:tailEnd/>
          </a:ln>
        </p:spPr>
        <p:txBody>
          <a:bodyPr lIns="91429" tIns="45714" rIns="91429" bIns="45714"/>
          <a:lstStyle/>
          <a:p>
            <a:pPr algn="ctr"/>
            <a:r>
              <a:rPr lang="en-US" sz="900" b="1" dirty="0">
                <a:solidFill>
                  <a:schemeClr val="bg1"/>
                </a:solidFill>
                <a:latin typeface="MetaBookLF-Caps"/>
              </a:rPr>
              <a:t>Page </a:t>
            </a:r>
            <a:fld id="{B3EE61D0-4619-4CA1-B4E6-82EE2F787701}" type="slidenum">
              <a:rPr lang="en-US" sz="900" b="1">
                <a:solidFill>
                  <a:schemeClr val="bg1"/>
                </a:solidFill>
                <a:latin typeface="Calibri" pitchFamily="34" charset="0"/>
              </a:rPr>
              <a:pPr algn="ctr"/>
              <a:t>6</a:t>
            </a:fld>
            <a:endParaRPr lang="en-US" sz="900" b="1" dirty="0">
              <a:solidFill>
                <a:schemeClr val="bg1"/>
              </a:solidFill>
              <a:latin typeface="Calibri" pitchFamily="34" charset="0"/>
            </a:endParaRPr>
          </a:p>
        </p:txBody>
      </p:sp>
      <p:sp>
        <p:nvSpPr>
          <p:cNvPr id="38916" name="Rectangle 4"/>
          <p:cNvSpPr>
            <a:spLocks noChangeArrowheads="1"/>
          </p:cNvSpPr>
          <p:nvPr/>
        </p:nvSpPr>
        <p:spPr bwMode="auto">
          <a:xfrm>
            <a:off x="228600" y="685800"/>
            <a:ext cx="8001000" cy="707886"/>
          </a:xfrm>
          <a:prstGeom prst="rect">
            <a:avLst/>
          </a:prstGeom>
          <a:noFill/>
          <a:ln w="9525">
            <a:noFill/>
            <a:miter lim="800000"/>
            <a:headEnd/>
            <a:tailEnd/>
          </a:ln>
        </p:spPr>
        <p:txBody>
          <a:bodyPr wrap="square">
            <a:spAutoFit/>
          </a:bodyPr>
          <a:lstStyle/>
          <a:p>
            <a:r>
              <a:rPr lang="en-US" sz="2000" b="1" u="sng" dirty="0" smtClean="0">
                <a:solidFill>
                  <a:srgbClr val="FF0000"/>
                </a:solidFill>
                <a:latin typeface="Calibri" pitchFamily="34" charset="0"/>
                <a:ea typeface="MS PGothic" pitchFamily="34" charset="-128"/>
              </a:rPr>
              <a:t>Leader</a:t>
            </a:r>
            <a:r>
              <a:rPr lang="en-US" sz="2000" b="1" dirty="0" smtClean="0">
                <a:solidFill>
                  <a:srgbClr val="FF0000"/>
                </a:solidFill>
                <a:latin typeface="Calibri" pitchFamily="34" charset="0"/>
                <a:ea typeface="MS PGothic" pitchFamily="34" charset="-128"/>
              </a:rPr>
              <a:t>:  Describe “Thinking Traps” listed below. Then ask which thinking trap(s) PVT Atkins may have fallen into.</a:t>
            </a:r>
            <a:endParaRPr lang="en-US" sz="2000" b="1" dirty="0">
              <a:solidFill>
                <a:srgbClr val="FF0000"/>
              </a:solidFill>
              <a:latin typeface="Calibri" pitchFamily="34" charset="0"/>
              <a:ea typeface="MS PGothic" pitchFamily="34" charset="-128"/>
            </a:endParaRPr>
          </a:p>
        </p:txBody>
      </p:sp>
      <p:sp>
        <p:nvSpPr>
          <p:cNvPr id="7" name="Rectangle 6"/>
          <p:cNvSpPr/>
          <p:nvPr/>
        </p:nvSpPr>
        <p:spPr>
          <a:xfrm rot="16200000">
            <a:off x="5448300" y="3162300"/>
            <a:ext cx="6858000" cy="533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Physical (Mental Agility) - May</a:t>
            </a:r>
            <a:endParaRPr lang="en-US" sz="3200" b="1" dirty="0">
              <a:solidFill>
                <a:schemeClr val="bg1"/>
              </a:solidFill>
            </a:endParaRPr>
          </a:p>
        </p:txBody>
      </p:sp>
      <p:sp>
        <p:nvSpPr>
          <p:cNvPr id="38918" name="Title 12"/>
          <p:cNvSpPr>
            <a:spLocks noGrp="1"/>
          </p:cNvSpPr>
          <p:nvPr>
            <p:ph type="title"/>
          </p:nvPr>
        </p:nvSpPr>
        <p:spPr>
          <a:xfrm>
            <a:off x="381000" y="0"/>
            <a:ext cx="8229600" cy="884238"/>
          </a:xfrm>
        </p:spPr>
        <p:txBody>
          <a:bodyPr/>
          <a:lstStyle/>
          <a:p>
            <a:r>
              <a:rPr lang="en-US" dirty="0" smtClean="0"/>
              <a:t>Scenario – “Thinking Traps”</a:t>
            </a:r>
          </a:p>
        </p:txBody>
      </p:sp>
      <p:pic>
        <p:nvPicPr>
          <p:cNvPr id="8" name="~PP1981.WAV">
            <a:hlinkClick r:id="" action="ppaction://media"/>
          </p:cNvPr>
          <p:cNvPicPr>
            <a:picLocks noRot="1" noChangeAspect="1"/>
          </p:cNvPicPr>
          <p:nvPr>
            <a:wavAudioFile r:embed="rId1" name="~PP1981.WAV"/>
          </p:nvPr>
        </p:nvPicPr>
        <p:blipFill>
          <a:blip r:embed="rId3" cstate="print"/>
          <a:stretch>
            <a:fillRect/>
          </a:stretch>
        </p:blipFill>
        <p:spPr>
          <a:xfrm>
            <a:off x="8702675" y="6416675"/>
            <a:ext cx="304800" cy="304800"/>
          </a:xfrm>
          <a:prstGeom prst="rect">
            <a:avLst/>
          </a:prstGeom>
        </p:spPr>
      </p:pic>
    </p:spTree>
  </p:cSld>
  <p:clrMapOvr>
    <a:masterClrMapping/>
  </p:clrMapOvr>
  <p:transition advTm="3212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3"/>
          <p:cNvSpPr>
            <a:spLocks noGrp="1"/>
          </p:cNvSpPr>
          <p:nvPr>
            <p:ph sz="half" idx="1"/>
          </p:nvPr>
        </p:nvSpPr>
        <p:spPr>
          <a:xfrm>
            <a:off x="228600" y="1524000"/>
            <a:ext cx="8229600" cy="4876800"/>
          </a:xfrm>
        </p:spPr>
        <p:txBody>
          <a:bodyPr rtlCol="0">
            <a:normAutofit/>
          </a:bodyPr>
          <a:lstStyle/>
          <a:p>
            <a:pPr>
              <a:buFont typeface="Wingdings" pitchFamily="2" charset="2"/>
              <a:buNone/>
              <a:defRPr/>
            </a:pPr>
            <a:r>
              <a:rPr lang="en-US" sz="1800" b="1" u="sng" dirty="0" smtClean="0"/>
              <a:t>Critical questions used to identify thinking traps:</a:t>
            </a:r>
          </a:p>
          <a:p>
            <a:pPr>
              <a:buFont typeface="Wingdings" pitchFamily="2" charset="2"/>
              <a:buNone/>
              <a:defRPr/>
            </a:pPr>
            <a:endParaRPr lang="en-US" sz="1600" b="1" u="sng" dirty="0" smtClean="0"/>
          </a:p>
          <a:p>
            <a:pPr>
              <a:buFont typeface="Wingdings" pitchFamily="2" charset="2"/>
              <a:buNone/>
              <a:defRPr/>
            </a:pPr>
            <a:r>
              <a:rPr lang="en-US" sz="1600" b="1" u="sng" dirty="0" smtClean="0"/>
              <a:t>Jumping to Conclusions</a:t>
            </a:r>
            <a:r>
              <a:rPr lang="en-US" sz="1600" b="1" dirty="0" smtClean="0"/>
              <a:t>:  </a:t>
            </a:r>
            <a:r>
              <a:rPr lang="en-US" sz="1600" i="1" dirty="0" smtClean="0"/>
              <a:t>Slow down: </a:t>
            </a:r>
            <a:r>
              <a:rPr lang="en-US" sz="1600" dirty="0" smtClean="0"/>
              <a:t>What is the evidence for and  against my thoughts?</a:t>
            </a:r>
          </a:p>
          <a:p>
            <a:pPr>
              <a:buFont typeface="Wingdings" pitchFamily="2" charset="2"/>
              <a:buNone/>
              <a:defRPr/>
            </a:pPr>
            <a:endParaRPr lang="en-US" sz="1600" dirty="0" smtClean="0"/>
          </a:p>
          <a:p>
            <a:pPr>
              <a:buFont typeface="Wingdings" pitchFamily="2" charset="2"/>
              <a:buNone/>
              <a:defRPr/>
            </a:pPr>
            <a:r>
              <a:rPr lang="en-US" sz="1600" b="1" u="sng" dirty="0" smtClean="0"/>
              <a:t>Mind Reading</a:t>
            </a:r>
            <a:r>
              <a:rPr lang="en-US" sz="1600" b="1" dirty="0" smtClean="0"/>
              <a:t>:  </a:t>
            </a:r>
            <a:r>
              <a:rPr lang="en-US" sz="1600" i="1" dirty="0" smtClean="0"/>
              <a:t>Speak up: </a:t>
            </a:r>
            <a:r>
              <a:rPr lang="en-US" sz="1600" dirty="0" smtClean="0"/>
              <a:t>Did I express myself? Did I ask for information?</a:t>
            </a:r>
          </a:p>
          <a:p>
            <a:pPr>
              <a:buFont typeface="Wingdings" pitchFamily="2" charset="2"/>
              <a:buNone/>
              <a:defRPr/>
            </a:pPr>
            <a:endParaRPr lang="en-US" sz="1600" dirty="0" smtClean="0"/>
          </a:p>
          <a:p>
            <a:pPr>
              <a:buFont typeface="Wingdings" pitchFamily="2" charset="2"/>
              <a:buNone/>
              <a:defRPr/>
            </a:pPr>
            <a:r>
              <a:rPr lang="en-US" sz="1600" b="1" u="sng" dirty="0" smtClean="0"/>
              <a:t>Me, Me, Me:</a:t>
            </a:r>
            <a:r>
              <a:rPr lang="en-US" sz="1600" b="1" dirty="0" smtClean="0"/>
              <a:t>  </a:t>
            </a:r>
            <a:r>
              <a:rPr lang="en-US" sz="1600" i="1" dirty="0" smtClean="0"/>
              <a:t>Look outward: </a:t>
            </a:r>
            <a:r>
              <a:rPr lang="en-US" sz="1600" dirty="0" smtClean="0"/>
              <a:t>How did others and/or circumstances contribute?</a:t>
            </a:r>
          </a:p>
          <a:p>
            <a:pPr marL="0" indent="0">
              <a:buFont typeface="Wingdings" pitchFamily="2" charset="2"/>
              <a:buNone/>
              <a:defRPr/>
            </a:pPr>
            <a:endParaRPr lang="en-US" sz="1600" dirty="0" smtClean="0"/>
          </a:p>
          <a:p>
            <a:pPr>
              <a:buFont typeface="Wingdings" pitchFamily="2" charset="2"/>
              <a:buNone/>
              <a:defRPr/>
            </a:pPr>
            <a:r>
              <a:rPr lang="en-US" sz="1600" b="1" u="sng" dirty="0" smtClean="0"/>
              <a:t>Them, Them, Them:</a:t>
            </a:r>
            <a:r>
              <a:rPr lang="en-US" sz="1600" b="1" dirty="0" smtClean="0"/>
              <a:t>  </a:t>
            </a:r>
            <a:r>
              <a:rPr lang="en-US" sz="1600" i="1" dirty="0" smtClean="0"/>
              <a:t>Look inward: </a:t>
            </a:r>
            <a:r>
              <a:rPr lang="en-US" sz="1600" dirty="0" smtClean="0"/>
              <a:t>How did I contribute?</a:t>
            </a:r>
          </a:p>
          <a:p>
            <a:pPr>
              <a:buFont typeface="Wingdings" pitchFamily="2" charset="2"/>
              <a:buNone/>
              <a:defRPr/>
            </a:pPr>
            <a:endParaRPr lang="en-US" sz="1600" dirty="0" smtClean="0"/>
          </a:p>
          <a:p>
            <a:pPr>
              <a:buFont typeface="Wingdings" pitchFamily="2" charset="2"/>
              <a:buNone/>
              <a:defRPr/>
            </a:pPr>
            <a:r>
              <a:rPr lang="en-US" sz="1600" b="1" u="sng" dirty="0" smtClean="0"/>
              <a:t>Always, Always, Always:</a:t>
            </a:r>
            <a:r>
              <a:rPr lang="en-US" sz="1600" b="1" dirty="0" smtClean="0"/>
              <a:t>  </a:t>
            </a:r>
            <a:r>
              <a:rPr lang="en-US" sz="1600" i="1" dirty="0" smtClean="0"/>
              <a:t>Grab control: </a:t>
            </a:r>
            <a:r>
              <a:rPr lang="en-US" sz="1600" dirty="0" smtClean="0"/>
              <a:t>What’s changeable? What can I control?</a:t>
            </a:r>
          </a:p>
          <a:p>
            <a:pPr>
              <a:buFont typeface="Wingdings" pitchFamily="2" charset="2"/>
              <a:buNone/>
              <a:defRPr/>
            </a:pPr>
            <a:endParaRPr lang="en-US" sz="1600" b="1" u="sng" spc="-80" dirty="0" smtClean="0">
              <a:solidFill>
                <a:prstClr val="black"/>
              </a:solidFill>
            </a:endParaRPr>
          </a:p>
          <a:p>
            <a:pPr>
              <a:buFont typeface="Wingdings" pitchFamily="2" charset="2"/>
              <a:buNone/>
              <a:defRPr/>
            </a:pPr>
            <a:r>
              <a:rPr lang="en-US" sz="1600" b="1" u="sng" spc="-80" dirty="0" smtClean="0">
                <a:solidFill>
                  <a:prstClr val="black"/>
                </a:solidFill>
              </a:rPr>
              <a:t>Everything, Everything, Everything:</a:t>
            </a:r>
            <a:r>
              <a:rPr lang="en-US" sz="1600" b="1" spc="-80" dirty="0" smtClean="0">
                <a:solidFill>
                  <a:prstClr val="black"/>
                </a:solidFill>
              </a:rPr>
              <a:t>  </a:t>
            </a:r>
            <a:r>
              <a:rPr lang="en-US" sz="1600" i="1" dirty="0" smtClean="0"/>
              <a:t>Get specific: </a:t>
            </a:r>
            <a:r>
              <a:rPr lang="en-US" sz="1600" dirty="0" smtClean="0"/>
              <a:t>What is the </a:t>
            </a:r>
            <a:r>
              <a:rPr lang="en-US" sz="1600" i="1" dirty="0" smtClean="0"/>
              <a:t>specific</a:t>
            </a:r>
            <a:r>
              <a:rPr lang="en-US" sz="1600" dirty="0" smtClean="0"/>
              <a:t> behavior that explains the </a:t>
            </a:r>
          </a:p>
          <a:p>
            <a:pPr>
              <a:buFont typeface="Wingdings" pitchFamily="2" charset="2"/>
              <a:buNone/>
              <a:defRPr/>
            </a:pPr>
            <a:r>
              <a:rPr lang="en-US" sz="1600" dirty="0" smtClean="0"/>
              <a:t>situation? What </a:t>
            </a:r>
            <a:r>
              <a:rPr lang="en-US" sz="1600" i="1" dirty="0" smtClean="0"/>
              <a:t>specific</a:t>
            </a:r>
            <a:r>
              <a:rPr lang="en-US" sz="1600" dirty="0" smtClean="0"/>
              <a:t> area of my life will be affected? </a:t>
            </a:r>
            <a:endParaRPr lang="en-US" sz="1600" dirty="0" smtClean="0">
              <a:ea typeface="MS PGothic" pitchFamily="34" charset="-128"/>
            </a:endParaRPr>
          </a:p>
          <a:p>
            <a:pPr>
              <a:buFont typeface="Wingdings" pitchFamily="2" charset="2"/>
              <a:buNone/>
              <a:defRPr/>
            </a:pPr>
            <a:endParaRPr lang="en-US" sz="1400" dirty="0" smtClean="0">
              <a:ea typeface="MS PGothic" pitchFamily="34" charset="-128"/>
            </a:endParaRPr>
          </a:p>
          <a:p>
            <a:pPr>
              <a:buNone/>
              <a:defRPr/>
            </a:pPr>
            <a:r>
              <a:rPr lang="en-US" sz="2000" b="1" u="sng" dirty="0" smtClean="0">
                <a:solidFill>
                  <a:srgbClr val="FF0000"/>
                </a:solidFill>
                <a:latin typeface="Calibri" pitchFamily="34" charset="0"/>
                <a:ea typeface="MS PGothic" pitchFamily="34" charset="-128"/>
              </a:rPr>
              <a:t>Leader</a:t>
            </a:r>
            <a:r>
              <a:rPr lang="en-US" sz="2000" b="1" dirty="0" smtClean="0">
                <a:solidFill>
                  <a:srgbClr val="FF0000"/>
                </a:solidFill>
                <a:latin typeface="Calibri" pitchFamily="34" charset="0"/>
                <a:ea typeface="MS PGothic" pitchFamily="34" charset="-128"/>
              </a:rPr>
              <a:t>:  Discuss with the group which thinking traps they tend to fall into.</a:t>
            </a:r>
            <a:endParaRPr lang="en-US" sz="1400" dirty="0" smtClean="0"/>
          </a:p>
        </p:txBody>
      </p:sp>
      <p:sp>
        <p:nvSpPr>
          <p:cNvPr id="39940" name="Rectangle 9"/>
          <p:cNvSpPr>
            <a:spLocks noChangeArrowheads="1"/>
          </p:cNvSpPr>
          <p:nvPr/>
        </p:nvSpPr>
        <p:spPr bwMode="auto">
          <a:xfrm>
            <a:off x="228600" y="533400"/>
            <a:ext cx="8153400" cy="707886"/>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t>
            </a:r>
            <a:r>
              <a:rPr lang="en-US" sz="2000" b="1" dirty="0" smtClean="0">
                <a:solidFill>
                  <a:srgbClr val="FF0000"/>
                </a:solidFill>
                <a:latin typeface="Calibri" pitchFamily="34" charset="0"/>
                <a:ea typeface="MS PGothic" pitchFamily="34" charset="-128"/>
              </a:rPr>
              <a:t>Discuss how to avoid “Thinking Traps” by asking the critical questions below.   These questions can help you change your mindset. </a:t>
            </a:r>
            <a:endParaRPr lang="en-US" sz="2000" dirty="0">
              <a:latin typeface="Calibri" pitchFamily="34" charset="0"/>
            </a:endParaRPr>
          </a:p>
        </p:txBody>
      </p:sp>
      <p:sp>
        <p:nvSpPr>
          <p:cNvPr id="7" name="Rectangle 6"/>
          <p:cNvSpPr/>
          <p:nvPr/>
        </p:nvSpPr>
        <p:spPr>
          <a:xfrm rot="16200000">
            <a:off x="5448300" y="3162300"/>
            <a:ext cx="6858000" cy="533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Physical (Mental Agility) - May</a:t>
            </a:r>
          </a:p>
        </p:txBody>
      </p:sp>
      <p:sp>
        <p:nvSpPr>
          <p:cNvPr id="11" name="Title 12"/>
          <p:cNvSpPr>
            <a:spLocks noGrp="1"/>
          </p:cNvSpPr>
          <p:nvPr>
            <p:ph type="title"/>
          </p:nvPr>
        </p:nvSpPr>
        <p:spPr>
          <a:xfrm>
            <a:off x="0" y="-381000"/>
            <a:ext cx="8229600" cy="1143000"/>
          </a:xfrm>
        </p:spPr>
        <p:txBody>
          <a:bodyPr/>
          <a:lstStyle/>
          <a:p>
            <a:pPr>
              <a:defRPr/>
            </a:pPr>
            <a:r>
              <a:rPr lang="en-US" sz="3200" b="1" dirty="0" smtClean="0">
                <a:solidFill>
                  <a:schemeClr val="tx2"/>
                </a:solidFill>
                <a:latin typeface="+mn-lt"/>
              </a:rPr>
              <a:t>Scenario – “Thinking Traps”</a:t>
            </a:r>
            <a:endParaRPr lang="en-US" sz="3200" b="1" dirty="0">
              <a:solidFill>
                <a:schemeClr val="tx2"/>
              </a:solidFill>
              <a:latin typeface="+mn-lt"/>
            </a:endParaRPr>
          </a:p>
        </p:txBody>
      </p:sp>
      <p:pic>
        <p:nvPicPr>
          <p:cNvPr id="6" name="~PP312.WAV">
            <a:hlinkClick r:id="" action="ppaction://media"/>
          </p:cNvPr>
          <p:cNvPicPr>
            <a:picLocks noRot="1" noChangeAspect="1"/>
          </p:cNvPicPr>
          <p:nvPr>
            <a:wavAudioFile r:embed="rId1" name="~PP312.WAV"/>
          </p:nvPr>
        </p:nvPicPr>
        <p:blipFill>
          <a:blip r:embed="rId4" cstate="print"/>
          <a:stretch>
            <a:fillRect/>
          </a:stretch>
        </p:blipFill>
        <p:spPr>
          <a:xfrm>
            <a:off x="8702675" y="6416675"/>
            <a:ext cx="304800" cy="304800"/>
          </a:xfrm>
          <a:prstGeom prst="rect">
            <a:avLst/>
          </a:prstGeom>
        </p:spPr>
      </p:pic>
    </p:spTree>
  </p:cSld>
  <p:clrMapOvr>
    <a:masterClrMapping/>
  </p:clrMapOvr>
  <p:transition advTm="3286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228600" y="838200"/>
            <a:ext cx="8077200" cy="3581400"/>
          </a:xfrm>
        </p:spPr>
        <p:txBody>
          <a:bodyPr>
            <a:normAutofit lnSpcReduction="10000"/>
          </a:bodyPr>
          <a:lstStyle/>
          <a:p>
            <a:pPr marL="0" lvl="1" indent="0" eaLnBrk="1" hangingPunct="1">
              <a:spcBef>
                <a:spcPts val="0"/>
              </a:spcBef>
              <a:buFontTx/>
              <a:buNone/>
            </a:pPr>
            <a:r>
              <a:rPr lang="en-US" sz="2000" dirty="0" smtClean="0"/>
              <a:t>Mental agility allows us to think outside the box and come up with</a:t>
            </a:r>
          </a:p>
          <a:p>
            <a:pPr marL="0" lvl="1" indent="0" eaLnBrk="1" hangingPunct="1">
              <a:spcBef>
                <a:spcPts val="0"/>
              </a:spcBef>
              <a:buFontTx/>
              <a:buNone/>
            </a:pPr>
            <a:r>
              <a:rPr lang="en-US" sz="2000" dirty="0" smtClean="0"/>
              <a:t>new strategies to solve problems.   </a:t>
            </a:r>
          </a:p>
          <a:p>
            <a:pPr marL="0" lvl="1" indent="0" eaLnBrk="1" hangingPunct="1">
              <a:spcBef>
                <a:spcPts val="0"/>
              </a:spcBef>
              <a:buFontTx/>
              <a:buNone/>
            </a:pPr>
            <a:endParaRPr lang="en-US" sz="2000" u="sng" dirty="0" smtClean="0">
              <a:solidFill>
                <a:srgbClr val="FF0000"/>
              </a:solidFill>
              <a:latin typeface="Calibri" pitchFamily="34" charset="0"/>
              <a:ea typeface="MS PGothic" pitchFamily="34" charset="-128"/>
            </a:endParaRPr>
          </a:p>
          <a:p>
            <a:pPr marL="0" lvl="1" indent="0" eaLnBrk="1" hangingPunct="1">
              <a:spcBef>
                <a:spcPts val="0"/>
              </a:spcBef>
              <a:buFontTx/>
              <a:buNone/>
            </a:pPr>
            <a:r>
              <a:rPr lang="en-US" sz="2000" u="sng" dirty="0" smtClean="0">
                <a:solidFill>
                  <a:srgbClr val="FF0000"/>
                </a:solidFill>
                <a:latin typeface="Calibri" pitchFamily="34" charset="0"/>
                <a:ea typeface="MS PGothic" pitchFamily="34" charset="-128"/>
              </a:rPr>
              <a:t>Leader</a:t>
            </a:r>
            <a:r>
              <a:rPr lang="en-US" sz="2000" dirty="0" smtClean="0">
                <a:solidFill>
                  <a:srgbClr val="FF0000"/>
                </a:solidFill>
                <a:latin typeface="Calibri" pitchFamily="34" charset="0"/>
                <a:ea typeface="MS PGothic" pitchFamily="34" charset="-128"/>
              </a:rPr>
              <a:t>:  Discuss with the group some </a:t>
            </a:r>
            <a:r>
              <a:rPr lang="en-US" sz="2000" dirty="0" smtClean="0">
                <a:solidFill>
                  <a:srgbClr val="FF0000"/>
                </a:solidFill>
              </a:rPr>
              <a:t>“outside the box” strategies that</a:t>
            </a:r>
          </a:p>
          <a:p>
            <a:pPr marL="0" lvl="1" indent="0" eaLnBrk="1" hangingPunct="1">
              <a:spcBef>
                <a:spcPts val="0"/>
              </a:spcBef>
              <a:buFontTx/>
              <a:buNone/>
            </a:pPr>
            <a:r>
              <a:rPr lang="en-US" sz="2000" dirty="0" smtClean="0">
                <a:solidFill>
                  <a:srgbClr val="FF0000"/>
                </a:solidFill>
              </a:rPr>
              <a:t>might help PVT Atkins.</a:t>
            </a:r>
          </a:p>
          <a:p>
            <a:pPr marL="0" lvl="1" indent="0" eaLnBrk="1" hangingPunct="1">
              <a:spcBef>
                <a:spcPts val="0"/>
              </a:spcBef>
              <a:buFontTx/>
              <a:buNone/>
            </a:pPr>
            <a:endParaRPr lang="en-US" sz="2000" dirty="0" smtClean="0"/>
          </a:p>
          <a:p>
            <a:pPr marL="0" lvl="1" indent="0" eaLnBrk="1" hangingPunct="1">
              <a:spcBef>
                <a:spcPts val="0"/>
              </a:spcBef>
              <a:buFontTx/>
              <a:buNone/>
            </a:pPr>
            <a:r>
              <a:rPr lang="en-US" sz="2000" dirty="0" smtClean="0"/>
              <a:t>Avoiding “Thinking Traps” helps to build upon the competency of </a:t>
            </a:r>
          </a:p>
          <a:p>
            <a:pPr marL="0" lvl="1" indent="0" eaLnBrk="1" hangingPunct="1">
              <a:spcBef>
                <a:spcPts val="0"/>
              </a:spcBef>
              <a:buFontTx/>
              <a:buNone/>
            </a:pPr>
            <a:r>
              <a:rPr lang="en-US" sz="2000" dirty="0" smtClean="0"/>
              <a:t>mental agility because it requires that you be flexible and accurate</a:t>
            </a:r>
          </a:p>
          <a:p>
            <a:pPr marL="0" lvl="1" indent="0" eaLnBrk="1" hangingPunct="1">
              <a:spcBef>
                <a:spcPts val="0"/>
              </a:spcBef>
              <a:buFontTx/>
              <a:buNone/>
            </a:pPr>
            <a:r>
              <a:rPr lang="en-US" sz="2000" dirty="0" smtClean="0"/>
              <a:t>in your perspectives to increase success.  </a:t>
            </a:r>
          </a:p>
          <a:p>
            <a:pPr marL="0" lvl="1" indent="0" eaLnBrk="1" hangingPunct="1">
              <a:spcBef>
                <a:spcPts val="0"/>
              </a:spcBef>
              <a:buFontTx/>
              <a:buNone/>
            </a:pPr>
            <a:endParaRPr lang="en-US" sz="2000" u="sng" dirty="0" smtClean="0">
              <a:solidFill>
                <a:srgbClr val="FF0000"/>
              </a:solidFill>
              <a:latin typeface="Calibri" pitchFamily="34" charset="0"/>
              <a:ea typeface="MS PGothic" pitchFamily="34" charset="-128"/>
            </a:endParaRPr>
          </a:p>
          <a:p>
            <a:pPr marL="0" lvl="1" indent="0" eaLnBrk="1" hangingPunct="1">
              <a:spcBef>
                <a:spcPts val="0"/>
              </a:spcBef>
              <a:buFontTx/>
              <a:buNone/>
            </a:pPr>
            <a:r>
              <a:rPr lang="en-US" sz="2000" u="sng" dirty="0" smtClean="0">
                <a:solidFill>
                  <a:srgbClr val="FF0000"/>
                </a:solidFill>
                <a:latin typeface="Calibri" pitchFamily="34" charset="0"/>
                <a:ea typeface="MS PGothic" pitchFamily="34" charset="-128"/>
              </a:rPr>
              <a:t>Leader</a:t>
            </a:r>
            <a:r>
              <a:rPr lang="en-US" sz="2000" dirty="0" smtClean="0">
                <a:solidFill>
                  <a:srgbClr val="FF0000"/>
                </a:solidFill>
                <a:latin typeface="Calibri" pitchFamily="34" charset="0"/>
                <a:ea typeface="MS PGothic" pitchFamily="34" charset="-128"/>
              </a:rPr>
              <a:t>:  Discuss with the group how avoiding </a:t>
            </a:r>
            <a:r>
              <a:rPr lang="en-US" sz="2000" dirty="0" smtClean="0">
                <a:solidFill>
                  <a:srgbClr val="FF0000"/>
                </a:solidFill>
              </a:rPr>
              <a:t>“Thinking Traps” might help </a:t>
            </a:r>
          </a:p>
          <a:p>
            <a:pPr marL="0" lvl="1" indent="0" eaLnBrk="1" hangingPunct="1">
              <a:spcBef>
                <a:spcPts val="0"/>
              </a:spcBef>
              <a:buFontTx/>
              <a:buNone/>
            </a:pPr>
            <a:r>
              <a:rPr lang="en-US" sz="2000" dirty="0" smtClean="0">
                <a:solidFill>
                  <a:srgbClr val="FF0000"/>
                </a:solidFill>
              </a:rPr>
              <a:t>PVT Atkins succeed. </a:t>
            </a:r>
          </a:p>
          <a:p>
            <a:pPr lvl="1" eaLnBrk="1" hangingPunct="1">
              <a:buFontTx/>
              <a:buNone/>
            </a:pPr>
            <a:endParaRPr lang="en-US" sz="2000" dirty="0" smtClean="0"/>
          </a:p>
          <a:p>
            <a:pPr lvl="1" eaLnBrk="1" hangingPunct="1">
              <a:buFontTx/>
              <a:buNone/>
            </a:pPr>
            <a:endParaRPr lang="en-US" sz="2000" dirty="0" smtClean="0"/>
          </a:p>
        </p:txBody>
      </p:sp>
      <p:sp>
        <p:nvSpPr>
          <p:cNvPr id="6" name="Rectangle 5"/>
          <p:cNvSpPr/>
          <p:nvPr/>
        </p:nvSpPr>
        <p:spPr>
          <a:xfrm rot="16200000">
            <a:off x="5448300" y="3162300"/>
            <a:ext cx="6858000" cy="533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Physical (Mental Agility) - May</a:t>
            </a:r>
            <a:endParaRPr lang="en-US" sz="3200" b="1" dirty="0">
              <a:solidFill>
                <a:schemeClr val="bg1"/>
              </a:solidFill>
            </a:endParaRPr>
          </a:p>
        </p:txBody>
      </p:sp>
      <p:sp>
        <p:nvSpPr>
          <p:cNvPr id="8" name="Title 12"/>
          <p:cNvSpPr txBox="1">
            <a:spLocks/>
          </p:cNvSpPr>
          <p:nvPr/>
        </p:nvSpPr>
        <p:spPr>
          <a:xfrm>
            <a:off x="152400" y="0"/>
            <a:ext cx="8229600" cy="1143000"/>
          </a:xfrm>
          <a:prstGeom prst="rect">
            <a:avLst/>
          </a:prstGeom>
        </p:spPr>
        <p:txBody>
          <a:bodyPr/>
          <a:lstStyle/>
          <a:p>
            <a:pPr algn="ctr" eaLnBrk="0" hangingPunct="0">
              <a:defRPr/>
            </a:pPr>
            <a:r>
              <a:rPr lang="en-US" sz="3200" b="1" dirty="0" smtClean="0">
                <a:solidFill>
                  <a:schemeClr val="tx2"/>
                </a:solidFill>
                <a:latin typeface="+mn-lt"/>
                <a:ea typeface="+mj-ea"/>
                <a:cs typeface="+mj-cs"/>
              </a:rPr>
              <a:t>Mental Agility</a:t>
            </a:r>
            <a:endParaRPr lang="en-US" sz="3200" b="1" dirty="0">
              <a:solidFill>
                <a:schemeClr val="tx2"/>
              </a:solidFill>
              <a:latin typeface="+mn-lt"/>
              <a:ea typeface="+mj-ea"/>
              <a:cs typeface="+mj-cs"/>
            </a:endParaRPr>
          </a:p>
        </p:txBody>
      </p:sp>
      <p:sp>
        <p:nvSpPr>
          <p:cNvPr id="10" name="TextBox 9"/>
          <p:cNvSpPr txBox="1"/>
          <p:nvPr/>
        </p:nvSpPr>
        <p:spPr>
          <a:xfrm>
            <a:off x="228600" y="4971871"/>
            <a:ext cx="8001000" cy="1200329"/>
          </a:xfrm>
          <a:prstGeom prst="rect">
            <a:avLst/>
          </a:prstGeom>
          <a:noFill/>
        </p:spPr>
        <p:txBody>
          <a:bodyPr wrap="square" rtlCol="0">
            <a:spAutoFit/>
          </a:bodyPr>
          <a:lstStyle/>
          <a:p>
            <a:r>
              <a:rPr lang="en-US" b="1" u="sng" dirty="0" smtClean="0">
                <a:solidFill>
                  <a:srgbClr val="FF0000"/>
                </a:solidFill>
              </a:rPr>
              <a:t>Hunt the good stuff</a:t>
            </a:r>
            <a:r>
              <a:rPr lang="en-US" b="1" dirty="0" smtClean="0">
                <a:solidFill>
                  <a:srgbClr val="FF0000"/>
                </a:solidFill>
              </a:rPr>
              <a:t>:  </a:t>
            </a:r>
            <a:r>
              <a:rPr lang="en-US" dirty="0" smtClean="0">
                <a:solidFill>
                  <a:srgbClr val="FF0000"/>
                </a:solidFill>
              </a:rPr>
              <a:t>Positive people think positively.  Focusing on positive experiences leads to an optimistic way of thinking.  Encourage your Soldiers to share a positive experience that they have had since last drill.  (Open discussion)</a:t>
            </a:r>
            <a:endParaRPr lang="en-US" dirty="0">
              <a:solidFill>
                <a:srgbClr val="FF0000"/>
              </a:solidFill>
            </a:endParaRPr>
          </a:p>
        </p:txBody>
      </p:sp>
      <p:pic>
        <p:nvPicPr>
          <p:cNvPr id="7" name="~PP1468.WAV">
            <a:hlinkClick r:id="" action="ppaction://media"/>
          </p:cNvPr>
          <p:cNvPicPr>
            <a:picLocks noRot="1" noChangeAspect="1"/>
          </p:cNvPicPr>
          <p:nvPr>
            <a:wavAudioFile r:embed="rId1" name="~PP1468.WAV"/>
          </p:nvPr>
        </p:nvPicPr>
        <p:blipFill>
          <a:blip r:embed="rId3" cstate="print"/>
          <a:stretch>
            <a:fillRect/>
          </a:stretch>
        </p:blipFill>
        <p:spPr>
          <a:xfrm>
            <a:off x="8702675" y="6416675"/>
            <a:ext cx="304800" cy="304800"/>
          </a:xfrm>
          <a:prstGeom prst="rect">
            <a:avLst/>
          </a:prstGeom>
        </p:spPr>
      </p:pic>
    </p:spTree>
  </p:cSld>
  <p:clrMapOvr>
    <a:masterClrMapping/>
  </p:clrMapOvr>
  <p:transition advTm="3038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4294967295"/>
          </p:nvPr>
        </p:nvSpPr>
        <p:spPr>
          <a:xfrm>
            <a:off x="228600" y="1524000"/>
            <a:ext cx="8229600" cy="5105400"/>
          </a:xfrm>
        </p:spPr>
        <p:txBody>
          <a:bodyPr rtlCol="0">
            <a:normAutofit fontScale="92500" lnSpcReduction="20000"/>
          </a:bodyPr>
          <a:lstStyle/>
          <a:p>
            <a:pPr eaLnBrk="1" fontAlgn="auto" hangingPunct="1">
              <a:spcAft>
                <a:spcPts val="0"/>
              </a:spcAft>
              <a:defRPr/>
            </a:pPr>
            <a:r>
              <a:rPr lang="en-US" sz="1900" b="1" dirty="0" smtClean="0">
                <a:ea typeface="ＭＳ Ｐゴシック"/>
                <a:cs typeface="ＭＳ Ｐゴシック"/>
              </a:rPr>
              <a:t>What could you do as a Battle Buddy to help PVT Atkins?</a:t>
            </a:r>
          </a:p>
          <a:p>
            <a:pPr lvl="1" eaLnBrk="1" fontAlgn="auto" hangingPunct="1">
              <a:spcAft>
                <a:spcPts val="0"/>
              </a:spcAft>
              <a:defRPr/>
            </a:pPr>
            <a:r>
              <a:rPr lang="en-US" sz="1900" dirty="0" smtClean="0">
                <a:ea typeface="ＭＳ Ｐゴシック"/>
                <a:cs typeface="ＭＳ Ｐゴシック"/>
              </a:rPr>
              <a:t>Express your concerns about PVT Atkins to the leadership.</a:t>
            </a:r>
          </a:p>
          <a:p>
            <a:pPr lvl="1" eaLnBrk="1" fontAlgn="auto" hangingPunct="1">
              <a:spcAft>
                <a:spcPts val="0"/>
              </a:spcAft>
              <a:defRPr/>
            </a:pPr>
            <a:r>
              <a:rPr lang="en-US" sz="1900" dirty="0" smtClean="0">
                <a:ea typeface="ＭＳ Ｐゴシック"/>
                <a:cs typeface="ＭＳ Ｐゴシック"/>
              </a:rPr>
              <a:t>Monitor PVT Atkins more closely.</a:t>
            </a:r>
          </a:p>
          <a:p>
            <a:pPr eaLnBrk="1" fontAlgn="auto" hangingPunct="1">
              <a:spcAft>
                <a:spcPts val="0"/>
              </a:spcAft>
              <a:defRPr/>
            </a:pPr>
            <a:endParaRPr lang="en-US" sz="1900" b="1" dirty="0" smtClean="0">
              <a:ea typeface="ＭＳ Ｐゴシック"/>
              <a:cs typeface="ＭＳ Ｐゴシック"/>
            </a:endParaRPr>
          </a:p>
          <a:p>
            <a:pPr eaLnBrk="1" fontAlgn="auto" hangingPunct="1">
              <a:spcAft>
                <a:spcPts val="0"/>
              </a:spcAft>
              <a:defRPr/>
            </a:pPr>
            <a:r>
              <a:rPr lang="en-US" sz="1900" b="1" dirty="0" smtClean="0">
                <a:ea typeface="ＭＳ Ｐゴシック"/>
                <a:cs typeface="ＭＳ Ｐゴシック"/>
              </a:rPr>
              <a:t>What could you do as a leader to help PVT Atkins?</a:t>
            </a:r>
          </a:p>
          <a:p>
            <a:pPr lvl="1" eaLnBrk="1" fontAlgn="auto" hangingPunct="1">
              <a:spcAft>
                <a:spcPts val="0"/>
              </a:spcAft>
              <a:defRPr/>
            </a:pPr>
            <a:r>
              <a:rPr lang="en-US" sz="1900" dirty="0" smtClean="0">
                <a:ea typeface="ＭＳ Ｐゴシック"/>
                <a:cs typeface="ＭＳ Ｐゴシック"/>
              </a:rPr>
              <a:t>Take PVT Atkins for medical evaluation / behavioral health at supporting MTF.</a:t>
            </a:r>
          </a:p>
          <a:p>
            <a:pPr lvl="1" eaLnBrk="1" fontAlgn="auto" hangingPunct="1">
              <a:spcAft>
                <a:spcPts val="0"/>
              </a:spcAft>
              <a:defRPr/>
            </a:pPr>
            <a:r>
              <a:rPr lang="en-US" sz="1900" dirty="0" smtClean="0">
                <a:ea typeface="ＭＳ Ｐゴシック"/>
                <a:cs typeface="ＭＳ Ｐゴシック"/>
              </a:rPr>
              <a:t>Pair PVT Atkins with another Soldier that is knowledgeable in both nutrition and physical fitness.</a:t>
            </a:r>
          </a:p>
          <a:p>
            <a:pPr eaLnBrk="1" fontAlgn="auto" hangingPunct="1">
              <a:spcAft>
                <a:spcPts val="0"/>
              </a:spcAft>
              <a:defRPr/>
            </a:pPr>
            <a:endParaRPr lang="en-US" sz="1900" b="1" dirty="0" smtClean="0">
              <a:ea typeface="ＭＳ Ｐゴシック"/>
              <a:cs typeface="ＭＳ Ｐゴシック"/>
            </a:endParaRPr>
          </a:p>
          <a:p>
            <a:pPr eaLnBrk="1" fontAlgn="auto" hangingPunct="1">
              <a:spcAft>
                <a:spcPts val="0"/>
              </a:spcAft>
              <a:defRPr/>
            </a:pPr>
            <a:r>
              <a:rPr lang="en-US" sz="1900" b="1" dirty="0" smtClean="0">
                <a:ea typeface="ＭＳ Ｐゴシック"/>
                <a:cs typeface="ＭＳ Ｐゴシック"/>
              </a:rPr>
              <a:t>Remember ACE *</a:t>
            </a:r>
            <a:r>
              <a:rPr lang="en-US" sz="1900" b="1" dirty="0" smtClean="0">
                <a:solidFill>
                  <a:srgbClr val="FF0000"/>
                </a:solidFill>
                <a:ea typeface="ＭＳ Ｐゴシック"/>
                <a:cs typeface="ＭＳ Ｐゴシック"/>
              </a:rPr>
              <a:t> </a:t>
            </a:r>
            <a:r>
              <a:rPr lang="en-US" sz="1900" b="1" dirty="0" smtClean="0">
                <a:ea typeface="ＭＳ Ｐゴシック"/>
                <a:cs typeface="ＭＳ Ｐゴシック"/>
              </a:rPr>
              <a:t>(any stressful situation can lead to suicidal behavior)</a:t>
            </a:r>
            <a:endParaRPr lang="en-US" sz="1900" b="1" dirty="0" smtClean="0">
              <a:solidFill>
                <a:srgbClr val="FF0000"/>
              </a:solidFill>
              <a:ea typeface="ＭＳ Ｐゴシック"/>
              <a:cs typeface="ＭＳ Ｐゴシック"/>
            </a:endParaRPr>
          </a:p>
          <a:p>
            <a:pPr lvl="1" eaLnBrk="1" fontAlgn="auto" hangingPunct="1">
              <a:spcAft>
                <a:spcPts val="0"/>
              </a:spcAft>
              <a:defRPr/>
            </a:pPr>
            <a:r>
              <a:rPr lang="en-US" sz="1900" b="1" dirty="0" smtClean="0">
                <a:ea typeface="ＭＳ Ｐゴシック"/>
                <a:cs typeface="ＭＳ Ｐゴシック"/>
              </a:rPr>
              <a:t>A</a:t>
            </a:r>
            <a:r>
              <a:rPr lang="en-US" sz="1900" dirty="0" smtClean="0">
                <a:ea typeface="ＭＳ Ｐゴシック"/>
                <a:cs typeface="ＭＳ Ｐゴシック"/>
              </a:rPr>
              <a:t>sk what you can do to assist the Soldier in succeeding.</a:t>
            </a:r>
          </a:p>
          <a:p>
            <a:pPr lvl="1" eaLnBrk="1" fontAlgn="auto" hangingPunct="1">
              <a:spcAft>
                <a:spcPts val="0"/>
              </a:spcAft>
              <a:defRPr/>
            </a:pPr>
            <a:r>
              <a:rPr lang="en-US" sz="1900" b="1" dirty="0" smtClean="0">
                <a:ea typeface="ＭＳ Ｐゴシック"/>
                <a:cs typeface="ＭＳ Ｐゴシック"/>
              </a:rPr>
              <a:t>C</a:t>
            </a:r>
            <a:r>
              <a:rPr lang="en-US" sz="1900" dirty="0" smtClean="0">
                <a:ea typeface="ＭＳ Ｐゴシック"/>
                <a:cs typeface="ＭＳ Ｐゴシック"/>
              </a:rPr>
              <a:t>are enough to listen and provide support.</a:t>
            </a:r>
          </a:p>
          <a:p>
            <a:pPr lvl="1" eaLnBrk="1" fontAlgn="auto" hangingPunct="1">
              <a:spcAft>
                <a:spcPts val="0"/>
              </a:spcAft>
              <a:defRPr/>
            </a:pPr>
            <a:r>
              <a:rPr lang="en-US" sz="1900" b="1" dirty="0" smtClean="0">
                <a:ea typeface="ＭＳ Ｐゴシック"/>
                <a:cs typeface="ＭＳ Ｐゴシック"/>
              </a:rPr>
              <a:t>E</a:t>
            </a:r>
            <a:r>
              <a:rPr lang="en-US" sz="1900" dirty="0" smtClean="0">
                <a:ea typeface="ＭＳ Ｐゴシック"/>
                <a:cs typeface="ＭＳ Ｐゴシック"/>
              </a:rPr>
              <a:t>scort the Soldier to resources or be one yourself as a positive influence.</a:t>
            </a:r>
          </a:p>
          <a:p>
            <a:pPr lvl="1" eaLnBrk="1" fontAlgn="auto" hangingPunct="1">
              <a:spcAft>
                <a:spcPts val="0"/>
              </a:spcAft>
              <a:defRPr/>
            </a:pPr>
            <a:endParaRPr lang="en-US" sz="1900" dirty="0" smtClean="0">
              <a:ea typeface="ＭＳ Ｐゴシック"/>
              <a:cs typeface="ＭＳ Ｐゴシック"/>
            </a:endParaRPr>
          </a:p>
          <a:p>
            <a:pPr lvl="1" eaLnBrk="1" fontAlgn="auto" hangingPunct="1">
              <a:spcAft>
                <a:spcPts val="0"/>
              </a:spcAft>
              <a:buNone/>
              <a:defRPr/>
            </a:pPr>
            <a:r>
              <a:rPr lang="en-US" sz="1900" b="1" dirty="0" smtClean="0">
                <a:ea typeface="ＭＳ Ｐゴシック"/>
                <a:cs typeface="ＭＳ Ｐゴシック"/>
              </a:rPr>
              <a:t>DO YOU HAVE AN “ACE” CARD?</a:t>
            </a:r>
          </a:p>
          <a:p>
            <a:pPr lvl="1" eaLnBrk="1" fontAlgn="auto" hangingPunct="1">
              <a:spcAft>
                <a:spcPts val="0"/>
              </a:spcAft>
              <a:buNone/>
              <a:defRPr/>
            </a:pPr>
            <a:r>
              <a:rPr lang="en-US" sz="1900" dirty="0" smtClean="0">
                <a:ea typeface="ＭＳ Ｐゴシック"/>
                <a:cs typeface="ＭＳ Ｐゴシック"/>
              </a:rPr>
              <a:t>*	The </a:t>
            </a:r>
            <a:r>
              <a:rPr lang="en-US" sz="1900" b="1" dirty="0" smtClean="0">
                <a:ea typeface="ＭＳ Ｐゴシック"/>
                <a:cs typeface="ＭＳ Ｐゴシック"/>
              </a:rPr>
              <a:t>ACE</a:t>
            </a:r>
            <a:r>
              <a:rPr lang="en-US" sz="1900" dirty="0" smtClean="0">
                <a:ea typeface="ＭＳ Ｐゴシック"/>
                <a:cs typeface="ＭＳ Ｐゴシック"/>
              </a:rPr>
              <a:t> process guides us to assist the Soldier.  Have the courage to act on behalf of a fellow Soldier.  Never assume that everything is good to go until you have checked.</a:t>
            </a:r>
          </a:p>
          <a:p>
            <a:pPr eaLnBrk="1" fontAlgn="auto" hangingPunct="1">
              <a:spcAft>
                <a:spcPts val="0"/>
              </a:spcAft>
              <a:buFont typeface="Arial" pitchFamily="34" charset="0"/>
              <a:buNone/>
              <a:defRPr/>
            </a:pPr>
            <a:endParaRPr lang="en-US" sz="1900" dirty="0" smtClean="0">
              <a:ea typeface="ＭＳ Ｐゴシック"/>
              <a:cs typeface="ＭＳ Ｐゴシック"/>
            </a:endParaRPr>
          </a:p>
        </p:txBody>
      </p:sp>
      <p:sp>
        <p:nvSpPr>
          <p:cNvPr id="41987" name="Rectangle 3"/>
          <p:cNvSpPr>
            <a:spLocks noChangeArrowheads="1"/>
          </p:cNvSpPr>
          <p:nvPr/>
        </p:nvSpPr>
        <p:spPr bwMode="auto">
          <a:xfrm>
            <a:off x="228600" y="685800"/>
            <a:ext cx="7696200" cy="707886"/>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Ask about responsibility of Battle Buddies and how they can assist in the situation and review ACE</a:t>
            </a:r>
            <a:endParaRPr lang="en-US" sz="2000" b="1" dirty="0">
              <a:latin typeface="Calibri" pitchFamily="34" charset="0"/>
            </a:endParaRPr>
          </a:p>
        </p:txBody>
      </p:sp>
      <p:sp>
        <p:nvSpPr>
          <p:cNvPr id="7" name="Rectangle 6"/>
          <p:cNvSpPr/>
          <p:nvPr/>
        </p:nvSpPr>
        <p:spPr>
          <a:xfrm rot="16200000">
            <a:off x="5448300" y="3162300"/>
            <a:ext cx="6858000" cy="5334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Physical (Mental Agility) - May</a:t>
            </a:r>
            <a:endParaRPr lang="en-US" sz="3200" b="1" dirty="0">
              <a:solidFill>
                <a:schemeClr val="bg1"/>
              </a:solidFill>
            </a:endParaRPr>
          </a:p>
        </p:txBody>
      </p:sp>
      <p:sp>
        <p:nvSpPr>
          <p:cNvPr id="9" name="Title 12"/>
          <p:cNvSpPr txBox="1">
            <a:spLocks/>
          </p:cNvSpPr>
          <p:nvPr/>
        </p:nvSpPr>
        <p:spPr>
          <a:xfrm>
            <a:off x="152400" y="0"/>
            <a:ext cx="8229600" cy="1143000"/>
          </a:xfrm>
          <a:prstGeom prst="rect">
            <a:avLst/>
          </a:prstGeom>
        </p:spPr>
        <p:txBody>
          <a:bodyPr/>
          <a:lstStyle/>
          <a:p>
            <a:pPr algn="ctr" eaLnBrk="0" hangingPunct="0">
              <a:defRPr/>
            </a:pPr>
            <a:r>
              <a:rPr lang="en-US" sz="3200" b="1" dirty="0">
                <a:solidFill>
                  <a:schemeClr val="tx2"/>
                </a:solidFill>
                <a:latin typeface="+mn-lt"/>
                <a:ea typeface="+mj-ea"/>
                <a:cs typeface="+mj-cs"/>
              </a:rPr>
              <a:t>Scenario – Battle Buddy Aid</a:t>
            </a:r>
          </a:p>
        </p:txBody>
      </p:sp>
      <p:pic>
        <p:nvPicPr>
          <p:cNvPr id="6" name="~PP702.WAV">
            <a:hlinkClick r:id="" action="ppaction://media"/>
          </p:cNvPr>
          <p:cNvPicPr>
            <a:picLocks noRot="1" noChangeAspect="1"/>
          </p:cNvPicPr>
          <p:nvPr>
            <a:wavAudioFile r:embed="rId1" name="~PP702.WAV"/>
          </p:nvPr>
        </p:nvPicPr>
        <p:blipFill>
          <a:blip r:embed="rId3" cstate="print"/>
          <a:stretch>
            <a:fillRect/>
          </a:stretch>
        </p:blipFill>
        <p:spPr>
          <a:xfrm>
            <a:off x="8702675" y="6416675"/>
            <a:ext cx="304800" cy="304800"/>
          </a:xfrm>
          <a:prstGeom prst="rect">
            <a:avLst/>
          </a:prstGeom>
        </p:spPr>
      </p:pic>
    </p:spTree>
  </p:cSld>
  <p:clrMapOvr>
    <a:masterClrMapping/>
  </p:clrMapOvr>
  <p:transition advTm="2549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1445</Words>
  <Application>Microsoft Office PowerPoint</Application>
  <PresentationFormat>On-screen Show (4:3)</PresentationFormat>
  <Paragraphs>141</Paragraphs>
  <Slides>11</Slides>
  <Notes>1</Notes>
  <HiddenSlides>0</HiddenSlides>
  <MMClips>11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What is Physical Fitness?</vt:lpstr>
      <vt:lpstr>Components of Physical Fitness</vt:lpstr>
      <vt:lpstr>Unhealthy Physical Fitness Behaviors</vt:lpstr>
      <vt:lpstr>Unhealthy Physical Fitness Scenario</vt:lpstr>
      <vt:lpstr>Scenario – The Problem</vt:lpstr>
      <vt:lpstr>Scenario – “Thinking Traps”</vt:lpstr>
      <vt:lpstr>Scenario – “Thinking Traps”</vt:lpstr>
      <vt:lpstr>Slide 8</vt:lpstr>
      <vt:lpstr>Slide 9</vt:lpstr>
      <vt:lpstr>Healthy Physical Fitness Behaviors</vt:lpstr>
      <vt:lpstr>Slide 11</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Physical Fitness?</dc:title>
  <dc:creator>patrick.kaley</dc:creator>
  <cp:lastModifiedBy>patrick.kaley</cp:lastModifiedBy>
  <cp:revision>3</cp:revision>
  <dcterms:created xsi:type="dcterms:W3CDTF">2014-01-27T17:07:10Z</dcterms:created>
  <dcterms:modified xsi:type="dcterms:W3CDTF">2014-01-27T18:36:30Z</dcterms:modified>
</cp:coreProperties>
</file>