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8" r:id="rId2"/>
    <p:sldId id="276" r:id="rId3"/>
    <p:sldId id="297" r:id="rId4"/>
    <p:sldId id="277" r:id="rId5"/>
    <p:sldId id="279" r:id="rId6"/>
    <p:sldId id="281" r:id="rId7"/>
    <p:sldId id="284" r:id="rId8"/>
    <p:sldId id="278" r:id="rId9"/>
    <p:sldId id="283" r:id="rId10"/>
    <p:sldId id="282" r:id="rId11"/>
    <p:sldId id="287" r:id="rId12"/>
    <p:sldId id="286" r:id="rId13"/>
    <p:sldId id="296" r:id="rId14"/>
    <p:sldId id="290" r:id="rId15"/>
    <p:sldId id="291" r:id="rId16"/>
    <p:sldId id="292" r:id="rId17"/>
    <p:sldId id="289" r:id="rId18"/>
    <p:sldId id="293" r:id="rId19"/>
    <p:sldId id="295" r:id="rId20"/>
    <p:sldId id="298" r:id="rId21"/>
    <p:sldId id="280" r:id="rId22"/>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CC"/>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02" autoAdjust="0"/>
    <p:restoredTop sz="91903" autoAdjust="0"/>
  </p:normalViewPr>
  <p:slideViewPr>
    <p:cSldViewPr snapToGrid="0">
      <p:cViewPr varScale="1">
        <p:scale>
          <a:sx n="82" d="100"/>
          <a:sy n="82" d="100"/>
        </p:scale>
        <p:origin x="942" y="84"/>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85" d="100"/>
          <a:sy n="85" d="100"/>
        </p:scale>
        <p:origin x="384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979" cy="467363"/>
          </a:xfrm>
          <a:prstGeom prst="rect">
            <a:avLst/>
          </a:prstGeom>
        </p:spPr>
        <p:txBody>
          <a:bodyPr vert="horz" lIns="91577" tIns="45789" rIns="91577" bIns="45789" rtlCol="0"/>
          <a:lstStyle>
            <a:lvl1pPr algn="l">
              <a:defRPr sz="1200"/>
            </a:lvl1pPr>
          </a:lstStyle>
          <a:p>
            <a:endParaRPr lang="en-US"/>
          </a:p>
        </p:txBody>
      </p:sp>
      <p:sp>
        <p:nvSpPr>
          <p:cNvPr id="3" name="Date Placeholder 2"/>
          <p:cNvSpPr>
            <a:spLocks noGrp="1"/>
          </p:cNvSpPr>
          <p:nvPr>
            <p:ph type="dt" sz="quarter" idx="1"/>
          </p:nvPr>
        </p:nvSpPr>
        <p:spPr>
          <a:xfrm>
            <a:off x="3977531" y="0"/>
            <a:ext cx="3043979" cy="467363"/>
          </a:xfrm>
          <a:prstGeom prst="rect">
            <a:avLst/>
          </a:prstGeom>
        </p:spPr>
        <p:txBody>
          <a:bodyPr vert="horz" lIns="91577" tIns="45789" rIns="91577" bIns="45789" rtlCol="0"/>
          <a:lstStyle>
            <a:lvl1pPr algn="r">
              <a:defRPr sz="1200"/>
            </a:lvl1pPr>
          </a:lstStyle>
          <a:p>
            <a:fld id="{488D540D-F1D4-45EC-9954-DB5BE560072E}" type="datetimeFigureOut">
              <a:rPr lang="en-US" smtClean="0"/>
              <a:t>5/26/2021</a:t>
            </a:fld>
            <a:endParaRPr lang="en-US"/>
          </a:p>
        </p:txBody>
      </p:sp>
      <p:sp>
        <p:nvSpPr>
          <p:cNvPr id="4" name="Footer Placeholder 3"/>
          <p:cNvSpPr>
            <a:spLocks noGrp="1"/>
          </p:cNvSpPr>
          <p:nvPr>
            <p:ph type="ftr" sz="quarter" idx="2"/>
          </p:nvPr>
        </p:nvSpPr>
        <p:spPr>
          <a:xfrm>
            <a:off x="1" y="8841738"/>
            <a:ext cx="3043979" cy="467363"/>
          </a:xfrm>
          <a:prstGeom prst="rect">
            <a:avLst/>
          </a:prstGeom>
        </p:spPr>
        <p:txBody>
          <a:bodyPr vert="horz" lIns="91577" tIns="45789" rIns="91577" bIns="45789" rtlCol="0" anchor="b"/>
          <a:lstStyle>
            <a:lvl1pPr algn="l">
              <a:defRPr sz="1200"/>
            </a:lvl1pPr>
          </a:lstStyle>
          <a:p>
            <a:endParaRPr lang="en-US"/>
          </a:p>
        </p:txBody>
      </p:sp>
      <p:sp>
        <p:nvSpPr>
          <p:cNvPr id="5" name="Slide Number Placeholder 4"/>
          <p:cNvSpPr>
            <a:spLocks noGrp="1"/>
          </p:cNvSpPr>
          <p:nvPr>
            <p:ph type="sldNum" sz="quarter" idx="3"/>
          </p:nvPr>
        </p:nvSpPr>
        <p:spPr>
          <a:xfrm>
            <a:off x="3977531" y="8841738"/>
            <a:ext cx="3043979" cy="467363"/>
          </a:xfrm>
          <a:prstGeom prst="rect">
            <a:avLst/>
          </a:prstGeom>
        </p:spPr>
        <p:txBody>
          <a:bodyPr vert="horz" lIns="91577" tIns="45789" rIns="91577" bIns="45789" rtlCol="0" anchor="b"/>
          <a:lstStyle>
            <a:lvl1pPr algn="r">
              <a:defRPr sz="1200"/>
            </a:lvl1pPr>
          </a:lstStyle>
          <a:p>
            <a:fld id="{5ADAA9BD-F89F-416D-9B47-C37BFF79DF0F}" type="slidenum">
              <a:rPr lang="en-US" smtClean="0"/>
              <a:t>‹#›</a:t>
            </a:fld>
            <a:endParaRPr lang="en-US"/>
          </a:p>
        </p:txBody>
      </p:sp>
    </p:spTree>
    <p:extLst>
      <p:ext uri="{BB962C8B-B14F-4D97-AF65-F5344CB8AC3E}">
        <p14:creationId xmlns:p14="http://schemas.microsoft.com/office/powerpoint/2010/main" val="27338350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1"/>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idx="1"/>
          </p:nvPr>
        </p:nvSpPr>
        <p:spPr>
          <a:xfrm>
            <a:off x="3978132" y="0"/>
            <a:ext cx="3043343" cy="467071"/>
          </a:xfrm>
          <a:prstGeom prst="rect">
            <a:avLst/>
          </a:prstGeom>
        </p:spPr>
        <p:txBody>
          <a:bodyPr vert="horz" lIns="93317" tIns="46659" rIns="93317" bIns="46659" rtlCol="0"/>
          <a:lstStyle>
            <a:lvl1pPr algn="r">
              <a:defRPr sz="1200"/>
            </a:lvl1pPr>
          </a:lstStyle>
          <a:p>
            <a:fld id="{86D0DC64-5E43-4485-91FA-A657B0F2F87C}" type="datetimeFigureOut">
              <a:rPr lang="en-US" smtClean="0"/>
              <a:t>5/26/2021</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702310" y="4480004"/>
            <a:ext cx="5618480" cy="3665459"/>
          </a:xfrm>
          <a:prstGeom prst="rect">
            <a:avLst/>
          </a:prstGeom>
        </p:spPr>
        <p:txBody>
          <a:bodyPr vert="horz" lIns="93317" tIns="46659" rIns="93317" bIns="4665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0"/>
          </a:xfrm>
          <a:prstGeom prst="rect">
            <a:avLst/>
          </a:prstGeom>
        </p:spPr>
        <p:txBody>
          <a:bodyPr vert="horz" lIns="93317" tIns="46659" rIns="93317" bIns="46659"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0"/>
          </a:xfrm>
          <a:prstGeom prst="rect">
            <a:avLst/>
          </a:prstGeom>
        </p:spPr>
        <p:txBody>
          <a:bodyPr vert="horz" lIns="93317" tIns="46659" rIns="93317" bIns="46659" rtlCol="0" anchor="b"/>
          <a:lstStyle>
            <a:lvl1pPr algn="r">
              <a:defRPr sz="1200"/>
            </a:lvl1pPr>
          </a:lstStyle>
          <a:p>
            <a:fld id="{7EAFE2D8-36CE-4246-B38E-1EAE36E45268}" type="slidenum">
              <a:rPr lang="en-US" smtClean="0"/>
              <a:t>‹#›</a:t>
            </a:fld>
            <a:endParaRPr lang="en-US"/>
          </a:p>
        </p:txBody>
      </p:sp>
    </p:spTree>
    <p:extLst>
      <p:ext uri="{BB962C8B-B14F-4D97-AF65-F5344CB8AC3E}">
        <p14:creationId xmlns:p14="http://schemas.microsoft.com/office/powerpoint/2010/main" val="2616912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pPr>
              <a:spcBef>
                <a:spcPct val="0"/>
              </a:spcBef>
              <a:spcAft>
                <a:spcPts val="306"/>
              </a:spcAft>
            </a:pPr>
            <a:endParaRPr lang="en-US" altLang="en-US" dirty="0">
              <a:latin typeface="Arial" panose="020B0604020202020204" pitchFamily="34" charset="0"/>
              <a:ea typeface="ＭＳ Ｐゴシック" panose="020B0600070205080204" pitchFamily="34" charset="-128"/>
            </a:endParaRPr>
          </a:p>
        </p:txBody>
      </p:sp>
      <p:sp>
        <p:nvSpPr>
          <p:cNvPr id="93188" name="Header Placeholder 3"/>
          <p:cNvSpPr>
            <a:spLocks noGrp="1"/>
          </p:cNvSpPr>
          <p:nvPr>
            <p:ph type="hdr" sz="quarter"/>
          </p:nvPr>
        </p:nvSpPr>
        <p:spPr>
          <a:xfrm>
            <a:off x="0" y="0"/>
            <a:ext cx="3043343" cy="463840"/>
          </a:xfrm>
        </p:spPr>
        <p:txBody>
          <a:bodyPr lIns="89949" tIns="44974" rIns="89949" bIns="44974"/>
          <a:lstStyle/>
          <a:p>
            <a:pPr defTabSz="876469">
              <a:tabLst>
                <a:tab pos="233292" algn="l"/>
              </a:tabLst>
              <a:defRPr/>
            </a:pPr>
            <a:r>
              <a:rPr lang="en-US" dirty="0">
                <a:solidFill>
                  <a:prstClr val="black"/>
                </a:solidFill>
              </a:rPr>
              <a:t>Lesson 1: Get SHARP!</a:t>
            </a:r>
          </a:p>
        </p:txBody>
      </p:sp>
    </p:spTree>
    <p:extLst>
      <p:ext uri="{BB962C8B-B14F-4D97-AF65-F5344CB8AC3E}">
        <p14:creationId xmlns:p14="http://schemas.microsoft.com/office/powerpoint/2010/main" val="2812053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AFE2D8-36CE-4246-B38E-1EAE36E45268}" type="slidenum">
              <a:rPr lang="en-US" smtClean="0"/>
              <a:t>15</a:t>
            </a:fld>
            <a:endParaRPr lang="en-US"/>
          </a:p>
        </p:txBody>
      </p:sp>
    </p:spTree>
    <p:extLst>
      <p:ext uri="{BB962C8B-B14F-4D97-AF65-F5344CB8AC3E}">
        <p14:creationId xmlns:p14="http://schemas.microsoft.com/office/powerpoint/2010/main" val="32232954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AFE2D8-36CE-4246-B38E-1EAE36E45268}" type="slidenum">
              <a:rPr lang="en-US" smtClean="0"/>
              <a:t>19</a:t>
            </a:fld>
            <a:endParaRPr lang="en-US"/>
          </a:p>
        </p:txBody>
      </p:sp>
    </p:spTree>
    <p:extLst>
      <p:ext uri="{BB962C8B-B14F-4D97-AF65-F5344CB8AC3E}">
        <p14:creationId xmlns:p14="http://schemas.microsoft.com/office/powerpoint/2010/main" val="18929616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AFE2D8-36CE-4246-B38E-1EAE36E45268}" type="slidenum">
              <a:rPr lang="en-US" smtClean="0"/>
              <a:t>21</a:t>
            </a:fld>
            <a:endParaRPr lang="en-US"/>
          </a:p>
        </p:txBody>
      </p:sp>
    </p:spTree>
    <p:extLst>
      <p:ext uri="{BB962C8B-B14F-4D97-AF65-F5344CB8AC3E}">
        <p14:creationId xmlns:p14="http://schemas.microsoft.com/office/powerpoint/2010/main" val="3703902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AFE2D8-36CE-4246-B38E-1EAE36E45268}" type="slidenum">
              <a:rPr lang="en-US" smtClean="0"/>
              <a:t>3</a:t>
            </a:fld>
            <a:endParaRPr lang="en-US"/>
          </a:p>
        </p:txBody>
      </p:sp>
    </p:spTree>
    <p:extLst>
      <p:ext uri="{BB962C8B-B14F-4D97-AF65-F5344CB8AC3E}">
        <p14:creationId xmlns:p14="http://schemas.microsoft.com/office/powerpoint/2010/main" val="3453694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AFE2D8-36CE-4246-B38E-1EAE36E45268}" type="slidenum">
              <a:rPr lang="en-US" smtClean="0"/>
              <a:t>4</a:t>
            </a:fld>
            <a:endParaRPr lang="en-US"/>
          </a:p>
        </p:txBody>
      </p:sp>
    </p:spTree>
    <p:extLst>
      <p:ext uri="{BB962C8B-B14F-4D97-AF65-F5344CB8AC3E}">
        <p14:creationId xmlns:p14="http://schemas.microsoft.com/office/powerpoint/2010/main" val="174579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AFE2D8-36CE-4246-B38E-1EAE36E45268}" type="slidenum">
              <a:rPr lang="en-US" smtClean="0"/>
              <a:t>5</a:t>
            </a:fld>
            <a:endParaRPr lang="en-US"/>
          </a:p>
        </p:txBody>
      </p:sp>
    </p:spTree>
    <p:extLst>
      <p:ext uri="{BB962C8B-B14F-4D97-AF65-F5344CB8AC3E}">
        <p14:creationId xmlns:p14="http://schemas.microsoft.com/office/powerpoint/2010/main" val="4119394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AFE2D8-36CE-4246-B38E-1EAE36E45268}" type="slidenum">
              <a:rPr lang="en-US" smtClean="0"/>
              <a:t>6</a:t>
            </a:fld>
            <a:endParaRPr lang="en-US"/>
          </a:p>
        </p:txBody>
      </p:sp>
    </p:spTree>
    <p:extLst>
      <p:ext uri="{BB962C8B-B14F-4D97-AF65-F5344CB8AC3E}">
        <p14:creationId xmlns:p14="http://schemas.microsoft.com/office/powerpoint/2010/main" val="6669841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AFE2D8-36CE-4246-B38E-1EAE36E45268}" type="slidenum">
              <a:rPr lang="en-US" smtClean="0"/>
              <a:t>7</a:t>
            </a:fld>
            <a:endParaRPr lang="en-US"/>
          </a:p>
        </p:txBody>
      </p:sp>
    </p:spTree>
    <p:extLst>
      <p:ext uri="{BB962C8B-B14F-4D97-AF65-F5344CB8AC3E}">
        <p14:creationId xmlns:p14="http://schemas.microsoft.com/office/powerpoint/2010/main" val="257103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AFE2D8-36CE-4246-B38E-1EAE36E45268}" type="slidenum">
              <a:rPr lang="en-US" smtClean="0"/>
              <a:t>12</a:t>
            </a:fld>
            <a:endParaRPr lang="en-US"/>
          </a:p>
        </p:txBody>
      </p:sp>
    </p:spTree>
    <p:extLst>
      <p:ext uri="{BB962C8B-B14F-4D97-AF65-F5344CB8AC3E}">
        <p14:creationId xmlns:p14="http://schemas.microsoft.com/office/powerpoint/2010/main" val="2800392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AFE2D8-36CE-4246-B38E-1EAE36E45268}" type="slidenum">
              <a:rPr lang="en-US" smtClean="0"/>
              <a:t>13</a:t>
            </a:fld>
            <a:endParaRPr lang="en-US"/>
          </a:p>
        </p:txBody>
      </p:sp>
    </p:spTree>
    <p:extLst>
      <p:ext uri="{BB962C8B-B14F-4D97-AF65-F5344CB8AC3E}">
        <p14:creationId xmlns:p14="http://schemas.microsoft.com/office/powerpoint/2010/main" val="11411331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AFE2D8-36CE-4246-B38E-1EAE36E45268}" type="slidenum">
              <a:rPr lang="en-US" smtClean="0"/>
              <a:t>14</a:t>
            </a:fld>
            <a:endParaRPr lang="en-US"/>
          </a:p>
        </p:txBody>
      </p:sp>
    </p:spTree>
    <p:extLst>
      <p:ext uri="{BB962C8B-B14F-4D97-AF65-F5344CB8AC3E}">
        <p14:creationId xmlns:p14="http://schemas.microsoft.com/office/powerpoint/2010/main" val="3058132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7" name="TextBox 6"/>
          <p:cNvSpPr txBox="1"/>
          <p:nvPr userDrawn="1"/>
        </p:nvSpPr>
        <p:spPr>
          <a:xfrm>
            <a:off x="11768667" y="6581001"/>
            <a:ext cx="423333" cy="276999"/>
          </a:xfrm>
          <a:prstGeom prst="rect">
            <a:avLst/>
          </a:prstGeom>
          <a:noFill/>
        </p:spPr>
        <p:txBody>
          <a:bodyPr wrap="square" rtlCol="0">
            <a:spAutoFit/>
          </a:bodyPr>
          <a:lstStyle/>
          <a:p>
            <a:fld id="{FEA7C948-33B9-41C3-B4CC-E28ED90AD8A6}" type="slidenum">
              <a:rPr lang="en-US" sz="1200" b="1" smtClean="0">
                <a:latin typeface="Arial" panose="020B0604020202020204" pitchFamily="34" charset="0"/>
                <a:cs typeface="Arial" panose="020B0604020202020204" pitchFamily="34" charset="0"/>
              </a:rPr>
              <a:t>‹#›</a:t>
            </a:fld>
            <a:endParaRPr lang="en-US"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2094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4" name="Title 1"/>
          <p:cNvSpPr>
            <a:spLocks noGrp="1"/>
          </p:cNvSpPr>
          <p:nvPr>
            <p:ph type="title"/>
          </p:nvPr>
        </p:nvSpPr>
        <p:spPr>
          <a:xfrm>
            <a:off x="6336880" y="0"/>
            <a:ext cx="5855121" cy="895960"/>
          </a:xfrm>
          <a:prstGeom prst="rect">
            <a:avLst/>
          </a:prstGeom>
        </p:spPr>
        <p:txBody>
          <a:bodyPr/>
          <a:lstStyle>
            <a:lvl1pPr>
              <a:defRPr sz="3200" b="1" i="0" spc="0">
                <a:ln w="3200">
                  <a:noFill/>
                  <a:prstDash val="solid"/>
                  <a:round/>
                </a:ln>
                <a:solidFill>
                  <a:schemeClr val="bg1"/>
                </a:solidFill>
                <a:latin typeface="+mj-lt"/>
                <a:cs typeface="Arial"/>
              </a:defRPr>
            </a:lvl1pPr>
          </a:lstStyle>
          <a:p>
            <a:r>
              <a:rPr lang="en-US" dirty="0"/>
              <a:t>Click to edit Master title style</a:t>
            </a:r>
          </a:p>
        </p:txBody>
      </p:sp>
      <p:sp>
        <p:nvSpPr>
          <p:cNvPr id="3" name="TextBox 2"/>
          <p:cNvSpPr txBox="1"/>
          <p:nvPr userDrawn="1"/>
        </p:nvSpPr>
        <p:spPr>
          <a:xfrm>
            <a:off x="11768667" y="6581001"/>
            <a:ext cx="423333" cy="276999"/>
          </a:xfrm>
          <a:prstGeom prst="rect">
            <a:avLst/>
          </a:prstGeom>
          <a:noFill/>
        </p:spPr>
        <p:txBody>
          <a:bodyPr wrap="square" rtlCol="0">
            <a:spAutoFit/>
          </a:bodyPr>
          <a:lstStyle/>
          <a:p>
            <a:fld id="{FEA7C948-33B9-41C3-B4CC-E28ED90AD8A6}" type="slidenum">
              <a:rPr lang="en-US" sz="1200" b="1" smtClean="0">
                <a:latin typeface="Arial" panose="020B0604020202020204" pitchFamily="34" charset="0"/>
                <a:cs typeface="Arial" panose="020B0604020202020204" pitchFamily="34" charset="0"/>
              </a:rPr>
              <a:t>‹#›</a:t>
            </a:fld>
            <a:endParaRPr lang="en-US"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5002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11" name="Content Placeholder 10"/>
          <p:cNvSpPr>
            <a:spLocks noGrp="1"/>
          </p:cNvSpPr>
          <p:nvPr>
            <p:ph sz="half" idx="1"/>
          </p:nvPr>
        </p:nvSpPr>
        <p:spPr>
          <a:xfrm>
            <a:off x="467119" y="1371262"/>
            <a:ext cx="5413248" cy="4419938"/>
          </a:xfrm>
          <a:prstGeom prst="rect">
            <a:avLst/>
          </a:prstGeom>
        </p:spPr>
        <p:txBody>
          <a:bodyPr/>
          <a:lstStyle>
            <a:lvl1pPr marL="228600" indent="-228600">
              <a:lnSpc>
                <a:spcPct val="114000"/>
              </a:lnSpc>
              <a:spcBef>
                <a:spcPts val="0"/>
              </a:spcBef>
              <a:spcAft>
                <a:spcPts val="600"/>
              </a:spcAft>
              <a:buFont typeface="Wingdings" panose="05000000000000000000" pitchFamily="2" charset="2"/>
              <a:buChar char="Ø"/>
              <a:defRPr sz="2400" b="1" i="0">
                <a:latin typeface="Arial"/>
                <a:cs typeface="Arial"/>
              </a:defRPr>
            </a:lvl1pPr>
            <a:lvl2pPr marL="454025" indent="-223838">
              <a:lnSpc>
                <a:spcPct val="114000"/>
              </a:lnSpc>
              <a:spcBef>
                <a:spcPts val="0"/>
              </a:spcBef>
              <a:spcAft>
                <a:spcPts val="600"/>
              </a:spcAft>
              <a:buFont typeface="Arial" panose="020B0604020202020204" pitchFamily="34" charset="0"/>
              <a:buChar char="•"/>
              <a:defRPr b="1" i="0">
                <a:latin typeface="Arial"/>
                <a:cs typeface="Arial"/>
              </a:defRPr>
            </a:lvl2pPr>
            <a:lvl3pPr marL="684213" indent="-231775">
              <a:lnSpc>
                <a:spcPct val="114000"/>
              </a:lnSpc>
              <a:spcBef>
                <a:spcPts val="0"/>
              </a:spcBef>
              <a:spcAft>
                <a:spcPts val="600"/>
              </a:spcAft>
              <a:buFont typeface="Wingdings" panose="05000000000000000000" pitchFamily="2" charset="2"/>
              <a:buChar char="ü"/>
              <a:defRPr sz="1600" b="1" i="0">
                <a:latin typeface="Arial"/>
                <a:cs typeface="Arial"/>
              </a:defRPr>
            </a:lvl3pPr>
            <a:lvl4pPr>
              <a:lnSpc>
                <a:spcPct val="114000"/>
              </a:lnSpc>
              <a:spcBef>
                <a:spcPts val="0"/>
              </a:spcBef>
              <a:spcAft>
                <a:spcPts val="600"/>
              </a:spcAft>
              <a:defRPr b="0" i="0">
                <a:latin typeface="Arial"/>
                <a:cs typeface="Arial"/>
              </a:defRPr>
            </a:lvl4pPr>
            <a:lvl5pPr>
              <a:lnSpc>
                <a:spcPct val="114000"/>
              </a:lnSpc>
              <a:spcBef>
                <a:spcPts val="0"/>
              </a:spcBef>
              <a:spcAft>
                <a:spcPts val="600"/>
              </a:spcAft>
              <a:defRPr b="0" i="0">
                <a:latin typeface="Arial"/>
                <a:cs typeface="Arial"/>
              </a:defRPr>
            </a:lvl5pPr>
          </a:lstStyle>
          <a:p>
            <a:pPr lvl="0"/>
            <a:r>
              <a:rPr lang="en-US" dirty="0"/>
              <a:t>Click to edit Master text styles</a:t>
            </a:r>
          </a:p>
          <a:p>
            <a:pPr lvl="1"/>
            <a:r>
              <a:rPr lang="en-US" dirty="0"/>
              <a:t>Second level</a:t>
            </a:r>
          </a:p>
          <a:p>
            <a:pPr lvl="2"/>
            <a:r>
              <a:rPr lang="en-US" dirty="0"/>
              <a:t>Third level</a:t>
            </a:r>
          </a:p>
        </p:txBody>
      </p:sp>
      <p:sp>
        <p:nvSpPr>
          <p:cNvPr id="13" name="Content Placeholder 12"/>
          <p:cNvSpPr>
            <a:spLocks noGrp="1"/>
          </p:cNvSpPr>
          <p:nvPr>
            <p:ph sz="half" idx="2"/>
          </p:nvPr>
        </p:nvSpPr>
        <p:spPr>
          <a:xfrm>
            <a:off x="6340876" y="1371262"/>
            <a:ext cx="5477819" cy="4419938"/>
          </a:xfrm>
          <a:prstGeom prst="rect">
            <a:avLst/>
          </a:prstGeom>
        </p:spPr>
        <p:txBody>
          <a:bodyPr/>
          <a:lstStyle>
            <a:lvl1pPr marL="228600" indent="-228600">
              <a:lnSpc>
                <a:spcPct val="114000"/>
              </a:lnSpc>
              <a:spcBef>
                <a:spcPts val="0"/>
              </a:spcBef>
              <a:spcAft>
                <a:spcPts val="600"/>
              </a:spcAft>
              <a:buFont typeface="Wingdings" panose="05000000000000000000" pitchFamily="2" charset="2"/>
              <a:buChar char="Ø"/>
              <a:defRPr sz="2400" b="1" i="0">
                <a:latin typeface="Arial"/>
                <a:cs typeface="Arial"/>
              </a:defRPr>
            </a:lvl1pPr>
            <a:lvl2pPr marL="457200" indent="-233363">
              <a:lnSpc>
                <a:spcPct val="114000"/>
              </a:lnSpc>
              <a:spcBef>
                <a:spcPts val="0"/>
              </a:spcBef>
              <a:spcAft>
                <a:spcPts val="600"/>
              </a:spcAft>
              <a:buFont typeface="Arial" panose="020B0604020202020204" pitchFamily="34" charset="0"/>
              <a:buChar char="•"/>
              <a:tabLst/>
              <a:defRPr b="1" i="0">
                <a:latin typeface="Arial"/>
                <a:cs typeface="Arial"/>
              </a:defRPr>
            </a:lvl2pPr>
            <a:lvl3pPr marL="682625" indent="-228600">
              <a:lnSpc>
                <a:spcPct val="114000"/>
              </a:lnSpc>
              <a:spcBef>
                <a:spcPts val="0"/>
              </a:spcBef>
              <a:spcAft>
                <a:spcPts val="600"/>
              </a:spcAft>
              <a:buFont typeface="Wingdings" panose="05000000000000000000" pitchFamily="2" charset="2"/>
              <a:buChar char="ü"/>
              <a:defRPr sz="1600" b="1" i="0">
                <a:latin typeface="Arial"/>
                <a:cs typeface="Arial"/>
              </a:defRPr>
            </a:lvl3pPr>
            <a:lvl4pPr>
              <a:lnSpc>
                <a:spcPct val="114000"/>
              </a:lnSpc>
              <a:spcBef>
                <a:spcPts val="0"/>
              </a:spcBef>
              <a:spcAft>
                <a:spcPts val="600"/>
              </a:spcAft>
              <a:defRPr b="0" i="0">
                <a:latin typeface="Arial"/>
                <a:cs typeface="Arial"/>
              </a:defRPr>
            </a:lvl4pPr>
            <a:lvl5pPr>
              <a:lnSpc>
                <a:spcPct val="114000"/>
              </a:lnSpc>
              <a:spcBef>
                <a:spcPts val="0"/>
              </a:spcBef>
              <a:spcAft>
                <a:spcPts val="600"/>
              </a:spcAft>
              <a:defRPr b="0" i="0">
                <a:latin typeface="Arial"/>
                <a:cs typeface="Arial"/>
              </a:defRPr>
            </a:lvl5pPr>
          </a:lstStyle>
          <a:p>
            <a:pPr lvl="0"/>
            <a:r>
              <a:rPr lang="en-US" dirty="0"/>
              <a:t>Click to edit Master text styles</a:t>
            </a:r>
          </a:p>
          <a:p>
            <a:pPr lvl="1"/>
            <a:r>
              <a:rPr lang="en-US" dirty="0"/>
              <a:t>Second level</a:t>
            </a:r>
          </a:p>
          <a:p>
            <a:pPr lvl="2"/>
            <a:r>
              <a:rPr lang="en-US" dirty="0"/>
              <a:t>Third level</a:t>
            </a:r>
          </a:p>
        </p:txBody>
      </p:sp>
      <p:sp>
        <p:nvSpPr>
          <p:cNvPr id="6" name="Title 1"/>
          <p:cNvSpPr>
            <a:spLocks noGrp="1"/>
          </p:cNvSpPr>
          <p:nvPr>
            <p:ph type="title"/>
          </p:nvPr>
        </p:nvSpPr>
        <p:spPr>
          <a:xfrm>
            <a:off x="6336880" y="0"/>
            <a:ext cx="5855121" cy="895960"/>
          </a:xfrm>
          <a:prstGeom prst="rect">
            <a:avLst/>
          </a:prstGeom>
        </p:spPr>
        <p:txBody>
          <a:bodyPr/>
          <a:lstStyle>
            <a:lvl1pPr>
              <a:defRPr sz="3200" b="1" i="0" spc="0">
                <a:ln w="3200">
                  <a:noFill/>
                  <a:prstDash val="solid"/>
                  <a:round/>
                </a:ln>
                <a:solidFill>
                  <a:schemeClr val="bg1"/>
                </a:solidFill>
                <a:latin typeface="+mj-lt"/>
                <a:cs typeface="Arial"/>
              </a:defRPr>
            </a:lvl1pPr>
          </a:lstStyle>
          <a:p>
            <a:r>
              <a:rPr lang="en-US" dirty="0"/>
              <a:t>Click to edit Master title style</a:t>
            </a:r>
          </a:p>
        </p:txBody>
      </p:sp>
    </p:spTree>
    <p:extLst>
      <p:ext uri="{BB962C8B-B14F-4D97-AF65-F5344CB8AC3E}">
        <p14:creationId xmlns:p14="http://schemas.microsoft.com/office/powerpoint/2010/main" val="7351611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3487" y="66238"/>
            <a:ext cx="457200" cy="610363"/>
          </a:xfrm>
          <a:prstGeom prst="rect">
            <a:avLst/>
          </a:prstGeom>
        </p:spPr>
      </p:pic>
      <p:sp>
        <p:nvSpPr>
          <p:cNvPr id="10" name="Rectangle 9"/>
          <p:cNvSpPr/>
          <p:nvPr userDrawn="1"/>
        </p:nvSpPr>
        <p:spPr>
          <a:xfrm>
            <a:off x="547136" y="494312"/>
            <a:ext cx="11612880" cy="102770"/>
          </a:xfrm>
          <a:prstGeom prst="rect">
            <a:avLst/>
          </a:prstGeom>
          <a:gradFill flip="none" rotWithShape="1">
            <a:gsLst>
              <a:gs pos="0">
                <a:srgbClr val="FFCB05"/>
              </a:gs>
              <a:gs pos="34000">
                <a:srgbClr val="FFCB05"/>
              </a:gs>
              <a:gs pos="59000">
                <a:schemeClr val="tx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p:txBody>
      </p:sp>
      <p:pic>
        <p:nvPicPr>
          <p:cNvPr id="8" name="Picture 7"/>
          <p:cNvPicPr>
            <a:picLocks noChangeAspect="1"/>
          </p:cNvPicPr>
          <p:nvPr userDrawn="1"/>
        </p:nvPicPr>
        <p:blipFill rotWithShape="1">
          <a:blip r:embed="rId6" cstate="print">
            <a:extLst>
              <a:ext uri="{28A0092B-C50C-407E-A947-70E740481C1C}">
                <a14:useLocalDpi xmlns:a14="http://schemas.microsoft.com/office/drawing/2010/main" val="0"/>
              </a:ext>
            </a:extLst>
          </a:blip>
          <a:srcRect l="12244" t="-7550"/>
          <a:stretch/>
        </p:blipFill>
        <p:spPr>
          <a:xfrm>
            <a:off x="530687" y="66238"/>
            <a:ext cx="2694184" cy="514114"/>
          </a:xfrm>
          <a:prstGeom prst="rect">
            <a:avLst/>
          </a:prstGeom>
        </p:spPr>
      </p:pic>
      <p:sp>
        <p:nvSpPr>
          <p:cNvPr id="12" name="TextBox 11"/>
          <p:cNvSpPr txBox="1"/>
          <p:nvPr userDrawn="1"/>
        </p:nvSpPr>
        <p:spPr>
          <a:xfrm>
            <a:off x="-23276" y="6584761"/>
            <a:ext cx="3512500" cy="307777"/>
          </a:xfrm>
          <a:prstGeom prst="rect">
            <a:avLst/>
          </a:prstGeom>
          <a:noFill/>
        </p:spPr>
        <p:txBody>
          <a:bodyPr wrap="none" rtlCol="0">
            <a:spAutoFit/>
          </a:bodyPr>
          <a:lstStyle/>
          <a:p>
            <a:r>
              <a:rPr lang="en-US" sz="1400" b="1" i="1" dirty="0">
                <a:latin typeface="Arial" panose="020B0604020202020204" pitchFamily="34" charset="0"/>
                <a:cs typeface="Arial" panose="020B0604020202020204" pitchFamily="34" charset="0"/>
              </a:rPr>
              <a:t>Enabling Readiness-Fostering Change </a:t>
            </a:r>
          </a:p>
        </p:txBody>
      </p:sp>
      <p:sp>
        <p:nvSpPr>
          <p:cNvPr id="11" name="Rectangle 10"/>
          <p:cNvSpPr/>
          <p:nvPr userDrawn="1"/>
        </p:nvSpPr>
        <p:spPr>
          <a:xfrm>
            <a:off x="0" y="6583680"/>
            <a:ext cx="12192000" cy="274320"/>
          </a:xfrm>
          <a:prstGeom prst="rect">
            <a:avLst/>
          </a:prstGeom>
          <a:solidFill>
            <a:srgbClr val="FFCB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userDrawn="1"/>
        </p:nvSpPr>
        <p:spPr>
          <a:xfrm>
            <a:off x="0" y="6566951"/>
            <a:ext cx="3512500" cy="307777"/>
          </a:xfrm>
          <a:prstGeom prst="rect">
            <a:avLst/>
          </a:prstGeom>
          <a:noFill/>
        </p:spPr>
        <p:txBody>
          <a:bodyPr wrap="none" rtlCol="0">
            <a:spAutoFit/>
          </a:bodyPr>
          <a:lstStyle/>
          <a:p>
            <a:r>
              <a:rPr lang="en-US" sz="1400" b="1" i="1" dirty="0">
                <a:latin typeface="Arial" panose="020B0604020202020204" pitchFamily="34" charset="0"/>
                <a:cs typeface="Arial" panose="020B0604020202020204" pitchFamily="34" charset="0"/>
              </a:rPr>
              <a:t>Enabling Readiness-Fostering Change </a:t>
            </a:r>
          </a:p>
        </p:txBody>
      </p:sp>
      <p:sp>
        <p:nvSpPr>
          <p:cNvPr id="14" name="Title Placeholder 1"/>
          <p:cNvSpPr>
            <a:spLocks noGrp="1"/>
          </p:cNvSpPr>
          <p:nvPr>
            <p:ph type="title"/>
          </p:nvPr>
        </p:nvSpPr>
        <p:spPr>
          <a:xfrm>
            <a:off x="6149009" y="59459"/>
            <a:ext cx="6042991" cy="895350"/>
          </a:xfrm>
          <a:prstGeom prst="rect">
            <a:avLst/>
          </a:prstGeom>
          <a:ln>
            <a:noFill/>
          </a:ln>
          <a:effectLst/>
        </p:spPr>
        <p:txBody>
          <a:bodyPr vert="horz" lIns="91440" tIns="0" rIns="91440" bIns="0" rtlCol="0" anchor="t" anchorCtr="0">
            <a:noAutofit/>
          </a:bodyPr>
          <a:lstStyle/>
          <a:p>
            <a:r>
              <a:rPr lang="en-US" dirty="0"/>
              <a:t>Click to edit Master title style</a:t>
            </a:r>
          </a:p>
        </p:txBody>
      </p:sp>
    </p:spTree>
    <p:extLst>
      <p:ext uri="{BB962C8B-B14F-4D97-AF65-F5344CB8AC3E}">
        <p14:creationId xmlns:p14="http://schemas.microsoft.com/office/powerpoint/2010/main" val="3491620674"/>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Lst>
  <p:hf hdr="0" ftr="0" dt="0"/>
  <p:txStyles>
    <p:titleStyle>
      <a:lvl1pPr algn="r" defTabSz="914400" rtl="0" eaLnBrk="1" latinLnBrk="0" hangingPunct="1">
        <a:lnSpc>
          <a:spcPct val="90000"/>
        </a:lnSpc>
        <a:spcBef>
          <a:spcPct val="0"/>
        </a:spcBef>
        <a:buNone/>
        <a:defRPr sz="32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Placeholder 1"/>
          <p:cNvSpPr txBox="1">
            <a:spLocks/>
          </p:cNvSpPr>
          <p:nvPr/>
        </p:nvSpPr>
        <p:spPr>
          <a:xfrm>
            <a:off x="6227763" y="88135"/>
            <a:ext cx="5964237" cy="473726"/>
          </a:xfrm>
          <a:prstGeom prst="rect">
            <a:avLst/>
          </a:prstGeom>
          <a:ln>
            <a:noFill/>
          </a:ln>
          <a:effectLst/>
        </p:spPr>
        <p:txBody>
          <a:bodyPr vert="horz" lIns="91440" tIns="0" rIns="91440" bIns="0" rtlCol="0" anchor="t" anchorCtr="0">
            <a:noAutofit/>
          </a:bodyPr>
          <a:lstStyle>
            <a:lvl1pPr algn="ctr" defTabSz="914400" rtl="0" eaLnBrk="1" latinLnBrk="0" hangingPunct="1">
              <a:lnSpc>
                <a:spcPct val="90000"/>
              </a:lnSpc>
              <a:spcBef>
                <a:spcPct val="0"/>
              </a:spcBef>
              <a:buNone/>
              <a:defRPr sz="6000" b="1" kern="1200">
                <a:solidFill>
                  <a:schemeClr val="tx1"/>
                </a:solidFill>
                <a:latin typeface="Arial" panose="020B0604020202020204" pitchFamily="34" charset="0"/>
                <a:ea typeface="+mj-ea"/>
                <a:cs typeface="Arial" panose="020B0604020202020204" pitchFamily="34" charset="0"/>
              </a:defRPr>
            </a:lvl1pPr>
          </a:lstStyle>
          <a:p>
            <a:endParaRPr lang="en-US" sz="3200" dirty="0"/>
          </a:p>
        </p:txBody>
      </p:sp>
      <p:sp>
        <p:nvSpPr>
          <p:cNvPr id="6" name="Title 6"/>
          <p:cNvSpPr txBox="1">
            <a:spLocks/>
          </p:cNvSpPr>
          <p:nvPr/>
        </p:nvSpPr>
        <p:spPr>
          <a:xfrm>
            <a:off x="545836" y="1864667"/>
            <a:ext cx="11079163" cy="2733837"/>
          </a:xfrm>
          <a:prstGeom prst="rect">
            <a:avLst/>
          </a:prstGeom>
          <a:ln>
            <a:noFill/>
          </a:ln>
          <a:effectLst/>
        </p:spPr>
        <p:txBody>
          <a:bodyPr vert="horz" lIns="91440" tIns="0" rIns="91440" bIns="0" rtlCol="0" anchor="b" anchorCtr="0">
            <a:noAutofit/>
          </a:bodyPr>
          <a:lstStyle>
            <a:lvl1pPr algn="ctr" defTabSz="914400" rtl="0" eaLnBrk="1" latinLnBrk="0" hangingPunct="1">
              <a:lnSpc>
                <a:spcPct val="90000"/>
              </a:lnSpc>
              <a:spcBef>
                <a:spcPct val="0"/>
              </a:spcBef>
              <a:buNone/>
              <a:defRPr sz="6000" b="1" kern="1200">
                <a:solidFill>
                  <a:schemeClr val="tx1"/>
                </a:solidFill>
                <a:latin typeface="Arial" panose="020B0604020202020204" pitchFamily="34" charset="0"/>
                <a:ea typeface="+mj-ea"/>
                <a:cs typeface="Arial" panose="020B0604020202020204" pitchFamily="34" charset="0"/>
              </a:defRPr>
            </a:lvl1pPr>
          </a:lstStyle>
          <a:p>
            <a:pPr>
              <a:defRPr/>
            </a:pPr>
            <a:r>
              <a:rPr lang="en-US" sz="4800" dirty="0"/>
              <a:t>Expedited Transfer Training</a:t>
            </a:r>
            <a:br>
              <a:rPr lang="en-US" sz="4800" dirty="0"/>
            </a:br>
            <a:br>
              <a:rPr lang="en-US" sz="4800" dirty="0"/>
            </a:br>
            <a:r>
              <a:rPr lang="en-US" sz="3200" dirty="0"/>
              <a:t>26 MAY 2021</a:t>
            </a:r>
            <a:endParaRPr lang="en-US" sz="3200" b="0" i="1" dirty="0">
              <a:ea typeface="ＭＳ Ｐゴシック" charset="0"/>
            </a:endParaRPr>
          </a:p>
        </p:txBody>
      </p:sp>
    </p:spTree>
    <p:extLst>
      <p:ext uri="{BB962C8B-B14F-4D97-AF65-F5344CB8AC3E}">
        <p14:creationId xmlns:p14="http://schemas.microsoft.com/office/powerpoint/2010/main" val="947101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60400" y="5918200"/>
            <a:ext cx="2514600" cy="430887"/>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*Includes references 1, 2, 3, 4 &amp; 5</a:t>
            </a:r>
          </a:p>
          <a:p>
            <a:r>
              <a:rPr lang="en-US" sz="1100" dirty="0">
                <a:latin typeface="Arial" panose="020B0604020202020204" pitchFamily="34" charset="0"/>
                <a:cs typeface="Arial" panose="020B0604020202020204" pitchFamily="34" charset="0"/>
              </a:rPr>
              <a:t>**Includes references 1, 2, 3 &amp; 4</a:t>
            </a:r>
          </a:p>
        </p:txBody>
      </p:sp>
      <p:sp>
        <p:nvSpPr>
          <p:cNvPr id="4" name="Title 1"/>
          <p:cNvSpPr>
            <a:spLocks noGrp="1"/>
          </p:cNvSpPr>
          <p:nvPr>
            <p:ph type="title"/>
          </p:nvPr>
        </p:nvSpPr>
        <p:spPr/>
        <p:txBody>
          <a:bodyPr/>
          <a:lstStyle/>
          <a:p>
            <a:r>
              <a:rPr lang="en-US">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Commander Responsibilities</a:t>
            </a:r>
            <a:endParaRPr lang="en-US"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TextBox 4"/>
          <p:cNvSpPr txBox="1"/>
          <p:nvPr/>
        </p:nvSpPr>
        <p:spPr>
          <a:xfrm>
            <a:off x="0" y="1176951"/>
            <a:ext cx="12192000" cy="369331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Expedited transfers can be requested for any number of reasons at any point in the investigation. Even in cases in which the subject has been acquitted, the standard for approving expedited transfer requests remains whether a credible report has been filed. </a:t>
            </a:r>
            <a:r>
              <a:rPr lang="en-US" sz="1100" dirty="0">
                <a:latin typeface="Arial" panose="020B0604020202020204" pitchFamily="34" charset="0"/>
                <a:cs typeface="Arial" panose="020B0604020202020204" pitchFamily="34" charset="0"/>
              </a:rPr>
              <a:t>1 &amp; 2</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Expedited transfer requests must be endorsed by an O5 or higher on the DA Form 4187, block 12. </a:t>
            </a:r>
            <a:r>
              <a:rPr lang="en-US" sz="1100" dirty="0">
                <a:latin typeface="Arial" panose="020B0604020202020204" pitchFamily="34" charset="0"/>
                <a:cs typeface="Arial" panose="020B0604020202020204" pitchFamily="34" charset="0"/>
              </a:rPr>
              <a:t>3 &amp; 4</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requesting Soldier’s Brigade Commander has the responsibility to review, approve or disapprove, and track requests. </a:t>
            </a:r>
            <a:r>
              <a:rPr lang="en-US" sz="1100" dirty="0">
                <a:latin typeface="Arial" panose="020B0604020202020204" pitchFamily="34" charset="0"/>
                <a:cs typeface="Arial" panose="020B0604020202020204" pitchFamily="34" charset="0"/>
              </a:rPr>
              <a:t>5</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Brigade Commander must inform the SARC upon receipt of the request. </a:t>
            </a:r>
            <a:r>
              <a:rPr lang="en-US" sz="1100" dirty="0">
                <a:latin typeface="Arial" panose="020B0604020202020204" pitchFamily="34" charset="0"/>
                <a:cs typeface="Arial" panose="020B0604020202020204" pitchFamily="34" charset="0"/>
              </a:rPr>
              <a:t>5</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Commander in the chain of command with the appropriate approval authority must provide a decision regarding the request </a:t>
            </a:r>
            <a:r>
              <a:rPr lang="en-US" u="sng" dirty="0">
                <a:latin typeface="Arial" panose="020B0604020202020204" pitchFamily="34" charset="0"/>
                <a:cs typeface="Arial" panose="020B0604020202020204" pitchFamily="34" charset="0"/>
              </a:rPr>
              <a:t>within 72 hours of receipt. </a:t>
            </a:r>
            <a:r>
              <a:rPr lang="en-US" sz="11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102610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Decision Considerations</a:t>
            </a:r>
            <a:endParaRPr lang="en-US"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TextBox 3"/>
          <p:cNvSpPr txBox="1"/>
          <p:nvPr/>
        </p:nvSpPr>
        <p:spPr>
          <a:xfrm>
            <a:off x="0" y="1309107"/>
            <a:ext cx="12191999" cy="397031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Based on a credible report, the Commander is required to make a determination and provide his/her reasons and justification on the transfer of a Soldier. Commanders must consider the following when determining whether a transfer or reassignment is appropriate, and if determined so, what level would meet both the needs of the victim and the Army: </a:t>
            </a:r>
          </a:p>
          <a:p>
            <a:endParaRPr lang="en-US" dirty="0">
              <a:latin typeface="Arial" panose="020B0604020202020204" pitchFamily="34" charset="0"/>
              <a:cs typeface="Arial" panose="020B0604020202020204" pitchFamily="34" charset="0"/>
            </a:endParaRPr>
          </a:p>
          <a:p>
            <a:pPr marL="342900" indent="-342900">
              <a:buFont typeface="+mj-lt"/>
              <a:buAutoNum type="arabicPeriod"/>
            </a:pPr>
            <a:r>
              <a:rPr lang="en-US" dirty="0">
                <a:latin typeface="Arial" panose="020B0604020202020204" pitchFamily="34" charset="0"/>
                <a:cs typeface="Arial" panose="020B0604020202020204" pitchFamily="34" charset="0"/>
              </a:rPr>
              <a:t>The Soldier’s reasons for request.</a:t>
            </a:r>
          </a:p>
          <a:p>
            <a:pPr marL="342900" indent="-342900">
              <a:buFont typeface="+mj-lt"/>
              <a:buAutoNum type="arabicPeriod"/>
            </a:pPr>
            <a:r>
              <a:rPr lang="en-US" dirty="0">
                <a:latin typeface="Arial" panose="020B0604020202020204" pitchFamily="34" charset="0"/>
                <a:cs typeface="Arial" panose="020B0604020202020204" pitchFamily="34" charset="0"/>
              </a:rPr>
              <a:t>Potential transfer of subject instead of victim.</a:t>
            </a:r>
          </a:p>
          <a:p>
            <a:pPr marL="342900" indent="-342900">
              <a:buFont typeface="+mj-lt"/>
              <a:buAutoNum type="arabicPeriod"/>
            </a:pPr>
            <a:r>
              <a:rPr lang="en-US" dirty="0">
                <a:latin typeface="Arial" panose="020B0604020202020204" pitchFamily="34" charset="0"/>
                <a:cs typeface="Arial" panose="020B0604020202020204" pitchFamily="34" charset="0"/>
              </a:rPr>
              <a:t>Nature and circumstances of offense.</a:t>
            </a:r>
          </a:p>
          <a:p>
            <a:pPr marL="342900" indent="-342900">
              <a:buFont typeface="+mj-lt"/>
              <a:buAutoNum type="arabicPeriod"/>
            </a:pPr>
            <a:r>
              <a:rPr lang="en-US" dirty="0">
                <a:latin typeface="Arial" panose="020B0604020202020204" pitchFamily="34" charset="0"/>
                <a:cs typeface="Arial" panose="020B0604020202020204" pitchFamily="34" charset="0"/>
              </a:rPr>
              <a:t>Would a temporary transfer meet the needs of victim and unit.</a:t>
            </a:r>
          </a:p>
          <a:p>
            <a:pPr marL="342900" indent="-342900">
              <a:buFont typeface="+mj-lt"/>
              <a:buAutoNum type="arabicPeriod"/>
            </a:pPr>
            <a:r>
              <a:rPr lang="en-US" dirty="0">
                <a:latin typeface="Arial" panose="020B0604020202020204" pitchFamily="34" charset="0"/>
                <a:cs typeface="Arial" panose="020B0604020202020204" pitchFamily="34" charset="0"/>
              </a:rPr>
              <a:t>Training status of Soldier.</a:t>
            </a:r>
          </a:p>
          <a:p>
            <a:pPr marL="342900" indent="-342900">
              <a:buFont typeface="+mj-lt"/>
              <a:buAutoNum type="arabicPeriod"/>
            </a:pPr>
            <a:r>
              <a:rPr lang="en-US" dirty="0">
                <a:latin typeface="Arial" panose="020B0604020202020204" pitchFamily="34" charset="0"/>
                <a:cs typeface="Arial" panose="020B0604020202020204" pitchFamily="34" charset="0"/>
              </a:rPr>
              <a:t>Position availability within other units on installation.</a:t>
            </a:r>
          </a:p>
          <a:p>
            <a:pPr marL="342900" indent="-342900">
              <a:buFont typeface="+mj-lt"/>
              <a:buAutoNum type="arabicPeriod"/>
            </a:pPr>
            <a:r>
              <a:rPr lang="en-US" dirty="0">
                <a:latin typeface="Arial" panose="020B0604020202020204" pitchFamily="34" charset="0"/>
                <a:cs typeface="Arial" panose="020B0604020202020204" pitchFamily="34" charset="0"/>
              </a:rPr>
              <a:t>Status of investigation, potential impact on investigation, and future disposition after consultation with legal.</a:t>
            </a:r>
          </a:p>
          <a:p>
            <a:pPr marL="342900" indent="-342900">
              <a:buFont typeface="+mj-lt"/>
              <a:buAutoNum type="arabicPeriod"/>
            </a:pPr>
            <a:r>
              <a:rPr lang="en-US" dirty="0">
                <a:latin typeface="Arial" panose="020B0604020202020204" pitchFamily="34" charset="0"/>
                <a:cs typeface="Arial" panose="020B0604020202020204" pitchFamily="34" charset="0"/>
              </a:rPr>
              <a:t>Location of subject.</a:t>
            </a:r>
          </a:p>
          <a:p>
            <a:pPr marL="342900" indent="-342900">
              <a:buFont typeface="+mj-lt"/>
              <a:buAutoNum type="arabicPeriod"/>
            </a:pPr>
            <a:r>
              <a:rPr lang="en-US" dirty="0">
                <a:latin typeface="Arial" panose="020B0604020202020204" pitchFamily="34" charset="0"/>
                <a:cs typeface="Arial" panose="020B0604020202020204" pitchFamily="34" charset="0"/>
              </a:rPr>
              <a:t>Subject’s status as Service member or civilian</a:t>
            </a:r>
          </a:p>
          <a:p>
            <a:pPr marL="342900" indent="-342900">
              <a:buFont typeface="+mj-lt"/>
              <a:buAutoNum type="arabicPeriod"/>
            </a:pPr>
            <a:r>
              <a:rPr lang="en-US" dirty="0">
                <a:latin typeface="Arial" panose="020B0604020202020204" pitchFamily="34" charset="0"/>
                <a:cs typeface="Arial" panose="020B0604020202020204" pitchFamily="34" charset="0"/>
              </a:rPr>
              <a:t> Other pertinent information, i.e. potential disposition of collateral misconduct. </a:t>
            </a:r>
            <a:r>
              <a:rPr lang="en-US" sz="1100" dirty="0">
                <a:latin typeface="Arial" panose="020B0604020202020204" pitchFamily="34" charset="0"/>
                <a:cs typeface="Arial" panose="020B0604020202020204" pitchFamily="34" charset="0"/>
              </a:rPr>
              <a:t>3 &amp; 4</a:t>
            </a:r>
          </a:p>
        </p:txBody>
      </p:sp>
    </p:spTree>
    <p:extLst>
      <p:ext uri="{BB962C8B-B14F-4D97-AF65-F5344CB8AC3E}">
        <p14:creationId xmlns:p14="http://schemas.microsoft.com/office/powerpoint/2010/main" val="358100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6538" y="0"/>
            <a:ext cx="7285464" cy="895960"/>
          </a:xfrm>
        </p:spPr>
        <p:txBody>
          <a:bodyPr/>
          <a:lstStyle/>
          <a:p>
            <a:r>
              <a:rPr lang="en-US" dirty="0">
                <a:solidFill>
                  <a:schemeClr val="tx1"/>
                </a:solidFill>
                <a:effectLst>
                  <a:outerShdw blurRad="38100" dist="38100" dir="2700000" algn="tl">
                    <a:srgbClr val="000000">
                      <a:alpha val="43137"/>
                    </a:srgbClr>
                  </a:outerShdw>
                </a:effectLst>
                <a:latin typeface=" Arial"/>
              </a:rPr>
              <a:t>Required DA Form 4187 Statements</a:t>
            </a:r>
          </a:p>
        </p:txBody>
      </p:sp>
      <p:sp>
        <p:nvSpPr>
          <p:cNvPr id="7" name="TextBox 6"/>
          <p:cNvSpPr txBox="1"/>
          <p:nvPr/>
        </p:nvSpPr>
        <p:spPr>
          <a:xfrm>
            <a:off x="0" y="933276"/>
            <a:ext cx="12192002" cy="5016758"/>
          </a:xfrm>
          <a:prstGeom prst="rect">
            <a:avLst/>
          </a:prstGeom>
          <a:noFill/>
        </p:spPr>
        <p:txBody>
          <a:bodyPr wrap="square" rtlCol="0">
            <a:spAutoFit/>
          </a:bodyPr>
          <a:lstStyle/>
          <a:p>
            <a:r>
              <a:rPr lang="en-US" dirty="0">
                <a:latin typeface=" Arial"/>
              </a:rPr>
              <a:t>Recommendations for approval will have the following statements entered </a:t>
            </a:r>
            <a:r>
              <a:rPr lang="en-US" u="sng" dirty="0">
                <a:latin typeface=" Arial"/>
              </a:rPr>
              <a:t>verbatim</a:t>
            </a:r>
            <a:r>
              <a:rPr lang="en-US" dirty="0">
                <a:latin typeface=" Arial"/>
              </a:rPr>
              <a:t>, by the Commander, in section IV on the DA Form 4187 and will be submitted to HRC for decision: </a:t>
            </a:r>
          </a:p>
          <a:p>
            <a:endParaRPr lang="en-US" sz="800" dirty="0">
              <a:latin typeface=" Arial"/>
            </a:endParaRPr>
          </a:p>
          <a:p>
            <a:pPr marL="342900" indent="-342900">
              <a:buFont typeface="+mj-lt"/>
              <a:buAutoNum type="arabicPeriod"/>
            </a:pPr>
            <a:r>
              <a:rPr lang="en-US" dirty="0">
                <a:latin typeface=" Arial"/>
              </a:rPr>
              <a:t>“Based on all available evidence, supporting documentation, and the advice of the supporting legal advisor, I believe there are reasonable grounds to conclude a sexual offense has been committed against the Soldier requesting transfer and/or reassignment.” </a:t>
            </a:r>
          </a:p>
          <a:p>
            <a:pPr marL="342900" indent="-342900">
              <a:buFont typeface="+mj-lt"/>
              <a:buAutoNum type="arabicPeriod"/>
            </a:pPr>
            <a:endParaRPr lang="en-US" sz="800" dirty="0">
              <a:latin typeface=" Arial"/>
            </a:endParaRPr>
          </a:p>
          <a:p>
            <a:pPr marL="342900" indent="-342900">
              <a:buFont typeface="+mj-lt"/>
              <a:buAutoNum type="arabicPeriod"/>
            </a:pPr>
            <a:r>
              <a:rPr lang="en-US" dirty="0">
                <a:latin typeface=" Arial"/>
              </a:rPr>
              <a:t>“A temporary or permanent movement to a unit within the same battalion or brigade; to a unit within the same division; or to a unit on the same installation have all been considered.”</a:t>
            </a:r>
          </a:p>
          <a:p>
            <a:pPr marL="342900" indent="-342900">
              <a:buFont typeface="+mj-lt"/>
              <a:buAutoNum type="arabicPeriod"/>
            </a:pPr>
            <a:endParaRPr lang="en-US" sz="800" dirty="0">
              <a:latin typeface=" Arial"/>
            </a:endParaRPr>
          </a:p>
          <a:p>
            <a:pPr marL="342900" indent="-342900">
              <a:buFont typeface="+mj-lt"/>
              <a:buAutoNum type="arabicPeriod"/>
            </a:pPr>
            <a:r>
              <a:rPr lang="en-US" dirty="0">
                <a:latin typeface=" Arial"/>
              </a:rPr>
              <a:t>“I have fully informed the victim of the potential impact of transfer or reassignment on the investigation; of the potential the victim may have to return for prosecution if prosecution is the appropriate course of action; future disposition of the allegation and potential prosecution or other adverse action that may be initiated against the subject; potential for bonus recoupment, if applicable; reasonably foreseeable career impacts; and other possible consequences of granting the request.”</a:t>
            </a:r>
          </a:p>
          <a:p>
            <a:pPr marL="342900" indent="-342900">
              <a:buFont typeface="+mj-lt"/>
              <a:buAutoNum type="arabicPeriod"/>
            </a:pPr>
            <a:endParaRPr lang="en-US" sz="800" dirty="0">
              <a:latin typeface=" Arial"/>
            </a:endParaRPr>
          </a:p>
          <a:p>
            <a:pPr marL="342900" indent="-342900">
              <a:buFont typeface="+mj-lt"/>
              <a:buAutoNum type="arabicPeriod"/>
            </a:pPr>
            <a:r>
              <a:rPr lang="en-US" dirty="0">
                <a:latin typeface=" Arial"/>
              </a:rPr>
              <a:t>“The Soldier understands permanent change of station does not guarantee station of choice. PCS requests will ordinarily be to a valid authorized requirement, CONUS, at the needs of the Army.”</a:t>
            </a:r>
          </a:p>
          <a:p>
            <a:pPr marL="342900" indent="-342900">
              <a:buFont typeface="+mj-lt"/>
              <a:buAutoNum type="arabicPeriod"/>
            </a:pPr>
            <a:endParaRPr lang="en-US" dirty="0">
              <a:latin typeface=" Arial"/>
            </a:endParaRPr>
          </a:p>
          <a:p>
            <a:pPr marL="342900" indent="-342900">
              <a:buFont typeface="+mj-lt"/>
              <a:buAutoNum type="arabicPeriod"/>
            </a:pPr>
            <a:r>
              <a:rPr lang="en-US" dirty="0">
                <a:latin typeface=" Arial"/>
              </a:rPr>
              <a:t>“I believe a reassignment from (losing installation) would be in the best interest of the Soldier and the organization.”</a:t>
            </a:r>
          </a:p>
        </p:txBody>
      </p:sp>
      <p:sp>
        <p:nvSpPr>
          <p:cNvPr id="8" name="TextBox 7"/>
          <p:cNvSpPr txBox="1"/>
          <p:nvPr/>
        </p:nvSpPr>
        <p:spPr>
          <a:xfrm>
            <a:off x="10972800" y="5898994"/>
            <a:ext cx="535258" cy="261610"/>
          </a:xfrm>
          <a:prstGeom prst="rect">
            <a:avLst/>
          </a:prstGeom>
          <a:noFill/>
        </p:spPr>
        <p:txBody>
          <a:bodyPr wrap="square" rtlCol="0">
            <a:spAutoFit/>
          </a:bodyPr>
          <a:lstStyle/>
          <a:p>
            <a:r>
              <a:rPr lang="en-US" sz="1100" dirty="0">
                <a:latin typeface=" Arial"/>
              </a:rPr>
              <a:t>3 &amp; 4</a:t>
            </a:r>
          </a:p>
        </p:txBody>
      </p:sp>
    </p:spTree>
    <p:extLst>
      <p:ext uri="{BB962C8B-B14F-4D97-AF65-F5344CB8AC3E}">
        <p14:creationId xmlns:p14="http://schemas.microsoft.com/office/powerpoint/2010/main" val="154619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tx1"/>
                </a:solidFill>
                <a:effectLst>
                  <a:outerShdw blurRad="38100" dist="38100" dir="2700000" algn="tl">
                    <a:srgbClr val="000000">
                      <a:alpha val="43137"/>
                    </a:srgbClr>
                  </a:outerShdw>
                </a:effectLst>
                <a:latin typeface=" Arial"/>
              </a:rPr>
              <a:t>Upon Approval</a:t>
            </a:r>
            <a:endParaRPr lang="en-US" dirty="0">
              <a:solidFill>
                <a:schemeClr val="tx1"/>
              </a:solidFill>
              <a:effectLst>
                <a:outerShdw blurRad="38100" dist="38100" dir="2700000" algn="tl">
                  <a:srgbClr val="000000">
                    <a:alpha val="43137"/>
                  </a:srgbClr>
                </a:outerShdw>
              </a:effectLst>
              <a:latin typeface=" Arial"/>
            </a:endParaRPr>
          </a:p>
        </p:txBody>
      </p:sp>
      <p:sp>
        <p:nvSpPr>
          <p:cNvPr id="4" name="TextBox 3"/>
          <p:cNvSpPr txBox="1"/>
          <p:nvPr/>
        </p:nvSpPr>
        <p:spPr>
          <a:xfrm>
            <a:off x="0" y="895960"/>
            <a:ext cx="12192000" cy="4308872"/>
          </a:xfrm>
          <a:prstGeom prst="rect">
            <a:avLst/>
          </a:prstGeom>
          <a:noFill/>
        </p:spPr>
        <p:txBody>
          <a:bodyPr wrap="square" rtlCol="0">
            <a:spAutoFit/>
          </a:bodyPr>
          <a:lstStyle/>
          <a:p>
            <a:r>
              <a:rPr lang="en-US" dirty="0">
                <a:latin typeface=" Arial"/>
              </a:rPr>
              <a:t>Brigade Commander will:</a:t>
            </a:r>
          </a:p>
          <a:p>
            <a:endParaRPr lang="en-US" dirty="0">
              <a:latin typeface=" Arial"/>
            </a:endParaRPr>
          </a:p>
          <a:p>
            <a:pPr marL="285750" indent="-285750">
              <a:buFont typeface="Arial" panose="020B0604020202020204" pitchFamily="34" charset="0"/>
              <a:buChar char="•"/>
            </a:pPr>
            <a:r>
              <a:rPr lang="en-US" dirty="0">
                <a:latin typeface=" Arial"/>
              </a:rPr>
              <a:t>Assign personnel, within the command, to assist Soldier with any out-processing required</a:t>
            </a:r>
          </a:p>
          <a:p>
            <a:pPr marL="285750" indent="-285750">
              <a:buFont typeface="Arial" panose="020B0604020202020204" pitchFamily="34" charset="0"/>
              <a:buChar char="•"/>
            </a:pPr>
            <a:endParaRPr lang="en-US" sz="800" dirty="0">
              <a:latin typeface=" Arial"/>
            </a:endParaRPr>
          </a:p>
          <a:p>
            <a:pPr marL="285750" indent="-285750">
              <a:buFont typeface="Arial" panose="020B0604020202020204" pitchFamily="34" charset="0"/>
              <a:buChar char="•"/>
            </a:pPr>
            <a:r>
              <a:rPr lang="en-US" dirty="0">
                <a:latin typeface=" Arial"/>
              </a:rPr>
              <a:t>Ensure Soldiers receive an evaluation report, if required. </a:t>
            </a:r>
          </a:p>
          <a:p>
            <a:pPr marL="285750" indent="-285750">
              <a:buFont typeface="Arial" panose="020B0604020202020204" pitchFamily="34" charset="0"/>
              <a:buChar char="•"/>
            </a:pPr>
            <a:endParaRPr lang="en-US" sz="800" dirty="0">
              <a:latin typeface=" Arial"/>
            </a:endParaRPr>
          </a:p>
          <a:p>
            <a:pPr marL="285750" indent="-285750">
              <a:buFont typeface="Arial" panose="020B0604020202020204" pitchFamily="34" charset="0"/>
              <a:buChar char="•"/>
            </a:pPr>
            <a:r>
              <a:rPr lang="en-US" dirty="0">
                <a:latin typeface=" Arial"/>
              </a:rPr>
              <a:t>Advise Soldier of the purpose and requirement for the victim to: </a:t>
            </a:r>
          </a:p>
          <a:p>
            <a:pPr marL="742950" lvl="1" indent="-285750">
              <a:buFont typeface="Arial" panose="020B0604020202020204" pitchFamily="34" charset="0"/>
              <a:buChar char="•"/>
            </a:pPr>
            <a:r>
              <a:rPr lang="en-US" dirty="0">
                <a:latin typeface=" Arial"/>
              </a:rPr>
              <a:t>Have a meeting with losing SARC</a:t>
            </a:r>
          </a:p>
          <a:p>
            <a:pPr marL="742950" lvl="1" indent="-285750">
              <a:buFont typeface="Arial" panose="020B0604020202020204" pitchFamily="34" charset="0"/>
              <a:buChar char="•"/>
            </a:pPr>
            <a:r>
              <a:rPr lang="en-US" dirty="0">
                <a:latin typeface=" Arial"/>
              </a:rPr>
              <a:t>Have an introductory meeting with gaining SARC (arranged by losing SARC)</a:t>
            </a:r>
          </a:p>
          <a:p>
            <a:pPr marL="742950" lvl="1" indent="-285750">
              <a:buFont typeface="Arial" panose="020B0604020202020204" pitchFamily="34" charset="0"/>
              <a:buChar char="•"/>
            </a:pPr>
            <a:r>
              <a:rPr lang="en-US" dirty="0">
                <a:latin typeface=" Arial"/>
              </a:rPr>
              <a:t>Have an introduction with the gaining commander (if the victim seeks continued advocacy, legal or healthcare services, or if the investigation or legal proceedings is ongoing)</a:t>
            </a:r>
          </a:p>
          <a:p>
            <a:pPr marL="742950" lvl="1" indent="-285750">
              <a:buFont typeface="Arial" panose="020B0604020202020204" pitchFamily="34" charset="0"/>
              <a:buChar char="•"/>
            </a:pPr>
            <a:endParaRPr lang="en-US" sz="800" dirty="0">
              <a:latin typeface=" Arial"/>
            </a:endParaRPr>
          </a:p>
          <a:p>
            <a:pPr marL="285750" indent="-285750">
              <a:buFont typeface="Arial" panose="020B0604020202020204" pitchFamily="34" charset="0"/>
              <a:buChar char="•"/>
            </a:pPr>
            <a:r>
              <a:rPr lang="en-US" dirty="0">
                <a:latin typeface=" Arial"/>
              </a:rPr>
              <a:t>Ensure the Soldier is scheduled for a final meeting with the losing SARC</a:t>
            </a:r>
          </a:p>
          <a:p>
            <a:pPr marL="285750" indent="-285750">
              <a:buFont typeface="Arial" panose="020B0604020202020204" pitchFamily="34" charset="0"/>
              <a:buChar char="•"/>
            </a:pPr>
            <a:endParaRPr lang="en-US" sz="800" dirty="0">
              <a:latin typeface=" Arial"/>
            </a:endParaRPr>
          </a:p>
          <a:p>
            <a:pPr marL="285750" indent="-285750">
              <a:buFont typeface="Arial" panose="020B0604020202020204" pitchFamily="34" charset="0"/>
              <a:buChar char="•"/>
            </a:pPr>
            <a:r>
              <a:rPr lang="en-US" dirty="0">
                <a:latin typeface=" Arial"/>
              </a:rPr>
              <a:t>Take all necessary steps to ensure an expedited transfer does not negatively impact a Soldier’s career.</a:t>
            </a:r>
          </a:p>
          <a:p>
            <a:pPr marL="285750" indent="-285750">
              <a:buFont typeface="Arial" panose="020B0604020202020204" pitchFamily="34" charset="0"/>
              <a:buChar char="•"/>
            </a:pPr>
            <a:endParaRPr lang="en-US" sz="800" dirty="0">
              <a:latin typeface=" Arial"/>
            </a:endParaRPr>
          </a:p>
          <a:p>
            <a:pPr marL="285750" indent="-285750">
              <a:buFont typeface="Arial" panose="020B0604020202020204" pitchFamily="34" charset="0"/>
              <a:buChar char="•"/>
            </a:pPr>
            <a:r>
              <a:rPr lang="en-US" dirty="0">
                <a:latin typeface=" Arial"/>
              </a:rPr>
              <a:t>Ensure the gaining BDE Commander is aware of the Soldier’s arrival to their command either telephonically, by email, or other written communication. A memorandum of record will be maintained recording the action.</a:t>
            </a:r>
          </a:p>
        </p:txBody>
      </p:sp>
      <p:sp>
        <p:nvSpPr>
          <p:cNvPr id="5" name="TextBox 4"/>
          <p:cNvSpPr txBox="1"/>
          <p:nvPr/>
        </p:nvSpPr>
        <p:spPr>
          <a:xfrm>
            <a:off x="10983952" y="5686946"/>
            <a:ext cx="379142" cy="261610"/>
          </a:xfrm>
          <a:prstGeom prst="rect">
            <a:avLst/>
          </a:prstGeom>
          <a:noFill/>
        </p:spPr>
        <p:txBody>
          <a:bodyPr wrap="square" rtlCol="0">
            <a:spAutoFit/>
          </a:bodyPr>
          <a:lstStyle/>
          <a:p>
            <a:r>
              <a:rPr lang="en-US" sz="1100" dirty="0">
                <a:latin typeface=" Arial"/>
              </a:rPr>
              <a:t>5</a:t>
            </a:r>
          </a:p>
        </p:txBody>
      </p:sp>
    </p:spTree>
    <p:extLst>
      <p:ext uri="{BB962C8B-B14F-4D97-AF65-F5344CB8AC3E}">
        <p14:creationId xmlns:p14="http://schemas.microsoft.com/office/powerpoint/2010/main" val="568172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tx1"/>
                </a:solidFill>
                <a:effectLst>
                  <a:outerShdw blurRad="38100" dist="38100" dir="2700000" algn="tl">
                    <a:srgbClr val="000000">
                      <a:alpha val="43137"/>
                    </a:srgbClr>
                  </a:outerShdw>
                </a:effectLst>
                <a:latin typeface=" Arial"/>
              </a:rPr>
              <a:t>Upon Approval Continued</a:t>
            </a:r>
            <a:endParaRPr lang="en-US" dirty="0">
              <a:solidFill>
                <a:schemeClr val="tx1"/>
              </a:solidFill>
              <a:effectLst>
                <a:outerShdw blurRad="38100" dist="38100" dir="2700000" algn="tl">
                  <a:srgbClr val="000000">
                    <a:alpha val="43137"/>
                  </a:srgbClr>
                </a:outerShdw>
              </a:effectLst>
              <a:latin typeface=" Arial"/>
            </a:endParaRPr>
          </a:p>
        </p:txBody>
      </p:sp>
      <p:sp>
        <p:nvSpPr>
          <p:cNvPr id="6" name="TextBox 5"/>
          <p:cNvSpPr txBox="1"/>
          <p:nvPr/>
        </p:nvSpPr>
        <p:spPr>
          <a:xfrm>
            <a:off x="0" y="1029775"/>
            <a:ext cx="12192000" cy="5047536"/>
          </a:xfrm>
          <a:prstGeom prst="rect">
            <a:avLst/>
          </a:prstGeom>
          <a:noFill/>
        </p:spPr>
        <p:txBody>
          <a:bodyPr wrap="square" rtlCol="0">
            <a:spAutoFit/>
          </a:bodyPr>
          <a:lstStyle/>
          <a:p>
            <a:r>
              <a:rPr lang="en-US" dirty="0">
                <a:latin typeface=" Arial"/>
              </a:rPr>
              <a:t>Losing BDE Commander will ensure the gaining BDE Commander is aware of the Soldier’s arrival to their command either telephonically, by email, or other written communication with a memorandum of record to record the action when one of the following applies:</a:t>
            </a:r>
          </a:p>
          <a:p>
            <a:pPr marL="742950" lvl="1" indent="-285750">
              <a:buFont typeface="Arial" panose="020B0604020202020204" pitchFamily="34" charset="0"/>
              <a:buChar char="•"/>
            </a:pPr>
            <a:r>
              <a:rPr lang="en-US" dirty="0">
                <a:latin typeface=" Arial"/>
              </a:rPr>
              <a:t>Active criminal investigation</a:t>
            </a:r>
          </a:p>
          <a:p>
            <a:pPr marL="742950" lvl="1" indent="-285750">
              <a:buFont typeface="Arial" panose="020B0604020202020204" pitchFamily="34" charset="0"/>
              <a:buChar char="•"/>
            </a:pPr>
            <a:r>
              <a:rPr lang="en-US" dirty="0">
                <a:latin typeface=" Arial"/>
              </a:rPr>
              <a:t>Active legal proceeding</a:t>
            </a:r>
          </a:p>
          <a:p>
            <a:pPr marL="742950" lvl="1" indent="-285750">
              <a:buFont typeface="Arial" panose="020B0604020202020204" pitchFamily="34" charset="0"/>
              <a:buChar char="•"/>
            </a:pPr>
            <a:r>
              <a:rPr lang="en-US" dirty="0">
                <a:latin typeface=" Arial"/>
              </a:rPr>
              <a:t>Ongoing victim healthcare (medical or mental health) related to the sexual assault</a:t>
            </a:r>
          </a:p>
          <a:p>
            <a:pPr marL="742950" lvl="1" indent="-285750">
              <a:buFont typeface="Arial" panose="020B0604020202020204" pitchFamily="34" charset="0"/>
              <a:buChar char="•"/>
            </a:pPr>
            <a:r>
              <a:rPr lang="en-US" dirty="0">
                <a:latin typeface=" Arial"/>
              </a:rPr>
              <a:t>Ongoing monthly SARB oversight involving the victim</a:t>
            </a:r>
          </a:p>
          <a:p>
            <a:pPr marL="742950" lvl="1" indent="-285750">
              <a:buFont typeface="Arial" panose="020B0604020202020204" pitchFamily="34" charset="0"/>
              <a:buChar char="•"/>
            </a:pPr>
            <a:r>
              <a:rPr lang="en-US" dirty="0">
                <a:latin typeface=" Arial"/>
              </a:rPr>
              <a:t>Active SHARP victim support services</a:t>
            </a:r>
          </a:p>
          <a:p>
            <a:pPr marL="742950" lvl="1" indent="-285750">
              <a:buFont typeface="Arial" panose="020B0604020202020204" pitchFamily="34" charset="0"/>
              <a:buChar char="•"/>
            </a:pPr>
            <a:endParaRPr lang="en-US" sz="800" dirty="0">
              <a:latin typeface=" Arial"/>
            </a:endParaRPr>
          </a:p>
          <a:p>
            <a:r>
              <a:rPr lang="en-US" dirty="0">
                <a:latin typeface=" Arial"/>
              </a:rPr>
              <a:t>The information shared is to provide the gaining commander with context for victim behavior and to facilitate victim’s access to advocacy, healthcare and legal counsel, and will be limited to: </a:t>
            </a:r>
          </a:p>
          <a:p>
            <a:pPr marL="742950" lvl="1" indent="-285750">
              <a:buFont typeface="Arial" panose="020B0604020202020204" pitchFamily="34" charset="0"/>
              <a:buChar char="•"/>
            </a:pPr>
            <a:r>
              <a:rPr lang="en-US" dirty="0">
                <a:latin typeface=" Arial"/>
              </a:rPr>
              <a:t>Objective facts about victim care provided</a:t>
            </a:r>
          </a:p>
          <a:p>
            <a:pPr marL="742950" lvl="1" indent="-285750">
              <a:buFont typeface="Arial" panose="020B0604020202020204" pitchFamily="34" charset="0"/>
              <a:buChar char="•"/>
            </a:pPr>
            <a:r>
              <a:rPr lang="en-US" dirty="0">
                <a:latin typeface=" Arial"/>
              </a:rPr>
              <a:t>Status of open investigations</a:t>
            </a:r>
          </a:p>
          <a:p>
            <a:pPr marL="742950" lvl="1" indent="-285750">
              <a:buFont typeface="Arial" panose="020B0604020202020204" pitchFamily="34" charset="0"/>
              <a:buChar char="•"/>
            </a:pPr>
            <a:r>
              <a:rPr lang="en-US" dirty="0">
                <a:latin typeface=" Arial"/>
              </a:rPr>
              <a:t>Status of ongoing legal proceedings</a:t>
            </a:r>
          </a:p>
          <a:p>
            <a:endParaRPr lang="en-US" sz="800" dirty="0">
              <a:latin typeface=" Arial"/>
            </a:endParaRPr>
          </a:p>
          <a:p>
            <a:r>
              <a:rPr lang="en-US" dirty="0">
                <a:latin typeface=" Arial"/>
              </a:rPr>
              <a:t>The receiving BDE Commander will assure strict confidentiality</a:t>
            </a:r>
          </a:p>
          <a:p>
            <a:pPr marL="742950" lvl="1" indent="-285750">
              <a:buFont typeface="Arial" panose="020B0604020202020204" pitchFamily="34" charset="0"/>
              <a:buChar char="•"/>
            </a:pPr>
            <a:r>
              <a:rPr lang="en-US" dirty="0">
                <a:latin typeface=" Arial"/>
              </a:rPr>
              <a:t>Only the immediate commander of the victim will be notified (they can choose to share with the senior enlisted (1SG/CSM) advisor if deemed necessary.)</a:t>
            </a:r>
          </a:p>
          <a:p>
            <a:pPr marL="742950" lvl="1" indent="-285750">
              <a:buFont typeface="Arial" panose="020B0604020202020204" pitchFamily="34" charset="0"/>
              <a:buChar char="•"/>
            </a:pPr>
            <a:r>
              <a:rPr lang="en-US" dirty="0">
                <a:latin typeface=" Arial"/>
              </a:rPr>
              <a:t> Additional personnel will be notified by the Commander only if they have direct input to CMG</a:t>
            </a:r>
          </a:p>
        </p:txBody>
      </p:sp>
      <p:sp>
        <p:nvSpPr>
          <p:cNvPr id="7" name="TextBox 6"/>
          <p:cNvSpPr txBox="1"/>
          <p:nvPr/>
        </p:nvSpPr>
        <p:spPr>
          <a:xfrm>
            <a:off x="10582507" y="5656590"/>
            <a:ext cx="702527" cy="261610"/>
          </a:xfrm>
          <a:prstGeom prst="rect">
            <a:avLst/>
          </a:prstGeom>
          <a:noFill/>
        </p:spPr>
        <p:txBody>
          <a:bodyPr wrap="square" rtlCol="0">
            <a:spAutoFit/>
          </a:bodyPr>
          <a:lstStyle/>
          <a:p>
            <a:r>
              <a:rPr lang="en-US" sz="1100" dirty="0">
                <a:latin typeface=" Arial"/>
              </a:rPr>
              <a:t>1 &amp; 2</a:t>
            </a:r>
          </a:p>
        </p:txBody>
      </p:sp>
    </p:spTree>
    <p:extLst>
      <p:ext uri="{BB962C8B-B14F-4D97-AF65-F5344CB8AC3E}">
        <p14:creationId xmlns:p14="http://schemas.microsoft.com/office/powerpoint/2010/main" val="3556106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a:solidFill>
                  <a:schemeClr val="tx1"/>
                </a:solidFill>
                <a:effectLst>
                  <a:outerShdw blurRad="38100" dist="38100" dir="2700000" algn="tl">
                    <a:srgbClr val="000000">
                      <a:alpha val="43137"/>
                    </a:srgbClr>
                  </a:outerShdw>
                </a:effectLst>
                <a:latin typeface=" Arial"/>
              </a:rPr>
              <a:t>SARC Responsibilities</a:t>
            </a:r>
            <a:endParaRPr lang="en-US" dirty="0">
              <a:solidFill>
                <a:schemeClr val="tx1"/>
              </a:solidFill>
              <a:effectLst>
                <a:outerShdw blurRad="38100" dist="38100" dir="2700000" algn="tl">
                  <a:srgbClr val="000000">
                    <a:alpha val="43137"/>
                  </a:srgbClr>
                </a:outerShdw>
              </a:effectLst>
              <a:latin typeface=" Arial"/>
            </a:endParaRPr>
          </a:p>
        </p:txBody>
      </p:sp>
      <p:sp>
        <p:nvSpPr>
          <p:cNvPr id="5" name="TextBox 4"/>
          <p:cNvSpPr txBox="1"/>
          <p:nvPr/>
        </p:nvSpPr>
        <p:spPr>
          <a:xfrm>
            <a:off x="0" y="1141393"/>
            <a:ext cx="12192000" cy="4185761"/>
          </a:xfrm>
          <a:prstGeom prst="rect">
            <a:avLst/>
          </a:prstGeom>
          <a:noFill/>
        </p:spPr>
        <p:txBody>
          <a:bodyPr wrap="square" rtlCol="0">
            <a:spAutoFit/>
          </a:bodyPr>
          <a:lstStyle/>
          <a:p>
            <a:r>
              <a:rPr lang="en-US" dirty="0">
                <a:latin typeface=" Arial"/>
              </a:rPr>
              <a:t>Once notified of a request for an expedited transfer, the SARC will:  </a:t>
            </a:r>
          </a:p>
          <a:p>
            <a:endParaRPr lang="en-US" dirty="0">
              <a:latin typeface=" Arial"/>
            </a:endParaRPr>
          </a:p>
          <a:p>
            <a:pPr marL="285750" indent="-285750">
              <a:buFont typeface="Arial" panose="020B0604020202020204" pitchFamily="34" charset="0"/>
              <a:buChar char="•"/>
            </a:pPr>
            <a:r>
              <a:rPr lang="en-US" dirty="0">
                <a:latin typeface=" Arial"/>
              </a:rPr>
              <a:t>Immediately contact the Soldier or Family Member victim and inform them about the expedited transfer process to include information about services and support, and if approved: </a:t>
            </a:r>
          </a:p>
          <a:p>
            <a:pPr marL="285750" indent="-285750">
              <a:buFont typeface="Arial" panose="020B0604020202020204" pitchFamily="34" charset="0"/>
              <a:buChar char="•"/>
            </a:pPr>
            <a:endParaRPr lang="en-US" sz="800" dirty="0">
              <a:latin typeface=" Arial"/>
            </a:endParaRPr>
          </a:p>
          <a:p>
            <a:pPr marL="742950" lvl="1" indent="-285750">
              <a:buFont typeface="Arial" panose="020B0604020202020204" pitchFamily="34" charset="0"/>
              <a:buChar char="•"/>
            </a:pPr>
            <a:r>
              <a:rPr lang="en-US" dirty="0">
                <a:latin typeface=" Arial"/>
              </a:rPr>
              <a:t>Introduction to gaining SARC (the purpose of which is to ensure they understand the full range of options available at the new installation; facilitate appointments with mental health, medical, advocacy, legal services, help answer any questions the victim may have, etc.)</a:t>
            </a:r>
          </a:p>
          <a:p>
            <a:pPr marL="742950" lvl="1" indent="-285750">
              <a:buFont typeface="Arial" panose="020B0604020202020204" pitchFamily="34" charset="0"/>
              <a:buChar char="•"/>
            </a:pPr>
            <a:r>
              <a:rPr lang="en-US" dirty="0">
                <a:latin typeface=" Arial"/>
              </a:rPr>
              <a:t>At the conclusion of that meeting, they may elect to continue or discontinue SHARP program services.</a:t>
            </a:r>
          </a:p>
          <a:p>
            <a:pPr marL="742950" lvl="1" indent="-285750">
              <a:buFont typeface="Arial" panose="020B0604020202020204" pitchFamily="34" charset="0"/>
              <a:buChar char="•"/>
            </a:pPr>
            <a:endParaRPr lang="en-US" sz="800" dirty="0">
              <a:latin typeface=" Arial"/>
            </a:endParaRPr>
          </a:p>
          <a:p>
            <a:pPr marL="285750" indent="-285750">
              <a:buFont typeface="Arial" panose="020B0604020202020204" pitchFamily="34" charset="0"/>
              <a:buChar char="•"/>
            </a:pPr>
            <a:r>
              <a:rPr lang="en-US" dirty="0">
                <a:latin typeface=" Arial"/>
              </a:rPr>
              <a:t>Verify to the BDE Commander or equivalent that the victim has filed an unrestricted report through a DD Form 2910 and that it has been entered into DSAID.  </a:t>
            </a:r>
          </a:p>
          <a:p>
            <a:pPr marL="285750" indent="-285750">
              <a:buFont typeface="Arial" panose="020B0604020202020204" pitchFamily="34" charset="0"/>
              <a:buChar char="•"/>
            </a:pPr>
            <a:endParaRPr lang="en-US" sz="800" dirty="0">
              <a:latin typeface=" Arial"/>
            </a:endParaRPr>
          </a:p>
          <a:p>
            <a:pPr marL="742950" lvl="1" indent="-285750">
              <a:buFont typeface="Arial" panose="020B0604020202020204" pitchFamily="34" charset="0"/>
              <a:buChar char="•"/>
            </a:pPr>
            <a:r>
              <a:rPr lang="en-US" dirty="0">
                <a:latin typeface=" Arial"/>
              </a:rPr>
              <a:t>If a DD Form 2910 is not on file,  the SARC will assist the victim to file an unrestricted report, DD Form 2910.</a:t>
            </a:r>
          </a:p>
          <a:p>
            <a:pPr marL="742950" lvl="1" indent="-285750">
              <a:buFont typeface="Arial" panose="020B0604020202020204" pitchFamily="34" charset="0"/>
              <a:buChar char="•"/>
            </a:pPr>
            <a:r>
              <a:rPr lang="en-US" dirty="0">
                <a:latin typeface=" Arial"/>
              </a:rPr>
              <a:t>SARC will not provide a copy of the DD Form 2910 to the commander, oral confirmation of the filed form to the commander is sufficient. </a:t>
            </a:r>
          </a:p>
          <a:p>
            <a:endParaRPr lang="en-US" sz="800" dirty="0">
              <a:latin typeface=" Arial"/>
            </a:endParaRPr>
          </a:p>
        </p:txBody>
      </p:sp>
      <p:sp>
        <p:nvSpPr>
          <p:cNvPr id="6" name="TextBox 5"/>
          <p:cNvSpPr txBox="1"/>
          <p:nvPr/>
        </p:nvSpPr>
        <p:spPr>
          <a:xfrm>
            <a:off x="10470995" y="5896541"/>
            <a:ext cx="367991" cy="261610"/>
          </a:xfrm>
          <a:prstGeom prst="rect">
            <a:avLst/>
          </a:prstGeom>
          <a:noFill/>
        </p:spPr>
        <p:txBody>
          <a:bodyPr wrap="square" rtlCol="0">
            <a:spAutoFit/>
          </a:bodyPr>
          <a:lstStyle/>
          <a:p>
            <a:r>
              <a:rPr lang="en-US" sz="1100" dirty="0">
                <a:latin typeface=" Arial"/>
              </a:rPr>
              <a:t>5</a:t>
            </a:r>
          </a:p>
        </p:txBody>
      </p:sp>
    </p:spTree>
    <p:extLst>
      <p:ext uri="{BB962C8B-B14F-4D97-AF65-F5344CB8AC3E}">
        <p14:creationId xmlns:p14="http://schemas.microsoft.com/office/powerpoint/2010/main" val="634892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a:solidFill>
                  <a:schemeClr val="tx1"/>
                </a:solidFill>
                <a:effectLst>
                  <a:outerShdw blurRad="38100" dist="38100" dir="2700000" algn="tl">
                    <a:srgbClr val="000000">
                      <a:alpha val="43137"/>
                    </a:srgbClr>
                  </a:outerShdw>
                </a:effectLst>
                <a:latin typeface=" Arial"/>
              </a:rPr>
              <a:t>SARC Responsibilities</a:t>
            </a:r>
            <a:endParaRPr lang="en-US" dirty="0">
              <a:solidFill>
                <a:schemeClr val="tx1"/>
              </a:solidFill>
              <a:effectLst>
                <a:outerShdw blurRad="38100" dist="38100" dir="2700000" algn="tl">
                  <a:srgbClr val="000000">
                    <a:alpha val="43137"/>
                  </a:srgbClr>
                </a:outerShdw>
              </a:effectLst>
              <a:latin typeface=" Arial"/>
            </a:endParaRPr>
          </a:p>
        </p:txBody>
      </p:sp>
      <p:sp>
        <p:nvSpPr>
          <p:cNvPr id="6" name="TextBox 5"/>
          <p:cNvSpPr txBox="1"/>
          <p:nvPr/>
        </p:nvSpPr>
        <p:spPr>
          <a:xfrm>
            <a:off x="0" y="1212544"/>
            <a:ext cx="12192000" cy="3693319"/>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 Arial"/>
              </a:rPr>
              <a:t>Advise victim of requirement to have a meeting with gaining BDE Commander, if the victim seeks continued services such as: advocacy, legal, healthcare, or if investigations and/or legal proceedings are ongoing at the time of transfer.</a:t>
            </a:r>
          </a:p>
          <a:p>
            <a:pPr marL="742950" lvl="1" indent="-285750">
              <a:buFont typeface="Arial" panose="020B0604020202020204" pitchFamily="34" charset="0"/>
              <a:buChar char="•"/>
            </a:pPr>
            <a:endParaRPr lang="en-US" dirty="0">
              <a:latin typeface=" Arial"/>
            </a:endParaRPr>
          </a:p>
          <a:p>
            <a:pPr marL="285750" indent="-285750">
              <a:buFont typeface="Arial" panose="020B0604020202020204" pitchFamily="34" charset="0"/>
              <a:buChar char="•"/>
            </a:pPr>
            <a:r>
              <a:rPr lang="en-US" dirty="0">
                <a:latin typeface=" Arial"/>
              </a:rPr>
              <a:t>Annotate the expedited transfer request and decision in DSAID (ensure all fields are completed when final decision is made.) Then transfer the case in DSAID. Losing SARCs are not required to obtain victim consent to transfer the case on DD Form 2910 and will leave section 7 of the form blank. However the losing SARC will ensure the victim understands that they are under no obligation to continue communicating with a SARC or VA after the introduction. </a:t>
            </a:r>
          </a:p>
          <a:p>
            <a:endParaRPr lang="en-US" dirty="0">
              <a:latin typeface=" Arial"/>
            </a:endParaRPr>
          </a:p>
          <a:p>
            <a:pPr marL="285750" indent="-285750">
              <a:buFont typeface="Arial" panose="020B0604020202020204" pitchFamily="34" charset="0"/>
              <a:buChar char="•"/>
            </a:pPr>
            <a:r>
              <a:rPr lang="en-US" dirty="0">
                <a:latin typeface=" Arial"/>
              </a:rPr>
              <a:t>Ensure that safety assessment is re-administered if a safety concern is identified or indicated, the victim filed a complaint of retaliation, or the victim requested assistance in obtaining a military or civilian protective order.  </a:t>
            </a:r>
          </a:p>
          <a:p>
            <a:pPr marL="285750" indent="-285750">
              <a:buFont typeface="Arial" panose="020B0604020202020204" pitchFamily="34" charset="0"/>
              <a:buChar char="•"/>
            </a:pPr>
            <a:endParaRPr lang="en-US" dirty="0">
              <a:latin typeface=" Arial"/>
            </a:endParaRPr>
          </a:p>
          <a:p>
            <a:pPr marL="285750" indent="-285750">
              <a:buFont typeface="Arial" panose="020B0604020202020204" pitchFamily="34" charset="0"/>
              <a:buChar char="•"/>
            </a:pPr>
            <a:r>
              <a:rPr lang="en-US" dirty="0">
                <a:latin typeface=" Arial"/>
              </a:rPr>
              <a:t>If victim discloses retaliation and wants to file an official report, assist in documenting using DD form 2910-2. </a:t>
            </a:r>
          </a:p>
        </p:txBody>
      </p:sp>
      <p:sp>
        <p:nvSpPr>
          <p:cNvPr id="7" name="TextBox 6"/>
          <p:cNvSpPr txBox="1"/>
          <p:nvPr/>
        </p:nvSpPr>
        <p:spPr>
          <a:xfrm>
            <a:off x="10279025" y="5752248"/>
            <a:ext cx="336936" cy="261610"/>
          </a:xfrm>
          <a:prstGeom prst="rect">
            <a:avLst/>
          </a:prstGeom>
          <a:noFill/>
        </p:spPr>
        <p:txBody>
          <a:bodyPr wrap="square" rtlCol="0">
            <a:spAutoFit/>
          </a:bodyPr>
          <a:lstStyle/>
          <a:p>
            <a:r>
              <a:rPr lang="en-US" sz="1100" dirty="0">
                <a:latin typeface=" Arial"/>
              </a:rPr>
              <a:t>5</a:t>
            </a:r>
          </a:p>
        </p:txBody>
      </p:sp>
    </p:spTree>
    <p:extLst>
      <p:ext uri="{BB962C8B-B14F-4D97-AF65-F5344CB8AC3E}">
        <p14:creationId xmlns:p14="http://schemas.microsoft.com/office/powerpoint/2010/main" val="3205541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tx1"/>
                </a:solidFill>
                <a:effectLst>
                  <a:outerShdw blurRad="38100" dist="38100" dir="2700000" algn="tl">
                    <a:srgbClr val="000000">
                      <a:alpha val="43137"/>
                    </a:srgbClr>
                  </a:outerShdw>
                </a:effectLst>
                <a:latin typeface=" Arial"/>
              </a:rPr>
              <a:t>SARC Responsibilities</a:t>
            </a:r>
            <a:endParaRPr lang="en-US" dirty="0">
              <a:solidFill>
                <a:schemeClr val="tx1"/>
              </a:solidFill>
              <a:effectLst>
                <a:outerShdw blurRad="38100" dist="38100" dir="2700000" algn="tl">
                  <a:srgbClr val="000000">
                    <a:alpha val="43137"/>
                  </a:srgbClr>
                </a:outerShdw>
              </a:effectLst>
              <a:latin typeface=" Arial"/>
            </a:endParaRPr>
          </a:p>
        </p:txBody>
      </p:sp>
      <p:sp>
        <p:nvSpPr>
          <p:cNvPr id="4" name="TextBox 3"/>
          <p:cNvSpPr txBox="1"/>
          <p:nvPr/>
        </p:nvSpPr>
        <p:spPr>
          <a:xfrm>
            <a:off x="0" y="1432276"/>
            <a:ext cx="12192000" cy="3416320"/>
          </a:xfrm>
          <a:prstGeom prst="rect">
            <a:avLst/>
          </a:prstGeom>
          <a:noFill/>
        </p:spPr>
        <p:txBody>
          <a:bodyPr wrap="square" rtlCol="0">
            <a:spAutoFit/>
          </a:bodyPr>
          <a:lstStyle/>
          <a:p>
            <a:r>
              <a:rPr lang="en-US" dirty="0">
                <a:latin typeface=" Arial"/>
              </a:rPr>
              <a:t>Losing SARCs responsibilities include meeting with victim a final time to answer any questions about the transfer process and inform the Soldier/victim: </a:t>
            </a:r>
          </a:p>
          <a:p>
            <a:pPr marL="742950" lvl="1" indent="-285750">
              <a:buFont typeface="Arial" panose="020B0604020202020204" pitchFamily="34" charset="0"/>
              <a:buChar char="•"/>
            </a:pPr>
            <a:r>
              <a:rPr lang="en-US" dirty="0">
                <a:latin typeface=" Arial"/>
              </a:rPr>
              <a:t>About the meeting with the gaining BDE Commander</a:t>
            </a:r>
          </a:p>
          <a:p>
            <a:pPr marL="742950" lvl="1" indent="-285750">
              <a:buFont typeface="Arial" panose="020B0604020202020204" pitchFamily="34" charset="0"/>
              <a:buChar char="•"/>
            </a:pPr>
            <a:r>
              <a:rPr lang="en-US" dirty="0">
                <a:latin typeface=" Arial"/>
              </a:rPr>
              <a:t>About the meeting with the gaining SARC</a:t>
            </a:r>
          </a:p>
          <a:p>
            <a:pPr marL="742950" lvl="1" indent="-285750">
              <a:buFont typeface="Arial" panose="020B0604020202020204" pitchFamily="34" charset="0"/>
              <a:buChar char="•"/>
            </a:pPr>
            <a:r>
              <a:rPr lang="en-US" dirty="0">
                <a:latin typeface=" Arial"/>
              </a:rPr>
              <a:t>That the meeting with gaining SARC and commander will not happen at the same time without their express consent</a:t>
            </a:r>
          </a:p>
          <a:p>
            <a:pPr marL="742950" lvl="1" indent="-285750">
              <a:buFont typeface="Arial" panose="020B0604020202020204" pitchFamily="34" charset="0"/>
              <a:buChar char="•"/>
            </a:pPr>
            <a:r>
              <a:rPr lang="en-US" dirty="0">
                <a:latin typeface=" Arial"/>
              </a:rPr>
              <a:t>That communications with the gaining SARC and commander in a joint meeting are not privileged under MRE 514</a:t>
            </a:r>
          </a:p>
          <a:p>
            <a:pPr marL="742950" lvl="1" indent="-285750">
              <a:buFont typeface="Arial" panose="020B0604020202020204" pitchFamily="34" charset="0"/>
              <a:buChar char="•"/>
            </a:pPr>
            <a:r>
              <a:rPr lang="en-US" dirty="0">
                <a:latin typeface=" Arial"/>
              </a:rPr>
              <a:t>That losing SARC will facilitate the scheduling of the introductory meeting with the new SARC (taking into account any leave, transfer or travel time)</a:t>
            </a:r>
          </a:p>
          <a:p>
            <a:pPr marL="742950" lvl="1" indent="-285750">
              <a:buFont typeface="Arial" panose="020B0604020202020204" pitchFamily="34" charset="0"/>
              <a:buChar char="•"/>
            </a:pPr>
            <a:r>
              <a:rPr lang="en-US" dirty="0">
                <a:latin typeface=" Arial"/>
              </a:rPr>
              <a:t>Of gaining SARC’s name and contact information, the address of their office and appointment date and time</a:t>
            </a:r>
          </a:p>
          <a:p>
            <a:pPr marL="742950" lvl="1" indent="-285750">
              <a:buFont typeface="Arial" panose="020B0604020202020204" pitchFamily="34" charset="0"/>
              <a:buChar char="•"/>
            </a:pPr>
            <a:r>
              <a:rPr lang="en-US" dirty="0">
                <a:latin typeface=" Arial"/>
              </a:rPr>
              <a:t>That they are under no obligation to continue communication with a SARC or VA after the introduction.</a:t>
            </a:r>
          </a:p>
        </p:txBody>
      </p:sp>
      <p:sp>
        <p:nvSpPr>
          <p:cNvPr id="5" name="TextBox 4"/>
          <p:cNvSpPr txBox="1"/>
          <p:nvPr/>
        </p:nvSpPr>
        <p:spPr>
          <a:xfrm>
            <a:off x="10181064" y="5129561"/>
            <a:ext cx="256478" cy="261610"/>
          </a:xfrm>
          <a:prstGeom prst="rect">
            <a:avLst/>
          </a:prstGeom>
          <a:noFill/>
        </p:spPr>
        <p:txBody>
          <a:bodyPr wrap="square" rtlCol="0">
            <a:spAutoFit/>
          </a:bodyPr>
          <a:lstStyle/>
          <a:p>
            <a:r>
              <a:rPr lang="en-US" sz="1100" dirty="0">
                <a:latin typeface=" Arial"/>
              </a:rPr>
              <a:t>5</a:t>
            </a:r>
          </a:p>
        </p:txBody>
      </p:sp>
    </p:spTree>
    <p:extLst>
      <p:ext uri="{BB962C8B-B14F-4D97-AF65-F5344CB8AC3E}">
        <p14:creationId xmlns:p14="http://schemas.microsoft.com/office/powerpoint/2010/main" val="8931197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a:solidFill>
                  <a:schemeClr val="tx1"/>
                </a:solidFill>
                <a:effectLst>
                  <a:outerShdw blurRad="38100" dist="38100" dir="2700000" algn="tl">
                    <a:srgbClr val="000000">
                      <a:alpha val="43137"/>
                    </a:srgbClr>
                  </a:outerShdw>
                </a:effectLst>
                <a:latin typeface=" Arial"/>
              </a:rPr>
              <a:t>SARC Responsibilities</a:t>
            </a:r>
            <a:endParaRPr lang="en-US" dirty="0">
              <a:solidFill>
                <a:schemeClr val="tx1"/>
              </a:solidFill>
              <a:effectLst>
                <a:outerShdw blurRad="38100" dist="38100" dir="2700000" algn="tl">
                  <a:srgbClr val="000000">
                    <a:alpha val="43137"/>
                  </a:srgbClr>
                </a:outerShdw>
              </a:effectLst>
              <a:latin typeface=" Arial"/>
            </a:endParaRPr>
          </a:p>
        </p:txBody>
      </p:sp>
      <p:sp>
        <p:nvSpPr>
          <p:cNvPr id="5" name="TextBox 4"/>
          <p:cNvSpPr txBox="1"/>
          <p:nvPr/>
        </p:nvSpPr>
        <p:spPr>
          <a:xfrm>
            <a:off x="0" y="1572322"/>
            <a:ext cx="12192000" cy="2862322"/>
          </a:xfrm>
          <a:prstGeom prst="rect">
            <a:avLst/>
          </a:prstGeom>
          <a:noFill/>
        </p:spPr>
        <p:txBody>
          <a:bodyPr wrap="square" rtlCol="0">
            <a:spAutoFit/>
          </a:bodyPr>
          <a:lstStyle/>
          <a:p>
            <a:r>
              <a:rPr lang="en-US" dirty="0">
                <a:latin typeface=" Arial"/>
              </a:rPr>
              <a:t>Gaining SARC will: </a:t>
            </a:r>
          </a:p>
          <a:p>
            <a:endParaRPr lang="en-US" dirty="0">
              <a:latin typeface=" Arial"/>
            </a:endParaRPr>
          </a:p>
          <a:p>
            <a:pPr marL="285750" indent="-285750">
              <a:buFont typeface="Arial" panose="020B0604020202020204" pitchFamily="34" charset="0"/>
              <a:buChar char="•"/>
            </a:pPr>
            <a:r>
              <a:rPr lang="en-US" dirty="0">
                <a:latin typeface=" Arial"/>
              </a:rPr>
              <a:t>Meet with victim upon arrival to explain full range of options available to them and answer any questions they may have. </a:t>
            </a:r>
          </a:p>
          <a:p>
            <a:pPr marL="285750" indent="-285750">
              <a:buFont typeface="Arial" panose="020B0604020202020204" pitchFamily="34" charset="0"/>
              <a:buChar char="•"/>
            </a:pPr>
            <a:endParaRPr lang="en-US" dirty="0">
              <a:latin typeface=" Arial"/>
            </a:endParaRPr>
          </a:p>
          <a:p>
            <a:pPr marL="285750" indent="-285750">
              <a:buFont typeface="Arial" panose="020B0604020202020204" pitchFamily="34" charset="0"/>
              <a:buChar char="•"/>
            </a:pPr>
            <a:r>
              <a:rPr lang="en-US" dirty="0">
                <a:latin typeface=" Arial"/>
              </a:rPr>
              <a:t>Coordinate with gaining commander for a separate meeting if required.</a:t>
            </a:r>
          </a:p>
          <a:p>
            <a:endParaRPr lang="en-US" dirty="0">
              <a:latin typeface=" Arial"/>
            </a:endParaRPr>
          </a:p>
          <a:p>
            <a:pPr marL="285750" indent="-285750">
              <a:buFont typeface="Arial" panose="020B0604020202020204" pitchFamily="34" charset="0"/>
              <a:buChar char="•"/>
            </a:pPr>
            <a:r>
              <a:rPr lang="en-US" dirty="0">
                <a:latin typeface=" Arial"/>
              </a:rPr>
              <a:t>Update victim’s case in DSAID in accordance with victim’s decision for continued SHARP services.</a:t>
            </a:r>
          </a:p>
          <a:p>
            <a:pPr marL="285750" indent="-285750">
              <a:buFont typeface="Arial" panose="020B0604020202020204" pitchFamily="34" charset="0"/>
              <a:buChar char="•"/>
            </a:pPr>
            <a:endParaRPr lang="en-US" dirty="0">
              <a:latin typeface=" Arial"/>
            </a:endParaRPr>
          </a:p>
          <a:p>
            <a:pPr marL="285750" indent="-285750">
              <a:buFont typeface="Arial" panose="020B0604020202020204" pitchFamily="34" charset="0"/>
              <a:buChar char="•"/>
            </a:pPr>
            <a:r>
              <a:rPr lang="en-US" dirty="0">
                <a:latin typeface=" Arial"/>
              </a:rPr>
              <a:t>If the victim chooses to continue receiving SHARP services, the SARC will assign a VA.</a:t>
            </a:r>
          </a:p>
        </p:txBody>
      </p:sp>
      <p:sp>
        <p:nvSpPr>
          <p:cNvPr id="6" name="TextBox 5"/>
          <p:cNvSpPr txBox="1"/>
          <p:nvPr/>
        </p:nvSpPr>
        <p:spPr>
          <a:xfrm>
            <a:off x="9838903" y="5558029"/>
            <a:ext cx="501805" cy="261610"/>
          </a:xfrm>
          <a:prstGeom prst="rect">
            <a:avLst/>
          </a:prstGeom>
          <a:noFill/>
        </p:spPr>
        <p:txBody>
          <a:bodyPr wrap="square" rtlCol="0">
            <a:spAutoFit/>
          </a:bodyPr>
          <a:lstStyle/>
          <a:p>
            <a:r>
              <a:rPr lang="en-US" sz="1100" dirty="0">
                <a:latin typeface=" Arial"/>
              </a:rPr>
              <a:t>5</a:t>
            </a:r>
          </a:p>
        </p:txBody>
      </p:sp>
    </p:spTree>
    <p:extLst>
      <p:ext uri="{BB962C8B-B14F-4D97-AF65-F5344CB8AC3E}">
        <p14:creationId xmlns:p14="http://schemas.microsoft.com/office/powerpoint/2010/main" val="2095736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a:solidFill>
                  <a:schemeClr val="tx1"/>
                </a:solidFill>
                <a:effectLst>
                  <a:outerShdw blurRad="38100" dist="38100" dir="2700000" algn="tl">
                    <a:srgbClr val="000000">
                      <a:alpha val="43137"/>
                    </a:srgbClr>
                  </a:outerShdw>
                </a:effectLst>
                <a:latin typeface=" Arial"/>
              </a:rPr>
              <a:t>Timeline</a:t>
            </a:r>
            <a:endParaRPr lang="en-US" dirty="0">
              <a:solidFill>
                <a:schemeClr val="tx1"/>
              </a:solidFill>
              <a:effectLst>
                <a:outerShdw blurRad="38100" dist="38100" dir="2700000" algn="tl">
                  <a:srgbClr val="000000">
                    <a:alpha val="43137"/>
                  </a:srgbClr>
                </a:outerShdw>
              </a:effectLst>
              <a:latin typeface=" Arial"/>
            </a:endParaRPr>
          </a:p>
        </p:txBody>
      </p:sp>
      <p:sp>
        <p:nvSpPr>
          <p:cNvPr id="8" name="Rounded Rectangle 7"/>
          <p:cNvSpPr/>
          <p:nvPr/>
        </p:nvSpPr>
        <p:spPr>
          <a:xfrm>
            <a:off x="1327207" y="3793985"/>
            <a:ext cx="10424160" cy="457200"/>
          </a:xfrm>
          <a:prstGeom prst="roundRect">
            <a:avLst/>
          </a:prstGeom>
          <a:solidFill>
            <a:srgbClr val="00B0F0"/>
          </a:solidFill>
          <a:ln w="38100">
            <a:solidFill>
              <a:schemeClr val="accent4">
                <a:lumMod val="50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solidFill>
            </a:endParaRPr>
          </a:p>
        </p:txBody>
      </p:sp>
      <p:cxnSp>
        <p:nvCxnSpPr>
          <p:cNvPr id="9" name="Straight Connector 8"/>
          <p:cNvCxnSpPr/>
          <p:nvPr/>
        </p:nvCxnSpPr>
        <p:spPr>
          <a:xfrm>
            <a:off x="3048028" y="3764551"/>
            <a:ext cx="0" cy="53705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140871" y="3793985"/>
            <a:ext cx="0" cy="53705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894212" y="3786956"/>
            <a:ext cx="0" cy="53705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427631" y="3878440"/>
            <a:ext cx="1555387" cy="307777"/>
          </a:xfrm>
          <a:prstGeom prst="rect">
            <a:avLst/>
          </a:prstGeom>
          <a:noFill/>
        </p:spPr>
        <p:txBody>
          <a:bodyPr wrap="square" rtlCol="0">
            <a:spAutoFit/>
          </a:bodyPr>
          <a:lstStyle/>
          <a:p>
            <a:pPr algn="ctr"/>
            <a:r>
              <a:rPr lang="en-US" sz="1400" b="1" dirty="0">
                <a:latin typeface=" Arial"/>
                <a:cs typeface="Arial" panose="020B0604020202020204" pitchFamily="34" charset="0"/>
              </a:rPr>
              <a:t>Within 72 hours</a:t>
            </a:r>
          </a:p>
        </p:txBody>
      </p:sp>
      <p:sp>
        <p:nvSpPr>
          <p:cNvPr id="13" name="TextBox 12"/>
          <p:cNvSpPr txBox="1"/>
          <p:nvPr/>
        </p:nvSpPr>
        <p:spPr>
          <a:xfrm>
            <a:off x="164615" y="3462347"/>
            <a:ext cx="1022269" cy="1200329"/>
          </a:xfrm>
          <a:prstGeom prst="rect">
            <a:avLst/>
          </a:prstGeom>
          <a:solidFill>
            <a:srgbClr val="FFD937"/>
          </a:solidFill>
          <a:ln>
            <a:solidFill>
              <a:schemeClr val="tx1"/>
            </a:solidFill>
          </a:ln>
        </p:spPr>
        <p:txBody>
          <a:bodyPr wrap="square" rtlCol="0">
            <a:spAutoFit/>
          </a:bodyPr>
          <a:lstStyle/>
          <a:p>
            <a:pPr algn="ctr"/>
            <a:r>
              <a:rPr lang="en-US" sz="1200" dirty="0">
                <a:cs typeface="Arial" panose="020B0604020202020204" pitchFamily="34" charset="0"/>
              </a:rPr>
              <a:t>Victim requests an expedited transfer on a DA Form 4187</a:t>
            </a:r>
            <a:endParaRPr lang="en-US" sz="1000" dirty="0">
              <a:cs typeface="Arial" panose="020B0604020202020204" pitchFamily="34" charset="0"/>
            </a:endParaRPr>
          </a:p>
        </p:txBody>
      </p:sp>
      <p:sp>
        <p:nvSpPr>
          <p:cNvPr id="14" name="TextBox 13"/>
          <p:cNvSpPr txBox="1"/>
          <p:nvPr/>
        </p:nvSpPr>
        <p:spPr>
          <a:xfrm>
            <a:off x="1327207" y="2289545"/>
            <a:ext cx="1526403" cy="1015663"/>
          </a:xfrm>
          <a:prstGeom prst="rect">
            <a:avLst/>
          </a:prstGeom>
          <a:solidFill>
            <a:srgbClr val="FFD937"/>
          </a:solidFill>
          <a:ln w="38100">
            <a:solidFill>
              <a:srgbClr val="FF0066"/>
            </a:solidFill>
          </a:ln>
        </p:spPr>
        <p:txBody>
          <a:bodyPr wrap="square" rtlCol="0">
            <a:spAutoFit/>
          </a:bodyPr>
          <a:lstStyle/>
          <a:p>
            <a:pPr algn="ctr"/>
            <a:r>
              <a:rPr lang="en-US" sz="1200" b="1" dirty="0">
                <a:cs typeface="Arial" panose="020B0604020202020204" pitchFamily="34" charset="0"/>
              </a:rPr>
              <a:t>Approval authority has 72 hours to make decision </a:t>
            </a:r>
          </a:p>
          <a:p>
            <a:pPr algn="ctr"/>
            <a:r>
              <a:rPr lang="en-US" sz="1200" b="1" dirty="0">
                <a:cs typeface="Arial" panose="020B0604020202020204" pitchFamily="34" charset="0"/>
              </a:rPr>
              <a:t>(see slide 11 for approval authority)</a:t>
            </a:r>
          </a:p>
        </p:txBody>
      </p:sp>
      <p:sp>
        <p:nvSpPr>
          <p:cNvPr id="15" name="TextBox 14"/>
          <p:cNvSpPr txBox="1"/>
          <p:nvPr/>
        </p:nvSpPr>
        <p:spPr>
          <a:xfrm>
            <a:off x="3108352" y="3863691"/>
            <a:ext cx="1994130" cy="307777"/>
          </a:xfrm>
          <a:prstGeom prst="rect">
            <a:avLst/>
          </a:prstGeom>
          <a:noFill/>
        </p:spPr>
        <p:txBody>
          <a:bodyPr wrap="square" rtlCol="0">
            <a:spAutoFit/>
          </a:bodyPr>
          <a:lstStyle/>
          <a:p>
            <a:pPr eaLnBrk="0" fontAlgn="base" hangingPunct="0">
              <a:spcBef>
                <a:spcPct val="0"/>
              </a:spcBef>
              <a:spcAft>
                <a:spcPct val="0"/>
              </a:spcAft>
            </a:pPr>
            <a:r>
              <a:rPr lang="en-US" sz="1400" b="1" dirty="0">
                <a:solidFill>
                  <a:prstClr val="black"/>
                </a:solidFill>
                <a:latin typeface="Arial" panose="020B0604020202020204" pitchFamily="34" charset="0"/>
                <a:ea typeface="ＭＳ Ｐゴシック" panose="020B0600070205080204" pitchFamily="34" charset="-128"/>
                <a:cs typeface="Arial" panose="020B0604020202020204" pitchFamily="34" charset="0"/>
              </a:rPr>
              <a:t>Complete by 1 week</a:t>
            </a:r>
          </a:p>
        </p:txBody>
      </p:sp>
      <p:sp>
        <p:nvSpPr>
          <p:cNvPr id="16" name="TextBox 15"/>
          <p:cNvSpPr txBox="1"/>
          <p:nvPr/>
        </p:nvSpPr>
        <p:spPr>
          <a:xfrm>
            <a:off x="5637381" y="3863691"/>
            <a:ext cx="2775337" cy="307777"/>
          </a:xfrm>
          <a:prstGeom prst="rect">
            <a:avLst/>
          </a:prstGeom>
          <a:noFill/>
        </p:spPr>
        <p:txBody>
          <a:bodyPr wrap="square" rtlCol="0">
            <a:spAutoFit/>
          </a:bodyPr>
          <a:lstStyle/>
          <a:p>
            <a:pPr algn="ctr" eaLnBrk="0" fontAlgn="base" hangingPunct="0">
              <a:spcBef>
                <a:spcPct val="0"/>
              </a:spcBef>
              <a:spcAft>
                <a:spcPct val="0"/>
              </a:spcAft>
            </a:pPr>
            <a:r>
              <a:rPr lang="en-US" sz="1400" b="1" dirty="0">
                <a:solidFill>
                  <a:prstClr val="black"/>
                </a:solidFill>
                <a:latin typeface="Arial" panose="020B0604020202020204" pitchFamily="34" charset="0"/>
                <a:ea typeface="ＭＳ Ｐゴシック" panose="020B0600070205080204" pitchFamily="34" charset="-128"/>
                <a:cs typeface="Arial" panose="020B0604020202020204" pitchFamily="34" charset="0"/>
              </a:rPr>
              <a:t>Complete by 30 Calendar days</a:t>
            </a:r>
          </a:p>
        </p:txBody>
      </p:sp>
      <p:sp>
        <p:nvSpPr>
          <p:cNvPr id="17" name="TextBox 16"/>
          <p:cNvSpPr txBox="1"/>
          <p:nvPr/>
        </p:nvSpPr>
        <p:spPr>
          <a:xfrm>
            <a:off x="9207114" y="3755970"/>
            <a:ext cx="2231351" cy="523220"/>
          </a:xfrm>
          <a:prstGeom prst="rect">
            <a:avLst/>
          </a:prstGeom>
          <a:noFill/>
        </p:spPr>
        <p:txBody>
          <a:bodyPr wrap="square" rtlCol="0">
            <a:spAutoFit/>
          </a:bodyPr>
          <a:lstStyle/>
          <a:p>
            <a:pPr algn="ctr" eaLnBrk="0" fontAlgn="base" hangingPunct="0">
              <a:spcBef>
                <a:spcPct val="0"/>
              </a:spcBef>
              <a:spcAft>
                <a:spcPct val="0"/>
              </a:spcAft>
            </a:pPr>
            <a:r>
              <a:rPr lang="en-US" sz="1400" b="1" dirty="0">
                <a:solidFill>
                  <a:prstClr val="black"/>
                </a:solidFill>
                <a:latin typeface="Arial" panose="020B0604020202020204" pitchFamily="34" charset="0"/>
                <a:ea typeface="ＭＳ Ｐゴシック" panose="020B0600070205080204" pitchFamily="34" charset="-128"/>
                <a:cs typeface="Arial" panose="020B0604020202020204" pitchFamily="34" charset="0"/>
              </a:rPr>
              <a:t>Victim updates within 72 hours of SARB</a:t>
            </a:r>
          </a:p>
        </p:txBody>
      </p:sp>
      <p:sp>
        <p:nvSpPr>
          <p:cNvPr id="18" name="TextBox 17"/>
          <p:cNvSpPr txBox="1"/>
          <p:nvPr/>
        </p:nvSpPr>
        <p:spPr>
          <a:xfrm>
            <a:off x="3378940" y="2843543"/>
            <a:ext cx="1338783" cy="461665"/>
          </a:xfrm>
          <a:prstGeom prst="rect">
            <a:avLst/>
          </a:prstGeom>
          <a:solidFill>
            <a:srgbClr val="FFD937"/>
          </a:solidFill>
          <a:ln>
            <a:solidFill>
              <a:sysClr val="window" lastClr="FFFFFF"/>
            </a:solidFill>
          </a:ln>
        </p:spPr>
        <p:txBody>
          <a:bodyPr wrap="square" rtlCol="0">
            <a:spAutoFit/>
          </a:bodyPr>
          <a:lstStyle/>
          <a:p>
            <a:pPr marR="0" lvl="0" algn="ctr" defTabSz="914400" eaLnBrk="0" fontAlgn="base" latinLnBrk="0" hangingPunct="0">
              <a:lnSpc>
                <a:spcPct val="100000"/>
              </a:lnSpc>
              <a:spcBef>
                <a:spcPct val="0"/>
              </a:spcBef>
              <a:spcAft>
                <a:spcPct val="0"/>
              </a:spcAft>
              <a:buClrTx/>
              <a:buSzTx/>
              <a:tabLst/>
              <a:defRPr/>
            </a:pPr>
            <a:r>
              <a:rPr kumimoji="0" lang="en-US" sz="1200" b="1" i="0" u="none" strike="noStrike" kern="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Non-PCS Transfers</a:t>
            </a:r>
            <a:endParaRPr kumimoji="0" lang="en-US" sz="1000" b="0" i="1" u="none" strike="noStrike" kern="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19" name="TextBox 18"/>
          <p:cNvSpPr txBox="1"/>
          <p:nvPr/>
        </p:nvSpPr>
        <p:spPr>
          <a:xfrm>
            <a:off x="6076534" y="3028209"/>
            <a:ext cx="1734941" cy="276999"/>
          </a:xfrm>
          <a:prstGeom prst="rect">
            <a:avLst/>
          </a:prstGeom>
          <a:solidFill>
            <a:srgbClr val="FFD937"/>
          </a:solidFill>
          <a:ln>
            <a:solidFill>
              <a:sysClr val="window" lastClr="FFFFFF"/>
            </a:solidFill>
          </a:ln>
        </p:spPr>
        <p:txBody>
          <a:bodyPr wrap="square" rtlCol="0">
            <a:spAutoFit/>
          </a:bodyPr>
          <a:lstStyle/>
          <a:p>
            <a:pPr marR="0" lvl="0" algn="ctr" defTabSz="914400" eaLnBrk="0" fontAlgn="base" latinLnBrk="0" hangingPunct="0">
              <a:lnSpc>
                <a:spcPct val="100000"/>
              </a:lnSpc>
              <a:spcBef>
                <a:spcPct val="0"/>
              </a:spcBef>
              <a:spcAft>
                <a:spcPct val="0"/>
              </a:spcAft>
              <a:buClrTx/>
              <a:buSzTx/>
              <a:tabLst/>
              <a:defRPr/>
            </a:pPr>
            <a:r>
              <a:rPr kumimoji="0" lang="en-US" sz="1200" b="1" i="0" u="none" strike="noStrike" kern="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PCS Transfers</a:t>
            </a:r>
            <a:endParaRPr kumimoji="0" lang="en-US" sz="1000" b="1" i="1" u="none" strike="noStrike" kern="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20" name="TextBox 19"/>
          <p:cNvSpPr txBox="1"/>
          <p:nvPr/>
        </p:nvSpPr>
        <p:spPr>
          <a:xfrm>
            <a:off x="9170287" y="2288438"/>
            <a:ext cx="1907219" cy="1015663"/>
          </a:xfrm>
          <a:prstGeom prst="rect">
            <a:avLst/>
          </a:prstGeom>
          <a:solidFill>
            <a:srgbClr val="FFD937"/>
          </a:solidFill>
          <a:ln>
            <a:solidFill>
              <a:sysClr val="window" lastClr="FFFFFF"/>
            </a:solidFill>
          </a:ln>
        </p:spPr>
        <p:txBody>
          <a:bodyPr wrap="square" rtlCol="0">
            <a:spAutoFit/>
          </a:bodyPr>
          <a:lstStyle/>
          <a:p>
            <a:pPr marL="0" marR="0" lvl="0" indent="0" algn="ctr" defTabSz="914400" eaLnBrk="0" fontAlgn="base" latinLnBrk="0" hangingPunct="0">
              <a:lnSpc>
                <a:spcPct val="100000"/>
              </a:lnSpc>
              <a:spcBef>
                <a:spcPct val="0"/>
              </a:spcBef>
              <a:spcAft>
                <a:spcPct val="0"/>
              </a:spcAft>
              <a:buClrTx/>
              <a:buSzTx/>
              <a:buFontTx/>
              <a:buNone/>
              <a:tabLst/>
              <a:defRPr/>
            </a:pPr>
            <a:r>
              <a:rPr lang="en-US" sz="1200" b="1" kern="0" dirty="0">
                <a:solidFill>
                  <a:prstClr val="black"/>
                </a:solidFill>
                <a:latin typeface="Arial" panose="020B0604020202020204" pitchFamily="34" charset="0"/>
                <a:ea typeface="ＭＳ Ｐゴシック" panose="020B0600070205080204" pitchFamily="34" charset="-128"/>
                <a:cs typeface="Arial" panose="020B0604020202020204" pitchFamily="34" charset="0"/>
              </a:rPr>
              <a:t>Commander continues to update victim within 72 hours of SARB</a:t>
            </a:r>
          </a:p>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(See</a:t>
            </a:r>
            <a:r>
              <a:rPr kumimoji="0" lang="en-US" sz="1200" b="1" i="0" u="none" strike="noStrike" kern="0" cap="none" spc="0" normalizeH="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 slide </a:t>
            </a:r>
            <a:r>
              <a:rPr lang="en-US" sz="1200" b="1" kern="0" dirty="0">
                <a:solidFill>
                  <a:prstClr val="black"/>
                </a:solidFill>
                <a:latin typeface="Arial" panose="020B0604020202020204" pitchFamily="34" charset="0"/>
                <a:ea typeface="ＭＳ Ｐゴシック" panose="020B0600070205080204" pitchFamily="34" charset="-128"/>
                <a:cs typeface="Arial" panose="020B0604020202020204" pitchFamily="34" charset="0"/>
              </a:rPr>
              <a:t>20</a:t>
            </a:r>
            <a:r>
              <a:rPr kumimoji="0" lang="en-US" sz="1200" b="1" i="0" u="none" strike="noStrike" kern="0" cap="none" spc="0" normalizeH="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 for details)</a:t>
            </a:r>
            <a:endParaRPr kumimoji="0" lang="en-US" sz="1200" b="1" i="0" u="none" strike="noStrike" kern="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cxnSp>
        <p:nvCxnSpPr>
          <p:cNvPr id="22" name="Straight Arrow Connector 21"/>
          <p:cNvCxnSpPr/>
          <p:nvPr/>
        </p:nvCxnSpPr>
        <p:spPr>
          <a:xfrm>
            <a:off x="2137225" y="3298192"/>
            <a:ext cx="0" cy="488763"/>
          </a:xfrm>
          <a:prstGeom prst="straightConnector1">
            <a:avLst/>
          </a:prstGeom>
          <a:noFill/>
          <a:ln w="57150" cap="flat" cmpd="sng" algn="ctr">
            <a:solidFill>
              <a:sysClr val="windowText" lastClr="000000"/>
            </a:solidFill>
            <a:prstDash val="solid"/>
            <a:tailEnd type="triangle"/>
          </a:ln>
          <a:effectLst/>
        </p:spPr>
      </p:cxnSp>
      <p:cxnSp>
        <p:nvCxnSpPr>
          <p:cNvPr id="23" name="Straight Arrow Connector 22"/>
          <p:cNvCxnSpPr/>
          <p:nvPr/>
        </p:nvCxnSpPr>
        <p:spPr>
          <a:xfrm>
            <a:off x="4050558" y="3298192"/>
            <a:ext cx="0" cy="488763"/>
          </a:xfrm>
          <a:prstGeom prst="straightConnector1">
            <a:avLst/>
          </a:prstGeom>
          <a:noFill/>
          <a:ln w="57150" cap="flat" cmpd="sng" algn="ctr">
            <a:solidFill>
              <a:sysClr val="windowText" lastClr="000000"/>
            </a:solidFill>
            <a:prstDash val="solid"/>
            <a:tailEnd type="triangle"/>
          </a:ln>
          <a:effectLst/>
        </p:spPr>
      </p:cxnSp>
      <p:cxnSp>
        <p:nvCxnSpPr>
          <p:cNvPr id="24" name="Straight Arrow Connector 23"/>
          <p:cNvCxnSpPr/>
          <p:nvPr/>
        </p:nvCxnSpPr>
        <p:spPr>
          <a:xfrm>
            <a:off x="7041446" y="3298192"/>
            <a:ext cx="0" cy="488763"/>
          </a:xfrm>
          <a:prstGeom prst="straightConnector1">
            <a:avLst/>
          </a:prstGeom>
          <a:noFill/>
          <a:ln w="57150" cap="flat" cmpd="sng" algn="ctr">
            <a:solidFill>
              <a:sysClr val="windowText" lastClr="000000"/>
            </a:solidFill>
            <a:prstDash val="solid"/>
            <a:tailEnd type="triangle"/>
          </a:ln>
          <a:effectLst/>
        </p:spPr>
      </p:cxnSp>
      <p:cxnSp>
        <p:nvCxnSpPr>
          <p:cNvPr id="25" name="Straight Arrow Connector 24"/>
          <p:cNvCxnSpPr/>
          <p:nvPr/>
        </p:nvCxnSpPr>
        <p:spPr>
          <a:xfrm>
            <a:off x="10213105" y="3298192"/>
            <a:ext cx="0" cy="488763"/>
          </a:xfrm>
          <a:prstGeom prst="straightConnector1">
            <a:avLst/>
          </a:prstGeom>
          <a:noFill/>
          <a:ln w="57150" cap="flat" cmpd="sng" algn="ctr">
            <a:solidFill>
              <a:sysClr val="windowText" lastClr="000000"/>
            </a:solidFill>
            <a:prstDash val="solid"/>
            <a:tailEnd type="triangle"/>
          </a:ln>
          <a:effectLst/>
        </p:spPr>
      </p:cxnSp>
      <p:cxnSp>
        <p:nvCxnSpPr>
          <p:cNvPr id="26" name="Straight Arrow Connector 25"/>
          <p:cNvCxnSpPr>
            <a:endCxn id="18" idx="0"/>
          </p:cNvCxnSpPr>
          <p:nvPr/>
        </p:nvCxnSpPr>
        <p:spPr>
          <a:xfrm flipH="1">
            <a:off x="4048332" y="2141581"/>
            <a:ext cx="1088516" cy="701962"/>
          </a:xfrm>
          <a:prstGeom prst="straightConnector1">
            <a:avLst/>
          </a:prstGeom>
          <a:noFill/>
          <a:ln w="57150" cap="flat" cmpd="sng" algn="ctr">
            <a:solidFill>
              <a:sysClr val="windowText" lastClr="000000"/>
            </a:solidFill>
            <a:prstDash val="solid"/>
            <a:tailEnd type="triangle"/>
          </a:ln>
          <a:effectLst/>
        </p:spPr>
      </p:cxnSp>
      <p:cxnSp>
        <p:nvCxnSpPr>
          <p:cNvPr id="30" name="Straight Arrow Connector 29"/>
          <p:cNvCxnSpPr/>
          <p:nvPr/>
        </p:nvCxnSpPr>
        <p:spPr>
          <a:xfrm>
            <a:off x="5637381" y="2168619"/>
            <a:ext cx="1249668" cy="859590"/>
          </a:xfrm>
          <a:prstGeom prst="straightConnector1">
            <a:avLst/>
          </a:prstGeom>
          <a:noFill/>
          <a:ln w="57150" cap="flat" cmpd="sng" algn="ctr">
            <a:solidFill>
              <a:sysClr val="windowText" lastClr="000000"/>
            </a:solidFill>
            <a:prstDash val="solid"/>
            <a:tailEnd type="triangle"/>
          </a:ln>
          <a:effectLst/>
        </p:spPr>
      </p:cxnSp>
      <p:sp>
        <p:nvSpPr>
          <p:cNvPr id="21" name="TextBox 20"/>
          <p:cNvSpPr txBox="1"/>
          <p:nvPr/>
        </p:nvSpPr>
        <p:spPr>
          <a:xfrm>
            <a:off x="4418358" y="1397459"/>
            <a:ext cx="1907219" cy="830997"/>
          </a:xfrm>
          <a:prstGeom prst="rect">
            <a:avLst/>
          </a:prstGeom>
          <a:solidFill>
            <a:srgbClr val="FFD937"/>
          </a:solidFill>
          <a:ln>
            <a:solidFill>
              <a:sysClr val="window" lastClr="FFFFFF"/>
            </a:solidFill>
          </a:ln>
        </p:spPr>
        <p:txBody>
          <a:bodyPr wrap="square" rtlCol="0">
            <a:spAutoFit/>
          </a:bodyPr>
          <a:lstStyle/>
          <a:p>
            <a:pPr marL="0" marR="0" lvl="0" indent="0" algn="ctr" defTabSz="914400" eaLnBrk="0" fontAlgn="base" latinLnBrk="0" hangingPunct="0">
              <a:lnSpc>
                <a:spcPct val="100000"/>
              </a:lnSpc>
              <a:spcBef>
                <a:spcPct val="0"/>
              </a:spcBef>
              <a:spcAft>
                <a:spcPct val="0"/>
              </a:spcAft>
              <a:buClrTx/>
              <a:buSzTx/>
              <a:buFontTx/>
              <a:buNone/>
              <a:tabLst/>
              <a:defRPr/>
            </a:pPr>
            <a:r>
              <a:rPr lang="en-US" sz="1200" b="1" kern="0" dirty="0">
                <a:solidFill>
                  <a:prstClr val="black"/>
                </a:solidFill>
                <a:latin typeface="Arial" panose="020B0604020202020204" pitchFamily="34" charset="0"/>
                <a:ea typeface="ＭＳ Ｐゴシック" panose="020B0600070205080204" pitchFamily="34" charset="-128"/>
                <a:cs typeface="Arial" panose="020B0604020202020204" pitchFamily="34" charset="0"/>
              </a:rPr>
              <a:t>Losing CDR to notify gaining CDR </a:t>
            </a:r>
          </a:p>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(See slide 15 for guidelines)</a:t>
            </a:r>
          </a:p>
        </p:txBody>
      </p:sp>
      <p:sp>
        <p:nvSpPr>
          <p:cNvPr id="40" name="TextBox 39"/>
          <p:cNvSpPr txBox="1"/>
          <p:nvPr/>
        </p:nvSpPr>
        <p:spPr>
          <a:xfrm>
            <a:off x="1149989" y="5224208"/>
            <a:ext cx="10257428" cy="523220"/>
          </a:xfrm>
          <a:prstGeom prst="rect">
            <a:avLst/>
          </a:prstGeom>
          <a:solidFill>
            <a:srgbClr val="008000"/>
          </a:solidFill>
        </p:spPr>
        <p:txBody>
          <a:bodyPr wrap="square" rtlCol="0">
            <a:spAutoFit/>
          </a:bodyPr>
          <a:lstStyle/>
          <a:p>
            <a:pPr algn="ctr" eaLnBrk="0" fontAlgn="base" hangingPunct="0">
              <a:spcBef>
                <a:spcPct val="0"/>
              </a:spcBef>
              <a:spcAft>
                <a:spcPct val="0"/>
              </a:spcAft>
            </a:pPr>
            <a:r>
              <a:rPr lang="en-US" sz="1400"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All expedited transfers taking longer than 30 calendar days must have documented circumstances for delay and be reported at CMG.</a:t>
            </a:r>
          </a:p>
        </p:txBody>
      </p:sp>
      <p:sp>
        <p:nvSpPr>
          <p:cNvPr id="43" name="TextBox 42"/>
          <p:cNvSpPr txBox="1"/>
          <p:nvPr/>
        </p:nvSpPr>
        <p:spPr>
          <a:xfrm>
            <a:off x="10772078" y="6164111"/>
            <a:ext cx="1171303" cy="261610"/>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1, 2, 3, 4, 5 &amp; 6</a:t>
            </a:r>
          </a:p>
        </p:txBody>
      </p:sp>
    </p:spTree>
    <p:extLst>
      <p:ext uri="{BB962C8B-B14F-4D97-AF65-F5344CB8AC3E}">
        <p14:creationId xmlns:p14="http://schemas.microsoft.com/office/powerpoint/2010/main" val="3668357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extLs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p>
            <a:r>
              <a:rPr altLang="en-US">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Terminal Learning Objective</a:t>
            </a:r>
            <a:endParaRPr altLang="en-US"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Rectangle 2"/>
          <p:cNvSpPr/>
          <p:nvPr/>
        </p:nvSpPr>
        <p:spPr>
          <a:xfrm>
            <a:off x="159391" y="1307947"/>
            <a:ext cx="11895589" cy="4629028"/>
          </a:xfrm>
          <a:prstGeom prst="rect">
            <a:avLst/>
          </a:prstGeom>
          <a:solidFill>
            <a:srgbClr val="A5B592">
              <a:alpha val="50000"/>
            </a:srgbClr>
          </a:solidFill>
          <a:ln w="38100" cap="flat" cmpd="sng" algn="ctr">
            <a:solidFill>
              <a:srgbClr val="A5B592">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Constantia"/>
              <a:ea typeface="+mn-ea"/>
              <a:cs typeface="+mn-cs"/>
            </a:endParaRPr>
          </a:p>
        </p:txBody>
      </p:sp>
      <p:graphicFrame>
        <p:nvGraphicFramePr>
          <p:cNvPr id="4" name="Group 39"/>
          <p:cNvGraphicFramePr>
            <a:graphicFrameLocks/>
          </p:cNvGraphicFramePr>
          <p:nvPr>
            <p:extLst>
              <p:ext uri="{D42A27DB-BD31-4B8C-83A1-F6EECF244321}">
                <p14:modId xmlns:p14="http://schemas.microsoft.com/office/powerpoint/2010/main" val="1922310945"/>
              </p:ext>
            </p:extLst>
          </p:nvPr>
        </p:nvGraphicFramePr>
        <p:xfrm>
          <a:off x="234892" y="1392572"/>
          <a:ext cx="11718569" cy="4438385"/>
        </p:xfrm>
        <a:graphic>
          <a:graphicData uri="http://schemas.openxmlformats.org/drawingml/2006/table">
            <a:tbl>
              <a:tblPr/>
              <a:tblGrid>
                <a:gridCol w="1709672">
                  <a:extLst>
                    <a:ext uri="{9D8B030D-6E8A-4147-A177-3AD203B41FA5}">
                      <a16:colId xmlns:a16="http://schemas.microsoft.com/office/drawing/2014/main" val="20000"/>
                    </a:ext>
                  </a:extLst>
                </a:gridCol>
                <a:gridCol w="10008897">
                  <a:extLst>
                    <a:ext uri="{9D8B030D-6E8A-4147-A177-3AD203B41FA5}">
                      <a16:colId xmlns:a16="http://schemas.microsoft.com/office/drawing/2014/main" val="20001"/>
                    </a:ext>
                  </a:extLst>
                </a:gridCol>
              </a:tblGrid>
              <a:tr h="766394">
                <a:tc>
                  <a:txBody>
                    <a:bodyPr/>
                    <a:lstStyle>
                      <a:lvl1pPr marL="0" algn="l" defTabSz="914400" rtl="0" eaLnBrk="1" latinLnBrk="0" hangingPunct="1">
                        <a:defRPr sz="1800" kern="1200">
                          <a:solidFill>
                            <a:schemeClr val="tx1"/>
                          </a:solidFill>
                          <a:latin typeface="Constantia"/>
                        </a:defRPr>
                      </a:lvl1pPr>
                      <a:lvl2pPr marL="457200" algn="l" defTabSz="914400" rtl="0" eaLnBrk="1" latinLnBrk="0" hangingPunct="1">
                        <a:defRPr sz="1800" kern="1200">
                          <a:solidFill>
                            <a:schemeClr val="tx1"/>
                          </a:solidFill>
                          <a:latin typeface="Constantia"/>
                        </a:defRPr>
                      </a:lvl2pPr>
                      <a:lvl3pPr marL="914400" algn="l" defTabSz="914400" rtl="0" eaLnBrk="1" latinLnBrk="0" hangingPunct="1">
                        <a:defRPr sz="1800" kern="1200">
                          <a:solidFill>
                            <a:schemeClr val="tx1"/>
                          </a:solidFill>
                          <a:latin typeface="Constantia"/>
                        </a:defRPr>
                      </a:lvl3pPr>
                      <a:lvl4pPr marL="1371600" algn="l" defTabSz="914400" rtl="0" eaLnBrk="1" latinLnBrk="0" hangingPunct="1">
                        <a:defRPr sz="1800" kern="1200">
                          <a:solidFill>
                            <a:schemeClr val="tx1"/>
                          </a:solidFill>
                          <a:latin typeface="Constantia"/>
                        </a:defRPr>
                      </a:lvl4pPr>
                      <a:lvl5pPr marL="1828800" algn="l" defTabSz="914400" rtl="0" eaLnBrk="1" latinLnBrk="0" hangingPunct="1">
                        <a:defRPr sz="1800" kern="1200">
                          <a:solidFill>
                            <a:schemeClr val="tx1"/>
                          </a:solidFill>
                          <a:latin typeface="Constantia"/>
                        </a:defRPr>
                      </a:lvl5pPr>
                      <a:lvl6pPr marL="2286000" algn="l" defTabSz="914400" rtl="0" eaLnBrk="1" latinLnBrk="0" hangingPunct="1">
                        <a:defRPr sz="1800" kern="1200">
                          <a:solidFill>
                            <a:schemeClr val="tx1"/>
                          </a:solidFill>
                          <a:latin typeface="Constantia"/>
                        </a:defRPr>
                      </a:lvl6pPr>
                      <a:lvl7pPr marL="2743200" algn="l" defTabSz="914400" rtl="0" eaLnBrk="1" latinLnBrk="0" hangingPunct="1">
                        <a:defRPr sz="1800" kern="1200">
                          <a:solidFill>
                            <a:schemeClr val="tx1"/>
                          </a:solidFill>
                          <a:latin typeface="Constantia"/>
                        </a:defRPr>
                      </a:lvl7pPr>
                      <a:lvl8pPr marL="3200400" algn="l" defTabSz="914400" rtl="0" eaLnBrk="1" latinLnBrk="0" hangingPunct="1">
                        <a:defRPr sz="1800" kern="1200">
                          <a:solidFill>
                            <a:schemeClr val="tx1"/>
                          </a:solidFill>
                          <a:latin typeface="Constantia"/>
                        </a:defRPr>
                      </a:lvl8pPr>
                      <a:lvl9pPr marL="3657600" algn="l" defTabSz="914400" rtl="0" eaLnBrk="1" latinLnBrk="0" hangingPunct="1">
                        <a:defRPr sz="1800" kern="1200">
                          <a:solidFill>
                            <a:schemeClr val="tx1"/>
                          </a:solidFill>
                          <a:latin typeface="Constantia"/>
                        </a:defRPr>
                      </a:lvl9pPr>
                    </a:lstStyle>
                    <a:p>
                      <a:pPr marL="0" marR="0" lvl="0" indent="0" algn="l" defTabSz="914400" rtl="0" eaLnBrk="1" fontAlgn="base" latinLnBrk="0" hangingPunct="1">
                        <a:lnSpc>
                          <a:spcPct val="100000"/>
                        </a:lnSpc>
                        <a:spcBef>
                          <a:spcPct val="20000"/>
                        </a:spcBef>
                        <a:spcAft>
                          <a:spcPct val="0"/>
                        </a:spcAft>
                        <a:buClr>
                          <a:srgbClr val="996633"/>
                        </a:buClr>
                        <a:buSzTx/>
                        <a:buFontTx/>
                        <a:buNone/>
                        <a:tabLst/>
                      </a:pPr>
                      <a:r>
                        <a:rPr kumimoji="0" lang="en-US" sz="2200" b="1" i="0" u="none" strike="noStrike" cap="none" normalizeH="0" baseline="0" dirty="0">
                          <a:ln>
                            <a:noFill/>
                          </a:ln>
                          <a:solidFill>
                            <a:schemeClr val="tx1"/>
                          </a:solidFill>
                          <a:effectLst/>
                          <a:latin typeface="Arial" panose="020B0604020202020204" pitchFamily="34" charset="0"/>
                          <a:ea typeface="Verdana" panose="020B0604030504040204" pitchFamily="34" charset="0"/>
                          <a:cs typeface="Arial" panose="020B0604020202020204" pitchFamily="34" charset="0"/>
                        </a:rPr>
                        <a:t>Action</a:t>
                      </a:r>
                    </a:p>
                  </a:txBody>
                  <a:tcPr marT="45722" marB="45722" anchor="ctr" horzOverflow="overflow">
                    <a:lnL w="28575"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onstantia"/>
                        </a:defRPr>
                      </a:lvl1pPr>
                      <a:lvl2pPr marL="457200" algn="l" defTabSz="914400" rtl="0" eaLnBrk="1" latinLnBrk="0" hangingPunct="1">
                        <a:defRPr sz="1800" kern="1200">
                          <a:solidFill>
                            <a:schemeClr val="tx1"/>
                          </a:solidFill>
                          <a:latin typeface="Constantia"/>
                        </a:defRPr>
                      </a:lvl2pPr>
                      <a:lvl3pPr marL="914400" algn="l" defTabSz="914400" rtl="0" eaLnBrk="1" latinLnBrk="0" hangingPunct="1">
                        <a:defRPr sz="1800" kern="1200">
                          <a:solidFill>
                            <a:schemeClr val="tx1"/>
                          </a:solidFill>
                          <a:latin typeface="Constantia"/>
                        </a:defRPr>
                      </a:lvl3pPr>
                      <a:lvl4pPr marL="1371600" algn="l" defTabSz="914400" rtl="0" eaLnBrk="1" latinLnBrk="0" hangingPunct="1">
                        <a:defRPr sz="1800" kern="1200">
                          <a:solidFill>
                            <a:schemeClr val="tx1"/>
                          </a:solidFill>
                          <a:latin typeface="Constantia"/>
                        </a:defRPr>
                      </a:lvl4pPr>
                      <a:lvl5pPr marL="1828800" algn="l" defTabSz="914400" rtl="0" eaLnBrk="1" latinLnBrk="0" hangingPunct="1">
                        <a:defRPr sz="1800" kern="1200">
                          <a:solidFill>
                            <a:schemeClr val="tx1"/>
                          </a:solidFill>
                          <a:latin typeface="Constantia"/>
                        </a:defRPr>
                      </a:lvl5pPr>
                      <a:lvl6pPr marL="2286000" algn="l" defTabSz="914400" rtl="0" eaLnBrk="1" latinLnBrk="0" hangingPunct="1">
                        <a:defRPr sz="1800" kern="1200">
                          <a:solidFill>
                            <a:schemeClr val="tx1"/>
                          </a:solidFill>
                          <a:latin typeface="Constantia"/>
                        </a:defRPr>
                      </a:lvl6pPr>
                      <a:lvl7pPr marL="2743200" algn="l" defTabSz="914400" rtl="0" eaLnBrk="1" latinLnBrk="0" hangingPunct="1">
                        <a:defRPr sz="1800" kern="1200">
                          <a:solidFill>
                            <a:schemeClr val="tx1"/>
                          </a:solidFill>
                          <a:latin typeface="Constantia"/>
                        </a:defRPr>
                      </a:lvl7pPr>
                      <a:lvl8pPr marL="3200400" algn="l" defTabSz="914400" rtl="0" eaLnBrk="1" latinLnBrk="0" hangingPunct="1">
                        <a:defRPr sz="1800" kern="1200">
                          <a:solidFill>
                            <a:schemeClr val="tx1"/>
                          </a:solidFill>
                          <a:latin typeface="Constantia"/>
                        </a:defRPr>
                      </a:lvl8pPr>
                      <a:lvl9pPr marL="3657600" algn="l" defTabSz="914400" rtl="0" eaLnBrk="1" latinLnBrk="0" hangingPunct="1">
                        <a:defRPr sz="1800" kern="1200">
                          <a:solidFill>
                            <a:schemeClr val="tx1"/>
                          </a:solidFill>
                          <a:latin typeface="Constantia"/>
                        </a:defRPr>
                      </a:lvl9pPr>
                    </a:lstStyle>
                    <a:p>
                      <a:pPr marL="0" marR="0" lvl="0" indent="0" algn="l" defTabSz="914400" rtl="0" eaLnBrk="1" fontAlgn="base" latinLnBrk="0" hangingPunct="1">
                        <a:lnSpc>
                          <a:spcPct val="100000"/>
                        </a:lnSpc>
                        <a:spcBef>
                          <a:spcPct val="20000"/>
                        </a:spcBef>
                        <a:spcAft>
                          <a:spcPct val="0"/>
                        </a:spcAft>
                        <a:buClr>
                          <a:srgbClr val="996633"/>
                        </a:buClr>
                        <a:buSzTx/>
                        <a:buFontTx/>
                        <a:buNone/>
                        <a:tabLst/>
                        <a:defRPr/>
                      </a:pPr>
                      <a:r>
                        <a:rPr lang="en-US" sz="2200" dirty="0">
                          <a:solidFill>
                            <a:schemeClr val="tx1"/>
                          </a:solidFill>
                          <a:effectLst/>
                          <a:latin typeface="Arial" panose="020B0604020202020204" pitchFamily="34" charset="0"/>
                          <a:ea typeface="Times New Roman"/>
                          <a:cs typeface="Arial" panose="020B0604020202020204" pitchFamily="34" charset="0"/>
                        </a:rPr>
                        <a:t>Explain the process for an expedited</a:t>
                      </a:r>
                      <a:r>
                        <a:rPr lang="en-US" sz="2200" baseline="0" dirty="0">
                          <a:solidFill>
                            <a:schemeClr val="tx1"/>
                          </a:solidFill>
                          <a:effectLst/>
                          <a:latin typeface="Arial" panose="020B0604020202020204" pitchFamily="34" charset="0"/>
                          <a:ea typeface="Times New Roman"/>
                          <a:cs typeface="Arial" panose="020B0604020202020204" pitchFamily="34" charset="0"/>
                        </a:rPr>
                        <a:t> transfer</a:t>
                      </a:r>
                      <a:endParaRPr kumimoji="0" lang="en-US" sz="2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722" marB="45722" anchor="ctr" horzOverflow="overflow">
                    <a:lnL w="12700"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03607">
                <a:tc>
                  <a:txBody>
                    <a:bodyPr/>
                    <a:lstStyle>
                      <a:lvl1pPr marL="0" algn="l" defTabSz="914400" rtl="0" eaLnBrk="1" latinLnBrk="0" hangingPunct="1">
                        <a:defRPr sz="1800" kern="1200">
                          <a:solidFill>
                            <a:schemeClr val="tx1"/>
                          </a:solidFill>
                          <a:latin typeface="Constantia"/>
                        </a:defRPr>
                      </a:lvl1pPr>
                      <a:lvl2pPr marL="457200" algn="l" defTabSz="914400" rtl="0" eaLnBrk="1" latinLnBrk="0" hangingPunct="1">
                        <a:defRPr sz="1800" kern="1200">
                          <a:solidFill>
                            <a:schemeClr val="tx1"/>
                          </a:solidFill>
                          <a:latin typeface="Constantia"/>
                        </a:defRPr>
                      </a:lvl2pPr>
                      <a:lvl3pPr marL="914400" algn="l" defTabSz="914400" rtl="0" eaLnBrk="1" latinLnBrk="0" hangingPunct="1">
                        <a:defRPr sz="1800" kern="1200">
                          <a:solidFill>
                            <a:schemeClr val="tx1"/>
                          </a:solidFill>
                          <a:latin typeface="Constantia"/>
                        </a:defRPr>
                      </a:lvl3pPr>
                      <a:lvl4pPr marL="1371600" algn="l" defTabSz="914400" rtl="0" eaLnBrk="1" latinLnBrk="0" hangingPunct="1">
                        <a:defRPr sz="1800" kern="1200">
                          <a:solidFill>
                            <a:schemeClr val="tx1"/>
                          </a:solidFill>
                          <a:latin typeface="Constantia"/>
                        </a:defRPr>
                      </a:lvl4pPr>
                      <a:lvl5pPr marL="1828800" algn="l" defTabSz="914400" rtl="0" eaLnBrk="1" latinLnBrk="0" hangingPunct="1">
                        <a:defRPr sz="1800" kern="1200">
                          <a:solidFill>
                            <a:schemeClr val="tx1"/>
                          </a:solidFill>
                          <a:latin typeface="Constantia"/>
                        </a:defRPr>
                      </a:lvl5pPr>
                      <a:lvl6pPr marL="2286000" algn="l" defTabSz="914400" rtl="0" eaLnBrk="1" latinLnBrk="0" hangingPunct="1">
                        <a:defRPr sz="1800" kern="1200">
                          <a:solidFill>
                            <a:schemeClr val="tx1"/>
                          </a:solidFill>
                          <a:latin typeface="Constantia"/>
                        </a:defRPr>
                      </a:lvl6pPr>
                      <a:lvl7pPr marL="2743200" algn="l" defTabSz="914400" rtl="0" eaLnBrk="1" latinLnBrk="0" hangingPunct="1">
                        <a:defRPr sz="1800" kern="1200">
                          <a:solidFill>
                            <a:schemeClr val="tx1"/>
                          </a:solidFill>
                          <a:latin typeface="Constantia"/>
                        </a:defRPr>
                      </a:lvl7pPr>
                      <a:lvl8pPr marL="3200400" algn="l" defTabSz="914400" rtl="0" eaLnBrk="1" latinLnBrk="0" hangingPunct="1">
                        <a:defRPr sz="1800" kern="1200">
                          <a:solidFill>
                            <a:schemeClr val="tx1"/>
                          </a:solidFill>
                          <a:latin typeface="Constantia"/>
                        </a:defRPr>
                      </a:lvl8pPr>
                      <a:lvl9pPr marL="3657600" algn="l" defTabSz="914400" rtl="0" eaLnBrk="1" latinLnBrk="0" hangingPunct="1">
                        <a:defRPr sz="1800" kern="1200">
                          <a:solidFill>
                            <a:schemeClr val="tx1"/>
                          </a:solidFill>
                          <a:latin typeface="Constantia"/>
                        </a:defRPr>
                      </a:lvl9pPr>
                    </a:lstStyle>
                    <a:p>
                      <a:pPr marL="0" marR="0" lvl="0" indent="0" algn="l" defTabSz="914400" rtl="0" eaLnBrk="1" fontAlgn="base" latinLnBrk="0" hangingPunct="1">
                        <a:lnSpc>
                          <a:spcPct val="100000"/>
                        </a:lnSpc>
                        <a:spcBef>
                          <a:spcPct val="20000"/>
                        </a:spcBef>
                        <a:spcAft>
                          <a:spcPct val="0"/>
                        </a:spcAft>
                        <a:buClr>
                          <a:srgbClr val="996633"/>
                        </a:buClr>
                        <a:buSzTx/>
                        <a:buFontTx/>
                        <a:buNone/>
                        <a:tabLst/>
                      </a:pPr>
                      <a:r>
                        <a:rPr kumimoji="0" lang="en-US" sz="2200" b="1" i="0" u="none" strike="noStrike" cap="none" normalizeH="0" baseline="0" dirty="0">
                          <a:ln>
                            <a:noFill/>
                          </a:ln>
                          <a:solidFill>
                            <a:schemeClr val="tx1"/>
                          </a:solidFill>
                          <a:effectLst/>
                          <a:latin typeface="Arial" panose="020B0604020202020204" pitchFamily="34" charset="0"/>
                          <a:ea typeface="Verdana" panose="020B0604030504040204" pitchFamily="34" charset="0"/>
                          <a:cs typeface="Arial" panose="020B0604020202020204" pitchFamily="34" charset="0"/>
                        </a:rPr>
                        <a:t>Conditions</a:t>
                      </a:r>
                    </a:p>
                  </a:txBody>
                  <a:tcPr marT="45722" marB="45722" anchor="ctr" horzOverflow="overflow">
                    <a:lnL w="28575"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onstantia"/>
                        </a:defRPr>
                      </a:lvl1pPr>
                      <a:lvl2pPr marL="457200" algn="l" defTabSz="914400" rtl="0" eaLnBrk="1" latinLnBrk="0" hangingPunct="1">
                        <a:defRPr sz="1800" kern="1200">
                          <a:solidFill>
                            <a:schemeClr val="tx1"/>
                          </a:solidFill>
                          <a:latin typeface="Constantia"/>
                        </a:defRPr>
                      </a:lvl2pPr>
                      <a:lvl3pPr marL="914400" algn="l" defTabSz="914400" rtl="0" eaLnBrk="1" latinLnBrk="0" hangingPunct="1">
                        <a:defRPr sz="1800" kern="1200">
                          <a:solidFill>
                            <a:schemeClr val="tx1"/>
                          </a:solidFill>
                          <a:latin typeface="Constantia"/>
                        </a:defRPr>
                      </a:lvl3pPr>
                      <a:lvl4pPr marL="1371600" algn="l" defTabSz="914400" rtl="0" eaLnBrk="1" latinLnBrk="0" hangingPunct="1">
                        <a:defRPr sz="1800" kern="1200">
                          <a:solidFill>
                            <a:schemeClr val="tx1"/>
                          </a:solidFill>
                          <a:latin typeface="Constantia"/>
                        </a:defRPr>
                      </a:lvl4pPr>
                      <a:lvl5pPr marL="1828800" algn="l" defTabSz="914400" rtl="0" eaLnBrk="1" latinLnBrk="0" hangingPunct="1">
                        <a:defRPr sz="1800" kern="1200">
                          <a:solidFill>
                            <a:schemeClr val="tx1"/>
                          </a:solidFill>
                          <a:latin typeface="Constantia"/>
                        </a:defRPr>
                      </a:lvl5pPr>
                      <a:lvl6pPr marL="2286000" algn="l" defTabSz="914400" rtl="0" eaLnBrk="1" latinLnBrk="0" hangingPunct="1">
                        <a:defRPr sz="1800" kern="1200">
                          <a:solidFill>
                            <a:schemeClr val="tx1"/>
                          </a:solidFill>
                          <a:latin typeface="Constantia"/>
                        </a:defRPr>
                      </a:lvl6pPr>
                      <a:lvl7pPr marL="2743200" algn="l" defTabSz="914400" rtl="0" eaLnBrk="1" latinLnBrk="0" hangingPunct="1">
                        <a:defRPr sz="1800" kern="1200">
                          <a:solidFill>
                            <a:schemeClr val="tx1"/>
                          </a:solidFill>
                          <a:latin typeface="Constantia"/>
                        </a:defRPr>
                      </a:lvl7pPr>
                      <a:lvl8pPr marL="3200400" algn="l" defTabSz="914400" rtl="0" eaLnBrk="1" latinLnBrk="0" hangingPunct="1">
                        <a:defRPr sz="1800" kern="1200">
                          <a:solidFill>
                            <a:schemeClr val="tx1"/>
                          </a:solidFill>
                          <a:latin typeface="Constantia"/>
                        </a:defRPr>
                      </a:lvl8pPr>
                      <a:lvl9pPr marL="3657600" algn="l" defTabSz="914400" rtl="0" eaLnBrk="1" latinLnBrk="0" hangingPunct="1">
                        <a:defRPr sz="1800" kern="1200">
                          <a:solidFill>
                            <a:schemeClr val="tx1"/>
                          </a:solidFill>
                          <a:latin typeface="Constantia"/>
                        </a:defRPr>
                      </a:lvl9pPr>
                    </a:lstStyle>
                    <a:p>
                      <a:pPr marL="0" marR="0" lvl="0" indent="0" algn="l" defTabSz="914400" rtl="0" eaLnBrk="1" fontAlgn="base" latinLnBrk="0" hangingPunct="1">
                        <a:lnSpc>
                          <a:spcPct val="100000"/>
                        </a:lnSpc>
                        <a:spcBef>
                          <a:spcPct val="20000"/>
                        </a:spcBef>
                        <a:spcAft>
                          <a:spcPct val="0"/>
                        </a:spcAft>
                        <a:buClr>
                          <a:srgbClr val="996633"/>
                        </a:buClr>
                        <a:buSzTx/>
                        <a:buFontTx/>
                        <a:buNone/>
                        <a:tabLst/>
                        <a:defRPr/>
                      </a:pPr>
                      <a:r>
                        <a:rPr lang="en-US" sz="2200" dirty="0">
                          <a:solidFill>
                            <a:schemeClr val="tx1"/>
                          </a:solidFill>
                          <a:effectLst/>
                          <a:latin typeface="Arial" panose="020B0604020202020204" pitchFamily="34" charset="0"/>
                          <a:ea typeface="Times New Roman"/>
                          <a:cs typeface="Arial" panose="020B0604020202020204" pitchFamily="34" charset="0"/>
                        </a:rPr>
                        <a:t>Given a classroom environment with facilitated and simulated scenarios involving potential and actual sexual harassment and sexual assault.</a:t>
                      </a:r>
                    </a:p>
                  </a:txBody>
                  <a:tcPr marT="45722" marB="45722" anchor="ctr" horzOverflow="overflow">
                    <a:lnL w="12700"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68384">
                <a:tc>
                  <a:txBody>
                    <a:bodyPr/>
                    <a:lstStyle>
                      <a:lvl1pPr marL="0" algn="l" defTabSz="914400" rtl="0" eaLnBrk="1" latinLnBrk="0" hangingPunct="1">
                        <a:defRPr sz="1800" kern="1200">
                          <a:solidFill>
                            <a:schemeClr val="tx1"/>
                          </a:solidFill>
                          <a:latin typeface="Constantia"/>
                        </a:defRPr>
                      </a:lvl1pPr>
                      <a:lvl2pPr marL="457200" algn="l" defTabSz="914400" rtl="0" eaLnBrk="1" latinLnBrk="0" hangingPunct="1">
                        <a:defRPr sz="1800" kern="1200">
                          <a:solidFill>
                            <a:schemeClr val="tx1"/>
                          </a:solidFill>
                          <a:latin typeface="Constantia"/>
                        </a:defRPr>
                      </a:lvl2pPr>
                      <a:lvl3pPr marL="914400" algn="l" defTabSz="914400" rtl="0" eaLnBrk="1" latinLnBrk="0" hangingPunct="1">
                        <a:defRPr sz="1800" kern="1200">
                          <a:solidFill>
                            <a:schemeClr val="tx1"/>
                          </a:solidFill>
                          <a:latin typeface="Constantia"/>
                        </a:defRPr>
                      </a:lvl3pPr>
                      <a:lvl4pPr marL="1371600" algn="l" defTabSz="914400" rtl="0" eaLnBrk="1" latinLnBrk="0" hangingPunct="1">
                        <a:defRPr sz="1800" kern="1200">
                          <a:solidFill>
                            <a:schemeClr val="tx1"/>
                          </a:solidFill>
                          <a:latin typeface="Constantia"/>
                        </a:defRPr>
                      </a:lvl4pPr>
                      <a:lvl5pPr marL="1828800" algn="l" defTabSz="914400" rtl="0" eaLnBrk="1" latinLnBrk="0" hangingPunct="1">
                        <a:defRPr sz="1800" kern="1200">
                          <a:solidFill>
                            <a:schemeClr val="tx1"/>
                          </a:solidFill>
                          <a:latin typeface="Constantia"/>
                        </a:defRPr>
                      </a:lvl5pPr>
                      <a:lvl6pPr marL="2286000" algn="l" defTabSz="914400" rtl="0" eaLnBrk="1" latinLnBrk="0" hangingPunct="1">
                        <a:defRPr sz="1800" kern="1200">
                          <a:solidFill>
                            <a:schemeClr val="tx1"/>
                          </a:solidFill>
                          <a:latin typeface="Constantia"/>
                        </a:defRPr>
                      </a:lvl6pPr>
                      <a:lvl7pPr marL="2743200" algn="l" defTabSz="914400" rtl="0" eaLnBrk="1" latinLnBrk="0" hangingPunct="1">
                        <a:defRPr sz="1800" kern="1200">
                          <a:solidFill>
                            <a:schemeClr val="tx1"/>
                          </a:solidFill>
                          <a:latin typeface="Constantia"/>
                        </a:defRPr>
                      </a:lvl7pPr>
                      <a:lvl8pPr marL="3200400" algn="l" defTabSz="914400" rtl="0" eaLnBrk="1" latinLnBrk="0" hangingPunct="1">
                        <a:defRPr sz="1800" kern="1200">
                          <a:solidFill>
                            <a:schemeClr val="tx1"/>
                          </a:solidFill>
                          <a:latin typeface="Constantia"/>
                        </a:defRPr>
                      </a:lvl8pPr>
                      <a:lvl9pPr marL="3657600" algn="l" defTabSz="914400" rtl="0" eaLnBrk="1" latinLnBrk="0" hangingPunct="1">
                        <a:defRPr sz="1800" kern="1200">
                          <a:solidFill>
                            <a:schemeClr val="tx1"/>
                          </a:solidFill>
                          <a:latin typeface="Constanti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dirty="0">
                          <a:ln>
                            <a:noFill/>
                          </a:ln>
                          <a:solidFill>
                            <a:schemeClr val="tx1"/>
                          </a:solidFill>
                          <a:effectLst/>
                          <a:latin typeface="Arial" panose="020B0604020202020204" pitchFamily="34" charset="0"/>
                          <a:ea typeface="Verdana" panose="020B0604030504040204" pitchFamily="34" charset="0"/>
                          <a:cs typeface="Arial" panose="020B0604020202020204" pitchFamily="34" charset="0"/>
                        </a:rPr>
                        <a:t>Standards</a:t>
                      </a:r>
                    </a:p>
                  </a:txBody>
                  <a:tcPr marT="45722" marB="45722" anchor="ctr" horzOverflow="overflow">
                    <a:lnL w="28575"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onstantia"/>
                        </a:defRPr>
                      </a:lvl1pPr>
                      <a:lvl2pPr marL="457200" algn="l" defTabSz="914400" rtl="0" eaLnBrk="1" latinLnBrk="0" hangingPunct="1">
                        <a:defRPr sz="1800" kern="1200">
                          <a:solidFill>
                            <a:schemeClr val="tx1"/>
                          </a:solidFill>
                          <a:latin typeface="Constantia"/>
                        </a:defRPr>
                      </a:lvl2pPr>
                      <a:lvl3pPr marL="914400" algn="l" defTabSz="914400" rtl="0" eaLnBrk="1" latinLnBrk="0" hangingPunct="1">
                        <a:defRPr sz="1800" kern="1200">
                          <a:solidFill>
                            <a:schemeClr val="tx1"/>
                          </a:solidFill>
                          <a:latin typeface="Constantia"/>
                        </a:defRPr>
                      </a:lvl3pPr>
                      <a:lvl4pPr marL="1371600" algn="l" defTabSz="914400" rtl="0" eaLnBrk="1" latinLnBrk="0" hangingPunct="1">
                        <a:defRPr sz="1800" kern="1200">
                          <a:solidFill>
                            <a:schemeClr val="tx1"/>
                          </a:solidFill>
                          <a:latin typeface="Constantia"/>
                        </a:defRPr>
                      </a:lvl4pPr>
                      <a:lvl5pPr marL="1828800" algn="l" defTabSz="914400" rtl="0" eaLnBrk="1" latinLnBrk="0" hangingPunct="1">
                        <a:defRPr sz="1800" kern="1200">
                          <a:solidFill>
                            <a:schemeClr val="tx1"/>
                          </a:solidFill>
                          <a:latin typeface="Constantia"/>
                        </a:defRPr>
                      </a:lvl5pPr>
                      <a:lvl6pPr marL="2286000" algn="l" defTabSz="914400" rtl="0" eaLnBrk="1" latinLnBrk="0" hangingPunct="1">
                        <a:defRPr sz="1800" kern="1200">
                          <a:solidFill>
                            <a:schemeClr val="tx1"/>
                          </a:solidFill>
                          <a:latin typeface="Constantia"/>
                        </a:defRPr>
                      </a:lvl6pPr>
                      <a:lvl7pPr marL="2743200" algn="l" defTabSz="914400" rtl="0" eaLnBrk="1" latinLnBrk="0" hangingPunct="1">
                        <a:defRPr sz="1800" kern="1200">
                          <a:solidFill>
                            <a:schemeClr val="tx1"/>
                          </a:solidFill>
                          <a:latin typeface="Constantia"/>
                        </a:defRPr>
                      </a:lvl7pPr>
                      <a:lvl8pPr marL="3200400" algn="l" defTabSz="914400" rtl="0" eaLnBrk="1" latinLnBrk="0" hangingPunct="1">
                        <a:defRPr sz="1800" kern="1200">
                          <a:solidFill>
                            <a:schemeClr val="tx1"/>
                          </a:solidFill>
                          <a:latin typeface="Constantia"/>
                        </a:defRPr>
                      </a:lvl8pPr>
                      <a:lvl9pPr marL="3657600" algn="l" defTabSz="914400" rtl="0" eaLnBrk="1" latinLnBrk="0" hangingPunct="1">
                        <a:defRPr sz="1800" kern="1200">
                          <a:solidFill>
                            <a:schemeClr val="tx1"/>
                          </a:solidFill>
                          <a:latin typeface="Constantia"/>
                        </a:defRPr>
                      </a:lvl9pPr>
                    </a:lstStyle>
                    <a:p>
                      <a:pPr marL="0" marR="0">
                        <a:spcBef>
                          <a:spcPts val="0"/>
                        </a:spcBef>
                        <a:spcAft>
                          <a:spcPts val="300"/>
                        </a:spcAft>
                      </a:pPr>
                      <a:r>
                        <a:rPr lang="en-US" sz="2200" dirty="0">
                          <a:solidFill>
                            <a:schemeClr val="tx1"/>
                          </a:solidFill>
                          <a:effectLst/>
                          <a:latin typeface="Arial" panose="020B0604020202020204" pitchFamily="34" charset="0"/>
                          <a:ea typeface="Times New Roman"/>
                          <a:cs typeface="Arial" panose="020B0604020202020204" pitchFamily="34" charset="0"/>
                        </a:rPr>
                        <a:t>Explaining the process of expedited</a:t>
                      </a:r>
                      <a:r>
                        <a:rPr lang="en-US" sz="2200" baseline="0" dirty="0">
                          <a:solidFill>
                            <a:schemeClr val="tx1"/>
                          </a:solidFill>
                          <a:effectLst/>
                          <a:latin typeface="Arial" panose="020B0604020202020204" pitchFamily="34" charset="0"/>
                          <a:ea typeface="Times New Roman"/>
                          <a:cs typeface="Arial" panose="020B0604020202020204" pitchFamily="34" charset="0"/>
                        </a:rPr>
                        <a:t> transfer includes details of: </a:t>
                      </a:r>
                    </a:p>
                    <a:p>
                      <a:pPr marL="0" marR="0">
                        <a:spcBef>
                          <a:spcPts val="0"/>
                        </a:spcBef>
                        <a:spcAft>
                          <a:spcPts val="300"/>
                        </a:spcAft>
                      </a:pPr>
                      <a:endParaRPr lang="en-US" sz="800" baseline="0" dirty="0">
                        <a:solidFill>
                          <a:schemeClr val="tx1"/>
                        </a:solidFill>
                        <a:effectLst/>
                        <a:latin typeface="Arial" panose="020B0604020202020204" pitchFamily="34" charset="0"/>
                        <a:ea typeface="Times New Roman"/>
                        <a:cs typeface="Arial" panose="020B0604020202020204" pitchFamily="34" charset="0"/>
                      </a:endParaRPr>
                    </a:p>
                    <a:p>
                      <a:pPr marL="457200" marR="0" indent="-457200">
                        <a:spcBef>
                          <a:spcPts val="0"/>
                        </a:spcBef>
                        <a:spcAft>
                          <a:spcPts val="300"/>
                        </a:spcAft>
                        <a:buAutoNum type="arabicPeriod"/>
                      </a:pPr>
                      <a:r>
                        <a:rPr lang="en-US" sz="1400" baseline="0" dirty="0">
                          <a:solidFill>
                            <a:schemeClr val="tx1"/>
                          </a:solidFill>
                          <a:effectLst/>
                          <a:latin typeface="Arial" panose="020B0604020202020204" pitchFamily="34" charset="0"/>
                          <a:ea typeface="Times New Roman"/>
                          <a:cs typeface="Arial" panose="020B0604020202020204" pitchFamily="34" charset="0"/>
                        </a:rPr>
                        <a:t>Purpose and what expedited transfers entail</a:t>
                      </a:r>
                    </a:p>
                    <a:p>
                      <a:pPr marL="457200" marR="0" indent="-457200">
                        <a:spcBef>
                          <a:spcPts val="0"/>
                        </a:spcBef>
                        <a:spcAft>
                          <a:spcPts val="300"/>
                        </a:spcAft>
                        <a:buAutoNum type="arabicPeriod"/>
                      </a:pPr>
                      <a:r>
                        <a:rPr lang="en-US" sz="1400" baseline="0" dirty="0">
                          <a:solidFill>
                            <a:schemeClr val="tx1"/>
                          </a:solidFill>
                          <a:effectLst/>
                          <a:latin typeface="Arial" panose="020B0604020202020204" pitchFamily="34" charset="0"/>
                          <a:ea typeface="Times New Roman"/>
                          <a:cs typeface="Arial" panose="020B0604020202020204" pitchFamily="34" charset="0"/>
                        </a:rPr>
                        <a:t>Eligibility</a:t>
                      </a:r>
                    </a:p>
                    <a:p>
                      <a:pPr marL="457200" marR="0" indent="-457200">
                        <a:spcBef>
                          <a:spcPts val="0"/>
                        </a:spcBef>
                        <a:spcAft>
                          <a:spcPts val="300"/>
                        </a:spcAft>
                        <a:buAutoNum type="arabicPeriod"/>
                      </a:pPr>
                      <a:r>
                        <a:rPr lang="en-US" sz="1400" baseline="0" dirty="0">
                          <a:solidFill>
                            <a:schemeClr val="tx1"/>
                          </a:solidFill>
                          <a:effectLst/>
                          <a:latin typeface="Arial" panose="020B0604020202020204" pitchFamily="34" charset="0"/>
                          <a:ea typeface="Times New Roman"/>
                          <a:cs typeface="Arial" panose="020B0604020202020204" pitchFamily="34" charset="0"/>
                        </a:rPr>
                        <a:t>Process</a:t>
                      </a:r>
                    </a:p>
                    <a:p>
                      <a:pPr marL="457200" marR="0" indent="-457200">
                        <a:spcBef>
                          <a:spcPts val="0"/>
                        </a:spcBef>
                        <a:spcAft>
                          <a:spcPts val="300"/>
                        </a:spcAft>
                        <a:buAutoNum type="arabicPeriod"/>
                      </a:pPr>
                      <a:r>
                        <a:rPr lang="en-US" sz="1400" baseline="0" dirty="0">
                          <a:solidFill>
                            <a:schemeClr val="tx1"/>
                          </a:solidFill>
                          <a:effectLst/>
                          <a:latin typeface="Arial" panose="020B0604020202020204" pitchFamily="34" charset="0"/>
                          <a:ea typeface="Times New Roman"/>
                          <a:cs typeface="Arial" panose="020B0604020202020204" pitchFamily="34" charset="0"/>
                        </a:rPr>
                        <a:t>Command responsibilities and decision considerations</a:t>
                      </a:r>
                    </a:p>
                    <a:p>
                      <a:pPr marL="457200" marR="0" indent="-457200">
                        <a:spcBef>
                          <a:spcPts val="0"/>
                        </a:spcBef>
                        <a:spcAft>
                          <a:spcPts val="300"/>
                        </a:spcAft>
                        <a:buAutoNum type="arabicPeriod"/>
                      </a:pPr>
                      <a:r>
                        <a:rPr lang="en-US" sz="1400" baseline="0" dirty="0">
                          <a:solidFill>
                            <a:schemeClr val="tx1"/>
                          </a:solidFill>
                          <a:effectLst/>
                          <a:latin typeface="Arial" panose="020B0604020202020204" pitchFamily="34" charset="0"/>
                          <a:ea typeface="Times New Roman"/>
                          <a:cs typeface="Arial" panose="020B0604020202020204" pitchFamily="34" charset="0"/>
                        </a:rPr>
                        <a:t>Approval/disapproval authority</a:t>
                      </a:r>
                    </a:p>
                    <a:p>
                      <a:pPr marL="457200" marR="0" indent="-457200">
                        <a:spcBef>
                          <a:spcPts val="0"/>
                        </a:spcBef>
                        <a:spcAft>
                          <a:spcPts val="300"/>
                        </a:spcAft>
                        <a:buAutoNum type="arabicPeriod"/>
                      </a:pPr>
                      <a:r>
                        <a:rPr lang="en-US" sz="1400" baseline="0" dirty="0">
                          <a:solidFill>
                            <a:schemeClr val="tx1"/>
                          </a:solidFill>
                          <a:effectLst/>
                          <a:latin typeface="Arial" panose="020B0604020202020204" pitchFamily="34" charset="0"/>
                          <a:ea typeface="Times New Roman"/>
                          <a:cs typeface="Arial" panose="020B0604020202020204" pitchFamily="34" charset="0"/>
                        </a:rPr>
                        <a:t>SARC responsibilities</a:t>
                      </a:r>
                    </a:p>
                    <a:p>
                      <a:pPr marL="457200" marR="0" indent="-457200">
                        <a:spcBef>
                          <a:spcPts val="0"/>
                        </a:spcBef>
                        <a:spcAft>
                          <a:spcPts val="300"/>
                        </a:spcAft>
                        <a:buAutoNum type="arabicPeriod"/>
                      </a:pPr>
                      <a:r>
                        <a:rPr lang="en-US" sz="1400" baseline="0" dirty="0">
                          <a:solidFill>
                            <a:schemeClr val="tx1"/>
                          </a:solidFill>
                          <a:effectLst/>
                          <a:latin typeface="Arial" panose="020B0604020202020204" pitchFamily="34" charset="0"/>
                          <a:ea typeface="Times New Roman"/>
                          <a:cs typeface="Arial" panose="020B0604020202020204" pitchFamily="34" charset="0"/>
                        </a:rPr>
                        <a:t>SARB responsibilities and considerations</a:t>
                      </a:r>
                    </a:p>
                    <a:p>
                      <a:pPr marL="457200" marR="0" indent="-457200">
                        <a:spcBef>
                          <a:spcPts val="0"/>
                        </a:spcBef>
                        <a:spcAft>
                          <a:spcPts val="300"/>
                        </a:spcAft>
                        <a:buAutoNum type="arabicPeriod"/>
                      </a:pPr>
                      <a:r>
                        <a:rPr lang="en-US" sz="1400" baseline="0" dirty="0">
                          <a:solidFill>
                            <a:schemeClr val="tx1"/>
                          </a:solidFill>
                          <a:effectLst/>
                          <a:latin typeface="Arial" panose="020B0604020202020204" pitchFamily="34" charset="0"/>
                          <a:ea typeface="Times New Roman"/>
                          <a:cs typeface="Arial" panose="020B0604020202020204" pitchFamily="34" charset="0"/>
                        </a:rPr>
                        <a:t>Timeline</a:t>
                      </a:r>
                      <a:endParaRPr lang="en-US" sz="1400" dirty="0">
                        <a:solidFill>
                          <a:schemeClr val="tx1"/>
                        </a:solidFill>
                        <a:effectLst/>
                        <a:latin typeface="Arial" panose="020B0604020202020204" pitchFamily="34" charset="0"/>
                        <a:ea typeface="Times New Roman"/>
                        <a:cs typeface="Arial" panose="020B0604020202020204" pitchFamily="34" charset="0"/>
                      </a:endParaRPr>
                    </a:p>
                  </a:txBody>
                  <a:tcPr marT="0" marB="45722" anchor="ctr" horzOverflow="overflow">
                    <a:lnL w="12700"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69251707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371278" y="3144644"/>
            <a:ext cx="3323063" cy="830997"/>
          </a:xfrm>
          <a:prstGeom prst="rect">
            <a:avLst/>
          </a:prstGeom>
          <a:noFill/>
        </p:spPr>
        <p:txBody>
          <a:bodyPr wrap="square" rtlCol="0">
            <a:spAutoFit/>
          </a:bodyPr>
          <a:lstStyle/>
          <a:p>
            <a:r>
              <a:rPr lang="en-US" sz="4800" dirty="0">
                <a:latin typeface=" Arial"/>
              </a:rPr>
              <a:t>Questions?</a:t>
            </a:r>
          </a:p>
        </p:txBody>
      </p:sp>
    </p:spTree>
    <p:extLst>
      <p:ext uri="{BB962C8B-B14F-4D97-AF65-F5344CB8AC3E}">
        <p14:creationId xmlns:p14="http://schemas.microsoft.com/office/powerpoint/2010/main" val="23309691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References</a:t>
            </a:r>
          </a:p>
        </p:txBody>
      </p:sp>
      <p:sp>
        <p:nvSpPr>
          <p:cNvPr id="3" name="TextBox 2"/>
          <p:cNvSpPr txBox="1"/>
          <p:nvPr/>
        </p:nvSpPr>
        <p:spPr>
          <a:xfrm>
            <a:off x="0" y="1225689"/>
            <a:ext cx="12192000" cy="4247317"/>
          </a:xfrm>
          <a:prstGeom prst="rect">
            <a:avLst/>
          </a:prstGeom>
          <a:noFill/>
        </p:spPr>
        <p:txBody>
          <a:bodyPr wrap="square" rtlCol="0">
            <a:spAutoFit/>
          </a:bodyPr>
          <a:lstStyle/>
          <a:p>
            <a:endParaRPr lang="en-US" dirty="0"/>
          </a:p>
          <a:p>
            <a:pPr marL="342900" indent="-342900">
              <a:buFont typeface="+mj-lt"/>
              <a:buAutoNum type="arabicPeriod"/>
            </a:pPr>
            <a:r>
              <a:rPr lang="en-US" dirty="0"/>
              <a:t>DODI 6495.02, Sexual Assault Prevention and Response (SAPR) Program Procedures, 11 September 2020.</a:t>
            </a:r>
          </a:p>
          <a:p>
            <a:pPr marL="342900" indent="-342900">
              <a:buFont typeface="+mj-lt"/>
              <a:buAutoNum type="arabicPeriod"/>
            </a:pPr>
            <a:endParaRPr lang="en-US" dirty="0"/>
          </a:p>
          <a:p>
            <a:pPr marL="342900" indent="-342900">
              <a:buFont typeface="+mj-lt"/>
              <a:buAutoNum type="arabicPeriod"/>
            </a:pPr>
            <a:r>
              <a:rPr lang="en-US" dirty="0"/>
              <a:t>AR 600-20, Army Command Policy, 24 July 2020.  </a:t>
            </a:r>
          </a:p>
          <a:p>
            <a:pPr marL="342900" indent="-342900">
              <a:buFont typeface="+mj-lt"/>
              <a:buAutoNum type="arabicPeriod"/>
            </a:pPr>
            <a:endParaRPr lang="en-US" dirty="0"/>
          </a:p>
          <a:p>
            <a:pPr marL="342900" indent="-342900">
              <a:buFont typeface="+mj-lt"/>
              <a:buAutoNum type="arabicPeriod"/>
            </a:pPr>
            <a:r>
              <a:rPr lang="en-US" dirty="0"/>
              <a:t>AR 614-100, Officer Assignment Policies, Details, and Transfers, 3 December 2019.</a:t>
            </a:r>
          </a:p>
          <a:p>
            <a:pPr marL="342900" indent="-342900">
              <a:buFont typeface="+mj-lt"/>
              <a:buAutoNum type="arabicPeriod"/>
            </a:pPr>
            <a:endParaRPr lang="en-US" dirty="0"/>
          </a:p>
          <a:p>
            <a:pPr marL="342900" indent="-342900">
              <a:buFont typeface="+mj-lt"/>
              <a:buAutoNum type="arabicPeriod"/>
            </a:pPr>
            <a:r>
              <a:rPr lang="en-US" dirty="0"/>
              <a:t>AR 614-200, Enlisted Assignments and Utilization Management, 25 January 2019.</a:t>
            </a:r>
          </a:p>
          <a:p>
            <a:pPr marL="342900" indent="-342900">
              <a:buFont typeface="+mj-lt"/>
              <a:buAutoNum type="arabicPeriod"/>
            </a:pPr>
            <a:endParaRPr lang="en-US" dirty="0"/>
          </a:p>
          <a:p>
            <a:pPr marL="342900" indent="-342900">
              <a:buFont typeface="+mj-lt"/>
              <a:buAutoNum type="arabicPeriod"/>
            </a:pPr>
            <a:r>
              <a:rPr lang="en-US" dirty="0"/>
              <a:t>ALARACT 013/2021, Additional Sexual Harassment/Assault response and Prevention Program Guidance: Expedited Transfers, 24-Month Sexual Assault Response Coordinator and Victim Advocate Stabilization, and SHARP Personnel Incentives, 22 Feb 21</a:t>
            </a:r>
          </a:p>
          <a:p>
            <a:pPr marL="342900" indent="-342900">
              <a:buFont typeface="+mj-lt"/>
              <a:buAutoNum type="arabicPeriod"/>
            </a:pPr>
            <a:endParaRPr lang="en-US" dirty="0"/>
          </a:p>
          <a:p>
            <a:pPr marL="342900" indent="-342900">
              <a:buFont typeface="+mj-lt"/>
              <a:buAutoNum type="arabicPeriod"/>
            </a:pPr>
            <a:r>
              <a:rPr lang="en-US" dirty="0"/>
              <a:t>ASD(M&amp;RA) Memo, Revisions to the Monthly Case Management Group Meetings for Adult Sexual Assault Cases, 13 November 2019</a:t>
            </a:r>
          </a:p>
        </p:txBody>
      </p:sp>
      <p:sp>
        <p:nvSpPr>
          <p:cNvPr id="4" name="TextBox 3"/>
          <p:cNvSpPr txBox="1"/>
          <p:nvPr/>
        </p:nvSpPr>
        <p:spPr>
          <a:xfrm>
            <a:off x="660400" y="5918200"/>
            <a:ext cx="2514600" cy="430887"/>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*Includes references 1, 2, 3, 4 &amp; 5</a:t>
            </a:r>
          </a:p>
          <a:p>
            <a:r>
              <a:rPr lang="en-US" sz="1100" dirty="0">
                <a:latin typeface="Arial" panose="020B0604020202020204" pitchFamily="34" charset="0"/>
                <a:cs typeface="Arial" panose="020B0604020202020204" pitchFamily="34" charset="0"/>
              </a:rPr>
              <a:t>**Includes references 1, 2, 3 &amp; 4</a:t>
            </a:r>
          </a:p>
        </p:txBody>
      </p:sp>
    </p:spTree>
    <p:extLst>
      <p:ext uri="{BB962C8B-B14F-4D97-AF65-F5344CB8AC3E}">
        <p14:creationId xmlns:p14="http://schemas.microsoft.com/office/powerpoint/2010/main" val="4027264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References</a:t>
            </a:r>
            <a:endParaRPr lang="en-US"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TextBox 2"/>
          <p:cNvSpPr txBox="1"/>
          <p:nvPr/>
        </p:nvSpPr>
        <p:spPr>
          <a:xfrm>
            <a:off x="0" y="1225689"/>
            <a:ext cx="12192000" cy="5632311"/>
          </a:xfrm>
          <a:prstGeom prst="rect">
            <a:avLst/>
          </a:prstGeom>
          <a:noFill/>
        </p:spPr>
        <p:txBody>
          <a:bodyPr wrap="square" rtlCol="0">
            <a:spAutoFit/>
          </a:bodyPr>
          <a:lstStyle/>
          <a:p>
            <a:endParaRPr lang="en-US" dirty="0"/>
          </a:p>
          <a:p>
            <a:pPr marL="342900" indent="-342900">
              <a:buFont typeface="+mj-lt"/>
              <a:buAutoNum type="arabicPeriod"/>
            </a:pPr>
            <a:r>
              <a:rPr lang="en-US" dirty="0"/>
              <a:t>DODI 6495.02, Sexual Assault Prevention and Response (SAPR) Program Procedures, 11 September 2020.</a:t>
            </a:r>
          </a:p>
          <a:p>
            <a:pPr marL="342900" indent="-342900">
              <a:buFont typeface="+mj-lt"/>
              <a:buAutoNum type="arabicPeriod"/>
            </a:pPr>
            <a:endParaRPr lang="en-US" dirty="0"/>
          </a:p>
          <a:p>
            <a:pPr marL="342900" indent="-342900">
              <a:buFont typeface="+mj-lt"/>
              <a:buAutoNum type="arabicPeriod"/>
            </a:pPr>
            <a:r>
              <a:rPr lang="en-US" dirty="0"/>
              <a:t>AR 600-20, Army Command Policy, 24 July 2020.  </a:t>
            </a:r>
          </a:p>
          <a:p>
            <a:pPr marL="342900" indent="-342900">
              <a:buFont typeface="+mj-lt"/>
              <a:buAutoNum type="arabicPeriod"/>
            </a:pPr>
            <a:endParaRPr lang="en-US" dirty="0"/>
          </a:p>
          <a:p>
            <a:pPr marL="342900" indent="-342900">
              <a:buFont typeface="+mj-lt"/>
              <a:buAutoNum type="arabicPeriod"/>
            </a:pPr>
            <a:r>
              <a:rPr lang="en-US" dirty="0"/>
              <a:t>AR 614-100, Officer Assignment Policies, Details, and Transfers, 3 December 2019.</a:t>
            </a:r>
          </a:p>
          <a:p>
            <a:pPr marL="342900" indent="-342900">
              <a:buFont typeface="+mj-lt"/>
              <a:buAutoNum type="arabicPeriod"/>
            </a:pPr>
            <a:endParaRPr lang="en-US" dirty="0"/>
          </a:p>
          <a:p>
            <a:pPr marL="342900" indent="-342900">
              <a:buFont typeface="+mj-lt"/>
              <a:buAutoNum type="arabicPeriod"/>
            </a:pPr>
            <a:r>
              <a:rPr lang="en-US" dirty="0"/>
              <a:t>AR 614-200, Enlisted Assignments and Utilization Management, 25 January 2019.</a:t>
            </a:r>
          </a:p>
          <a:p>
            <a:pPr marL="342900" indent="-342900">
              <a:buFont typeface="+mj-lt"/>
              <a:buAutoNum type="arabicPeriod"/>
            </a:pPr>
            <a:endParaRPr lang="en-US" dirty="0"/>
          </a:p>
          <a:p>
            <a:pPr marL="342900" indent="-342900">
              <a:buFont typeface="+mj-lt"/>
              <a:buAutoNum type="arabicPeriod"/>
            </a:pPr>
            <a:r>
              <a:rPr lang="en-US" dirty="0"/>
              <a:t>ALARACT 013/2021, Additional Sexual Harassment/Assault response and Prevention Program Guidance: Expedited Transfers, 24-Month Sexual Assault Response Coordinator and Victim Advocate Stabilization, and SHARP Personnel Incentives, 22 Feb 21</a:t>
            </a:r>
          </a:p>
          <a:p>
            <a:pPr marL="342900" indent="-342900">
              <a:buFont typeface="+mj-lt"/>
              <a:buAutoNum type="arabicPeriod"/>
            </a:pPr>
            <a:endParaRPr lang="en-US" dirty="0"/>
          </a:p>
          <a:p>
            <a:pPr marL="342900" indent="-342900">
              <a:buFont typeface="+mj-lt"/>
              <a:buAutoNum type="arabicPeriod"/>
            </a:pPr>
            <a:r>
              <a:rPr lang="en-US" dirty="0"/>
              <a:t>ASD(M&amp;RA) Memo, Revisions to the Monthly Case Management Group Meetings for Adult Sexual Assault Cases, 13 November 2019</a:t>
            </a:r>
          </a:p>
          <a:p>
            <a:pPr marL="342900" indent="-342900">
              <a:buFont typeface="+mj-lt"/>
              <a:buAutoNum type="arabicPeriod"/>
            </a:pPr>
            <a:endParaRPr lang="en-US" dirty="0"/>
          </a:p>
          <a:p>
            <a:endParaRPr lang="en-US" dirty="0"/>
          </a:p>
          <a:p>
            <a:pPr marL="342900" indent="-342900">
              <a:buFont typeface="+mj-lt"/>
              <a:buAutoNum type="arabicPeriod"/>
            </a:pPr>
            <a:endParaRPr lang="en-US" dirty="0"/>
          </a:p>
          <a:p>
            <a:pPr marL="342900" indent="-342900">
              <a:buFont typeface="+mj-lt"/>
              <a:buAutoNum type="arabicPeriod"/>
            </a:pPr>
            <a:endParaRPr lang="en-US" dirty="0"/>
          </a:p>
          <a:p>
            <a:pPr marL="342900" indent="-342900">
              <a:buFont typeface="+mj-lt"/>
              <a:buAutoNum type="arabicPeriod"/>
            </a:pPr>
            <a:endParaRPr lang="en-US" dirty="0"/>
          </a:p>
        </p:txBody>
      </p:sp>
      <p:sp>
        <p:nvSpPr>
          <p:cNvPr id="4" name="TextBox 3"/>
          <p:cNvSpPr txBox="1"/>
          <p:nvPr/>
        </p:nvSpPr>
        <p:spPr>
          <a:xfrm>
            <a:off x="660400" y="5918200"/>
            <a:ext cx="2514600" cy="430887"/>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*Includes references 1, 2, 3, 4 &amp; 5</a:t>
            </a:r>
          </a:p>
          <a:p>
            <a:r>
              <a:rPr lang="en-US" sz="1100" dirty="0">
                <a:latin typeface="Arial" panose="020B0604020202020204" pitchFamily="34" charset="0"/>
                <a:cs typeface="Arial" panose="020B0604020202020204" pitchFamily="34" charset="0"/>
              </a:rPr>
              <a:t>**Includes references 1, 2, 3 &amp; 4</a:t>
            </a:r>
          </a:p>
        </p:txBody>
      </p:sp>
    </p:spTree>
    <p:extLst>
      <p:ext uri="{BB962C8B-B14F-4D97-AF65-F5344CB8AC3E}">
        <p14:creationId xmlns:p14="http://schemas.microsoft.com/office/powerpoint/2010/main" val="1399212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Purpose</a:t>
            </a:r>
            <a:endParaRPr lang="en-US"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TextBox 2"/>
          <p:cNvSpPr txBox="1"/>
          <p:nvPr/>
        </p:nvSpPr>
        <p:spPr>
          <a:xfrm>
            <a:off x="0" y="1231096"/>
            <a:ext cx="12192000" cy="2585323"/>
          </a:xfrm>
          <a:prstGeom prst="rect">
            <a:avLst/>
          </a:prstGeom>
          <a:noFill/>
        </p:spPr>
        <p:txBody>
          <a:bodyPr wrap="square" tIns="45720" rtlCol="0" anchor="t" anchorCtr="0">
            <a:spAutoFit/>
          </a:bodyPr>
          <a:lstStyle/>
          <a:p>
            <a:r>
              <a:rPr lang="en-US" dirty="0">
                <a:latin typeface="Arial" panose="020B0604020202020204" pitchFamily="34" charset="0"/>
                <a:cs typeface="Arial" panose="020B0604020202020204" pitchFamily="34" charset="0"/>
              </a:rPr>
              <a:t>Addresses situations where a victim feels safe, but uncomfortable, and assists in the victim’s recovery by moving them to a new location. </a:t>
            </a:r>
            <a:r>
              <a:rPr lang="en-US" sz="1100"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Applies to Soldiers and now also to their adult dependents who are victims of sexual assault. </a:t>
            </a:r>
            <a:r>
              <a:rPr lang="en-US" sz="1100" dirty="0">
                <a:latin typeface="Arial" panose="020B0604020202020204" pitchFamily="34" charset="0"/>
                <a:cs typeface="Arial" panose="020B0604020202020204" pitchFamily="34" charset="0"/>
              </a:rPr>
              <a:t>5</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Any threat to life or safety of a Soldier is NOT handled as an expedited transfer. It is immediately reported to the command and NYSP (MOU) must be handled as a threat to life transfer. </a:t>
            </a:r>
            <a:r>
              <a:rPr lang="en-US" sz="1100"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4" name="TextBox 3"/>
          <p:cNvSpPr txBox="1"/>
          <p:nvPr/>
        </p:nvSpPr>
        <p:spPr>
          <a:xfrm>
            <a:off x="660400" y="5918200"/>
            <a:ext cx="2514600" cy="430887"/>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*Includes references 1, 2, 3, 4 &amp; 5</a:t>
            </a:r>
          </a:p>
          <a:p>
            <a:r>
              <a:rPr lang="en-US" sz="1100" dirty="0">
                <a:latin typeface="Arial" panose="020B0604020202020204" pitchFamily="34" charset="0"/>
                <a:cs typeface="Arial" panose="020B0604020202020204" pitchFamily="34" charset="0"/>
              </a:rPr>
              <a:t>**Includes references 1, 2, 3 &amp; 4</a:t>
            </a:r>
          </a:p>
        </p:txBody>
      </p:sp>
    </p:spTree>
    <p:extLst>
      <p:ext uri="{BB962C8B-B14F-4D97-AF65-F5344CB8AC3E}">
        <p14:creationId xmlns:p14="http://schemas.microsoft.com/office/powerpoint/2010/main" val="1494701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Expedited Transfer Includes</a:t>
            </a:r>
            <a:endParaRPr lang="en-US"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TextBox 2"/>
          <p:cNvSpPr txBox="1"/>
          <p:nvPr/>
        </p:nvSpPr>
        <p:spPr>
          <a:xfrm>
            <a:off x="0" y="796843"/>
            <a:ext cx="12192000" cy="369331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Transfer or reassignment includes, but is not limited to, victim’s temporary or permanent movement to a unit:</a:t>
            </a:r>
          </a:p>
          <a:p>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Within the same battalion or brigade</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Within the same division</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On the same installation</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At a different geographic location </a:t>
            </a:r>
            <a:r>
              <a:rPr lang="en-US" sz="11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Soldier may also request an assignment deletion when the reported offender is assigned or inbound to the Soldier’s gaining location </a:t>
            </a:r>
            <a:r>
              <a:rPr lang="en-US" sz="1100" dirty="0">
                <a:latin typeface="Arial" panose="020B0604020202020204" pitchFamily="34" charset="0"/>
                <a:cs typeface="Arial" panose="020B0604020202020204" pitchFamily="34" charset="0"/>
              </a:rPr>
              <a:t>2</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For RC members it might include provisions to perform inactive duty training:</a:t>
            </a:r>
          </a:p>
          <a:p>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On different weekends or at different times from the subject</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With a different unit in the home drilling location </a:t>
            </a:r>
            <a:r>
              <a:rPr lang="en-US" sz="1100" dirty="0">
                <a:latin typeface="Arial" panose="020B0604020202020204" pitchFamily="34" charset="0"/>
                <a:cs typeface="Arial" panose="020B0604020202020204" pitchFamily="34" charset="0"/>
              </a:rPr>
              <a:t>3 &amp; 4</a:t>
            </a:r>
          </a:p>
        </p:txBody>
      </p:sp>
      <p:sp>
        <p:nvSpPr>
          <p:cNvPr id="4" name="TextBox 3"/>
          <p:cNvSpPr txBox="1"/>
          <p:nvPr/>
        </p:nvSpPr>
        <p:spPr>
          <a:xfrm>
            <a:off x="544010" y="6133643"/>
            <a:ext cx="2514600" cy="430887"/>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*Includes references 1, 2, 3, 4 &amp; 5</a:t>
            </a:r>
          </a:p>
          <a:p>
            <a:r>
              <a:rPr lang="en-US" sz="1100" dirty="0">
                <a:latin typeface="Arial" panose="020B0604020202020204" pitchFamily="34" charset="0"/>
                <a:cs typeface="Arial" panose="020B0604020202020204" pitchFamily="34" charset="0"/>
              </a:rPr>
              <a:t>**Includes references 1, 2, 3 &amp; 4</a:t>
            </a:r>
          </a:p>
        </p:txBody>
      </p:sp>
    </p:spTree>
    <p:extLst>
      <p:ext uri="{BB962C8B-B14F-4D97-AF65-F5344CB8AC3E}">
        <p14:creationId xmlns:p14="http://schemas.microsoft.com/office/powerpoint/2010/main" val="491929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Eligibility</a:t>
            </a:r>
            <a:endParaRPr lang="en-US"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TextBox 2"/>
          <p:cNvSpPr txBox="1"/>
          <p:nvPr/>
        </p:nvSpPr>
        <p:spPr>
          <a:xfrm>
            <a:off x="660400" y="6047735"/>
            <a:ext cx="2514600" cy="430887"/>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*Includes references 1, 2, 3, 4 &amp; 5</a:t>
            </a:r>
          </a:p>
          <a:p>
            <a:r>
              <a:rPr lang="en-US" sz="1100" dirty="0">
                <a:latin typeface="Arial" panose="020B0604020202020204" pitchFamily="34" charset="0"/>
                <a:cs typeface="Arial" panose="020B0604020202020204" pitchFamily="34" charset="0"/>
              </a:rPr>
              <a:t>**Includes references 1, 2, 3 &amp; 4</a:t>
            </a:r>
          </a:p>
        </p:txBody>
      </p:sp>
      <p:sp>
        <p:nvSpPr>
          <p:cNvPr id="5" name="TextBox 4"/>
          <p:cNvSpPr txBox="1"/>
          <p:nvPr/>
        </p:nvSpPr>
        <p:spPr>
          <a:xfrm>
            <a:off x="0" y="1244451"/>
            <a:ext cx="12192000" cy="330859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Soldiers may request an expedited transfer when they are a victim of sexual assault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Soldiers may request an expedited transfer on behalf of adult family members who report that they are a victim of sexual assault that is not committed by the Soldier requesting the transfer. Requests for expedited transfers for adult family members will be processed by NYARNG  as a compassionate reassignment.  The reasons for a compassionate reassignment are expanded from rape to sexual assault. </a:t>
            </a:r>
            <a:r>
              <a:rPr lang="en-US" sz="1100" dirty="0">
                <a:latin typeface="Arial" panose="020B0604020202020204" pitchFamily="34" charset="0"/>
                <a:cs typeface="Arial" panose="020B0604020202020204" pitchFamily="34" charset="0"/>
              </a:rPr>
              <a:t>5</a:t>
            </a:r>
          </a:p>
          <a:p>
            <a:endParaRPr lang="en-US" sz="11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victim’s report must be </a:t>
            </a:r>
            <a:r>
              <a:rPr lang="en-US" u="sng" dirty="0">
                <a:latin typeface="Arial" panose="020B0604020202020204" pitchFamily="34" charset="0"/>
                <a:cs typeface="Arial" panose="020B0604020202020204" pitchFamily="34" charset="0"/>
              </a:rPr>
              <a:t>unrestricted</a:t>
            </a:r>
            <a:r>
              <a:rPr lang="en-US" dirty="0">
                <a:latin typeface="Arial" panose="020B0604020202020204" pitchFamily="34" charset="0"/>
                <a:cs typeface="Arial" panose="020B0604020202020204" pitchFamily="34" charset="0"/>
              </a:rPr>
              <a:t> and recorded on a DD Form 2910. </a:t>
            </a:r>
            <a:r>
              <a:rPr lang="en-US" sz="1100" dirty="0">
                <a:latin typeface="Arial" panose="020B0604020202020204" pitchFamily="34" charset="0"/>
                <a:cs typeface="Arial" panose="020B0604020202020204" pitchFamily="34" charset="0"/>
              </a:rPr>
              <a:t>*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If the victim filed a restricted report they must affirmatively change their reporting option to unrestricted on the DD Form 2910 in order to be eligible. </a:t>
            </a:r>
            <a:r>
              <a:rPr lang="en-US" sz="1100" dirty="0">
                <a:latin typeface="Arial" panose="020B0604020202020204" pitchFamily="34" charset="0"/>
                <a:cs typeface="Arial" panose="020B0604020202020204" pitchFamily="34" charset="0"/>
              </a:rPr>
              <a:t>1 &amp; 5</a:t>
            </a:r>
            <a:r>
              <a:rPr lang="en-US" dirty="0">
                <a:latin typeface="Arial" panose="020B0604020202020204" pitchFamily="34" charset="0"/>
                <a:cs typeface="Arial" panose="020B0604020202020204" pitchFamily="34" charset="0"/>
              </a:rPr>
              <a:t>  </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6189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Process</a:t>
            </a:r>
            <a:endParaRPr lang="en-US"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TextBox 3"/>
          <p:cNvSpPr txBox="1"/>
          <p:nvPr/>
        </p:nvSpPr>
        <p:spPr>
          <a:xfrm>
            <a:off x="0" y="1126140"/>
            <a:ext cx="12192001" cy="433965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Requests will be submitted </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In writing on a DA Form 4187</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To their battalion-level commanding officer or above</a:t>
            </a:r>
          </a:p>
          <a:p>
            <a:endParaRPr lang="en-US" sz="8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Will include: </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NYSP Case number</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Name of investigating agent</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Statement from the Soldier explaining why they want to be moved or deleted from assignment</a:t>
            </a:r>
          </a:p>
          <a:p>
            <a:pPr marL="285750" indent="-285750">
              <a:buFont typeface="Arial" panose="020B0604020202020204" pitchFamily="34" charset="0"/>
              <a:buChar char="•"/>
            </a:pPr>
            <a:endParaRPr lang="en-US" sz="8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Soldiers are encouraged to include all of their concerns to aid the Commander in</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Understanding their needs </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Making an informed decision </a:t>
            </a:r>
            <a:r>
              <a:rPr lang="en-US" sz="1100" dirty="0">
                <a:latin typeface="Arial" panose="020B0604020202020204" pitchFamily="34" charset="0"/>
                <a:cs typeface="Arial" panose="020B0604020202020204" pitchFamily="34" charset="0"/>
              </a:rPr>
              <a:t>3 &amp; 4</a:t>
            </a:r>
          </a:p>
          <a:p>
            <a:pPr marL="285750" indent="-285750">
              <a:buFont typeface="Arial" panose="020B0604020202020204" pitchFamily="34" charset="0"/>
              <a:buChar char="•"/>
            </a:pPr>
            <a:endParaRPr lang="en-US" sz="8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Soldiers requesting on behalf of adult family members; the transfer will include the Soldier and the Soldier’s family members should they desire to transfer.  The Soldier can request the following: </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Family Members be transferred expeditiously while Soldier transfer may be delayed.</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Ultimately, the Army will determine whether Soldiers will be transferred at the same time as their family members.</a:t>
            </a:r>
          </a:p>
        </p:txBody>
      </p:sp>
      <p:sp>
        <p:nvSpPr>
          <p:cNvPr id="5" name="TextBox 4"/>
          <p:cNvSpPr txBox="1"/>
          <p:nvPr/>
        </p:nvSpPr>
        <p:spPr>
          <a:xfrm>
            <a:off x="11432081" y="5819101"/>
            <a:ext cx="196558" cy="261610"/>
          </a:xfrm>
          <a:prstGeom prst="rect">
            <a:avLst/>
          </a:prstGeom>
          <a:noFill/>
        </p:spPr>
        <p:txBody>
          <a:bodyPr wrap="square" rtlCol="0">
            <a:spAutoFit/>
          </a:bodyPr>
          <a:lstStyle/>
          <a:p>
            <a:r>
              <a:rPr lang="en-US" sz="1100" dirty="0">
                <a:latin typeface=" Arial"/>
              </a:rPr>
              <a:t>5</a:t>
            </a:r>
          </a:p>
        </p:txBody>
      </p:sp>
    </p:spTree>
    <p:extLst>
      <p:ext uri="{BB962C8B-B14F-4D97-AF65-F5344CB8AC3E}">
        <p14:creationId xmlns:p14="http://schemas.microsoft.com/office/powerpoint/2010/main" val="3153521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Commander Responsibilities</a:t>
            </a:r>
            <a:endParaRPr lang="en-US"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TextBox 4"/>
          <p:cNvSpPr txBox="1"/>
          <p:nvPr/>
        </p:nvSpPr>
        <p:spPr>
          <a:xfrm>
            <a:off x="0" y="922787"/>
            <a:ext cx="12191999" cy="4524315"/>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Subordinate Commander will:  </a:t>
            </a:r>
          </a:p>
          <a:p>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Document the date and time the request is received. </a:t>
            </a:r>
            <a:r>
              <a:rPr lang="en-US" sz="1100" dirty="0">
                <a:latin typeface="Arial" panose="020B0604020202020204" pitchFamily="34" charset="0"/>
                <a:cs typeface="Arial" panose="020B0604020202020204" pitchFamily="34" charset="0"/>
              </a:rPr>
              <a:t>1, 3 &amp; 4</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Start with the presumption in favor of transferring or reassigning the victim </a:t>
            </a:r>
            <a:r>
              <a:rPr lang="en-US" sz="1100"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Take reasonable steps to prevent a transfer from negatively impacting the Soldier’s career to the extent practicable; ensuring the Soldier is fully informed regarding any foreseeable impacts on: </a:t>
            </a:r>
          </a:p>
          <a:p>
            <a:pPr marL="742950" lvl="1" indent="-285750">
              <a:buFont typeface="Courier New" panose="02070309020205020404" pitchFamily="49" charset="0"/>
              <a:buChar char="o"/>
            </a:pPr>
            <a:r>
              <a:rPr lang="en-US" dirty="0">
                <a:latin typeface="Arial" panose="020B0604020202020204" pitchFamily="34" charset="0"/>
                <a:cs typeface="Arial" panose="020B0604020202020204" pitchFamily="34" charset="0"/>
              </a:rPr>
              <a:t>Their career </a:t>
            </a:r>
          </a:p>
          <a:p>
            <a:pPr marL="742950" lvl="1" indent="-285750">
              <a:buFont typeface="Courier New" panose="02070309020205020404" pitchFamily="49" charset="0"/>
              <a:buChar char="o"/>
            </a:pPr>
            <a:r>
              <a:rPr lang="en-US" dirty="0">
                <a:latin typeface="Arial" panose="020B0604020202020204" pitchFamily="34" charset="0"/>
                <a:cs typeface="Arial" panose="020B0604020202020204" pitchFamily="34" charset="0"/>
              </a:rPr>
              <a:t>The investigation</a:t>
            </a:r>
          </a:p>
          <a:p>
            <a:pPr marL="742950" lvl="1" indent="-285750">
              <a:buFont typeface="Courier New" panose="02070309020205020404" pitchFamily="49" charset="0"/>
              <a:buChar char="o"/>
            </a:pPr>
            <a:r>
              <a:rPr lang="en-US" dirty="0">
                <a:latin typeface="Arial" panose="020B0604020202020204" pitchFamily="34" charset="0"/>
                <a:cs typeface="Arial" panose="020B0604020202020204" pitchFamily="34" charset="0"/>
              </a:rPr>
              <a:t>Case disposition</a:t>
            </a:r>
          </a:p>
          <a:p>
            <a:pPr marL="742950" lvl="1" indent="-285750">
              <a:buFont typeface="Courier New" panose="02070309020205020404" pitchFamily="49" charset="0"/>
              <a:buChar char="o"/>
            </a:pPr>
            <a:r>
              <a:rPr lang="en-US" dirty="0">
                <a:latin typeface="Arial" panose="020B0604020202020204" pitchFamily="34" charset="0"/>
                <a:cs typeface="Arial" panose="020B0604020202020204" pitchFamily="34" charset="0"/>
              </a:rPr>
              <a:t>Initiation of adverse action against subject</a:t>
            </a:r>
          </a:p>
          <a:p>
            <a:pPr marL="742950" lvl="1" indent="-285750">
              <a:buFont typeface="Courier New" panose="02070309020205020404" pitchFamily="49" charset="0"/>
              <a:buChar char="o"/>
            </a:pPr>
            <a:r>
              <a:rPr lang="en-US" dirty="0">
                <a:latin typeface="Arial" panose="020B0604020202020204" pitchFamily="34" charset="0"/>
                <a:cs typeface="Arial" panose="020B0604020202020204" pitchFamily="34" charset="0"/>
              </a:rPr>
              <a:t>The effect on bonus recoupment*</a:t>
            </a:r>
          </a:p>
          <a:p>
            <a:pPr marL="742950" lvl="1" indent="-285750">
              <a:buFont typeface="Courier New" panose="02070309020205020404" pitchFamily="49" charset="0"/>
              <a:buChar char="o"/>
            </a:pPr>
            <a:r>
              <a:rPr lang="en-US" dirty="0">
                <a:latin typeface="Arial" panose="020B0604020202020204" pitchFamily="34" charset="0"/>
                <a:cs typeface="Arial" panose="020B0604020202020204" pitchFamily="34" charset="0"/>
              </a:rPr>
              <a:t>Any other possible consequence, if any</a:t>
            </a:r>
            <a:r>
              <a:rPr lang="en-US" sz="11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742950" lvl="1" indent="-285750">
              <a:buFont typeface="Courier New" panose="02070309020205020404" pitchFamily="49" charset="0"/>
              <a:buChar char="o"/>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Inform Soldier they may have to return for prosecution of the case </a:t>
            </a:r>
            <a:r>
              <a:rPr lang="en-US" sz="1100"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6" name="TextBox 5"/>
          <p:cNvSpPr txBox="1"/>
          <p:nvPr/>
        </p:nvSpPr>
        <p:spPr>
          <a:xfrm>
            <a:off x="660400" y="5918200"/>
            <a:ext cx="2514600" cy="430887"/>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*Includes references 1, 2, 3, 4 &amp; 5</a:t>
            </a:r>
          </a:p>
          <a:p>
            <a:r>
              <a:rPr lang="en-US" sz="1100" dirty="0">
                <a:latin typeface="Arial" panose="020B0604020202020204" pitchFamily="34" charset="0"/>
                <a:cs typeface="Arial" panose="020B0604020202020204" pitchFamily="34" charset="0"/>
              </a:rPr>
              <a:t>**Includes references 1, 2, 3 &amp; 4</a:t>
            </a:r>
          </a:p>
        </p:txBody>
      </p:sp>
    </p:spTree>
    <p:extLst>
      <p:ext uri="{BB962C8B-B14F-4D97-AF65-F5344CB8AC3E}">
        <p14:creationId xmlns:p14="http://schemas.microsoft.com/office/powerpoint/2010/main" val="3248188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60400" y="5918200"/>
            <a:ext cx="2514600" cy="430887"/>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*Includes references 1, 2, 3, 4 &amp; 5</a:t>
            </a:r>
          </a:p>
          <a:p>
            <a:r>
              <a:rPr lang="en-US" sz="1100" dirty="0">
                <a:latin typeface="Arial" panose="020B0604020202020204" pitchFamily="34" charset="0"/>
                <a:cs typeface="Arial" panose="020B0604020202020204" pitchFamily="34" charset="0"/>
              </a:rPr>
              <a:t>**Includes references 1, 2, 3 &amp; 4</a:t>
            </a:r>
          </a:p>
        </p:txBody>
      </p:sp>
      <p:sp>
        <p:nvSpPr>
          <p:cNvPr id="4" name="Title 1"/>
          <p:cNvSpPr>
            <a:spLocks noGrp="1"/>
          </p:cNvSpPr>
          <p:nvPr>
            <p:ph type="title"/>
          </p:nvPr>
        </p:nvSpPr>
        <p:spPr/>
        <p:txBody>
          <a:bodyPr/>
          <a:lstStyle/>
          <a:p>
            <a:r>
              <a:rPr lang="en-US">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Commander Responsibilities</a:t>
            </a:r>
            <a:endParaRPr lang="en-US"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TextBox 4"/>
          <p:cNvSpPr txBox="1"/>
          <p:nvPr/>
        </p:nvSpPr>
        <p:spPr>
          <a:xfrm>
            <a:off x="0" y="922787"/>
            <a:ext cx="12192001" cy="3970318"/>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The Battalion Commander or above must make a credible report determination at the time the request is made, after considering:</a:t>
            </a:r>
          </a:p>
          <a:p>
            <a:pPr marL="800100" lvl="1" indent="-342900">
              <a:buFont typeface="+mj-lt"/>
              <a:buAutoNum type="arabicPeriod"/>
            </a:pPr>
            <a:r>
              <a:rPr lang="en-US" dirty="0">
                <a:latin typeface="Arial" panose="020B0604020202020204" pitchFamily="34" charset="0"/>
                <a:cs typeface="Arial" panose="020B0604020202020204" pitchFamily="34" charset="0"/>
              </a:rPr>
              <a:t>The advice of supporting judge advocate or other legal advisor</a:t>
            </a:r>
          </a:p>
          <a:p>
            <a:pPr marL="800100" lvl="1" indent="-342900">
              <a:buFont typeface="+mj-lt"/>
              <a:buAutoNum type="arabicPeriod"/>
            </a:pPr>
            <a:r>
              <a:rPr lang="en-US" dirty="0">
                <a:latin typeface="Arial" panose="020B0604020202020204" pitchFamily="34" charset="0"/>
                <a:cs typeface="Arial" panose="020B0604020202020204" pitchFamily="34" charset="0"/>
              </a:rPr>
              <a:t>The available evidence provided by investigative organizations </a:t>
            </a:r>
            <a:r>
              <a:rPr lang="en-US" sz="1100"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342900" indent="-342900">
              <a:buFont typeface="+mj-lt"/>
              <a:buAutoNum type="arabicPeriod"/>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Only reports deemed credible will be forwarded to the approval/disapproval authorities for consideration. </a:t>
            </a:r>
            <a:r>
              <a:rPr lang="en-US" sz="1100"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If the request was rejected because there was no credible report, the grounds on which it was rejected must be documented by the battalion or higher commander.</a:t>
            </a:r>
            <a:r>
              <a:rPr lang="en-US" sz="110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All transfer requests must be reported in the Services’ and NGB Annual Program Review submission: to include all disapproved transfer requests with reason for disapproval. </a:t>
            </a:r>
            <a:r>
              <a:rPr lang="en-US" sz="1100" dirty="0">
                <a:latin typeface="Arial" panose="020B0604020202020204" pitchFamily="34" charset="0"/>
                <a:cs typeface="Arial" panose="020B0604020202020204" pitchFamily="34" charset="0"/>
              </a:rPr>
              <a:t>1</a:t>
            </a: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A Commander can always transfer a victim on other grounds (such as humanitarian) and through other processes. </a:t>
            </a:r>
            <a:r>
              <a:rPr lang="en-US" sz="1100" dirty="0">
                <a:latin typeface="Arial" panose="020B0604020202020204" pitchFamily="34" charset="0"/>
                <a:cs typeface="Arial" panose="020B0604020202020204" pitchFamily="34" charset="0"/>
              </a:rPr>
              <a:t>1</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8810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15158</TotalTime>
  <Words>2790</Words>
  <Application>Microsoft Office PowerPoint</Application>
  <PresentationFormat>Widescreen</PresentationFormat>
  <Paragraphs>280</Paragraphs>
  <Slides>21</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 Arial</vt:lpstr>
      <vt:lpstr>Arial</vt:lpstr>
      <vt:lpstr>Calibri</vt:lpstr>
      <vt:lpstr>Calibri Light</vt:lpstr>
      <vt:lpstr>Constantia</vt:lpstr>
      <vt:lpstr>Courier New</vt:lpstr>
      <vt:lpstr>Wingdings</vt:lpstr>
      <vt:lpstr>Office Theme</vt:lpstr>
      <vt:lpstr>PowerPoint Presentation</vt:lpstr>
      <vt:lpstr>Terminal Learning Objective</vt:lpstr>
      <vt:lpstr>References</vt:lpstr>
      <vt:lpstr>Purpose</vt:lpstr>
      <vt:lpstr>Expedited Transfer Includes</vt:lpstr>
      <vt:lpstr>Eligibility</vt:lpstr>
      <vt:lpstr>Process</vt:lpstr>
      <vt:lpstr>Commander Responsibilities</vt:lpstr>
      <vt:lpstr>Commander Responsibilities</vt:lpstr>
      <vt:lpstr>Commander Responsibilities</vt:lpstr>
      <vt:lpstr>Decision Considerations</vt:lpstr>
      <vt:lpstr>Required DA Form 4187 Statements</vt:lpstr>
      <vt:lpstr>Upon Approval</vt:lpstr>
      <vt:lpstr>Upon Approval Continued</vt:lpstr>
      <vt:lpstr>SARC Responsibilities</vt:lpstr>
      <vt:lpstr>SARC Responsibilities</vt:lpstr>
      <vt:lpstr>SARC Responsibilities</vt:lpstr>
      <vt:lpstr>SARC Responsibilities</vt:lpstr>
      <vt:lpstr>Timeline</vt:lpstr>
      <vt:lpstr>PowerPoint Presentation</vt:lpstr>
      <vt:lpstr>References</vt:lpstr>
    </vt:vector>
  </TitlesOfParts>
  <Company>US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Sims, Rebecca A Ms CIV USA TRADOC</dc:creator>
  <cp:lastModifiedBy>Daniel Krug</cp:lastModifiedBy>
  <cp:revision>162</cp:revision>
  <cp:lastPrinted>2021-02-01T21:21:56Z</cp:lastPrinted>
  <dcterms:created xsi:type="dcterms:W3CDTF">2020-10-21T18:57:38Z</dcterms:created>
  <dcterms:modified xsi:type="dcterms:W3CDTF">2021-05-26T12:51:18Z</dcterms:modified>
</cp:coreProperties>
</file>