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92" r:id="rId2"/>
    <p:sldId id="293" r:id="rId3"/>
    <p:sldId id="352" r:id="rId4"/>
    <p:sldId id="353" r:id="rId5"/>
    <p:sldId id="354" r:id="rId6"/>
    <p:sldId id="355" r:id="rId7"/>
    <p:sldId id="350" r:id="rId8"/>
    <p:sldId id="348" r:id="rId9"/>
    <p:sldId id="349" r:id="rId10"/>
    <p:sldId id="346" r:id="rId11"/>
    <p:sldId id="347" r:id="rId12"/>
    <p:sldId id="330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77" autoAdjust="0"/>
  </p:normalViewPr>
  <p:slideViewPr>
    <p:cSldViewPr>
      <p:cViewPr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5FF7D9-6076-4B55-BC41-64BD840E79D9}" type="datetimeFigureOut">
              <a:rPr lang="en-US"/>
              <a:pPr>
                <a:defRPr/>
              </a:pPr>
              <a:t>3/21/2014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8366C8-A88C-4A44-A6F2-D0DE332BF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665F23-9E2A-4C12-B5DF-458335B925E3}" type="datetimeFigureOut">
              <a:rPr lang="en-US"/>
              <a:pPr>
                <a:defRPr/>
              </a:pPr>
              <a:t>3/21/2014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CF73ED-B751-4AC6-92B4-E7C49737F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8814" indent="-288005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52021" indent="-230404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12830" indent="-230404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73639" indent="-230404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34448" indent="-230404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95256" indent="-230404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56065" indent="-230404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916873" indent="-230404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7265749A-C745-4A3A-B848-7F40C8D443EB}" type="slidenum">
              <a:rPr lang="en-US" sz="1200"/>
              <a:pPr eaLnBrk="1" hangingPunct="1">
                <a:defRPr/>
              </a:pPr>
              <a:t>7</a:t>
            </a:fld>
            <a:endParaRPr lang="en-US" sz="120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atin typeface="Arial" charset="0"/>
              </a:rPr>
              <a:t>This screen is applicable to those soldiers who will be retiring under the REDUX program.  It lists the two different payment options until the year 2050.</a:t>
            </a:r>
          </a:p>
          <a:p>
            <a:pPr eaLnBrk="1" hangingPunct="1"/>
            <a:r>
              <a:rPr lang="en-US" smtClean="0">
                <a:latin typeface="Arial" charset="0"/>
              </a:rPr>
              <a:t>Notice that at age 62 the REDUX is adjusted to match the High Three.  Then it once again starts depreciating.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/>
            <a:ext uri="{91240B29-F687-4F45-9708-019B960494DF}"/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8814" indent="-28800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52021" indent="-23040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12830" indent="-23040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73639" indent="-23040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34448" indent="-2304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95256" indent="-2304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56065" indent="-2304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16873" indent="-2304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A958CD27-78F0-40D9-A355-4D8818CB1CD3}" type="slidenum">
              <a:rPr lang="en-US" smtClean="0"/>
              <a:pPr eaLnBrk="1" hangingPunct="1"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7851648" cy="1828800"/>
          </a:xfrm>
          <a:ln>
            <a:noFill/>
          </a:ln>
        </p:spPr>
        <p:txBody>
          <a:bodyPr tIns="0" rIns="18283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ctr" rtl="0">
              <a:spcBef>
                <a:spcPct val="0"/>
              </a:spcBef>
              <a:buNone/>
              <a:defRPr sz="3500" b="1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696" cy="990600"/>
          </a:xfrm>
        </p:spPr>
        <p:txBody>
          <a:bodyPr lIns="0" rIns="18283"/>
          <a:lstStyle>
            <a:lvl1pPr marL="0" marR="45709" indent="0" algn="ctr">
              <a:buNone/>
              <a:defRPr sz="2400" baseline="0">
                <a:solidFill>
                  <a:schemeClr val="tx1"/>
                </a:solidFill>
              </a:defRPr>
            </a:lvl1pPr>
            <a:lvl2pPr marL="457086" indent="0" algn="ctr">
              <a:buNone/>
            </a:lvl2pPr>
            <a:lvl3pPr marL="914172" indent="0" algn="ctr">
              <a:buNone/>
            </a:lvl3pPr>
            <a:lvl4pPr marL="1371258" indent="0" algn="ctr">
              <a:buNone/>
            </a:lvl4pPr>
            <a:lvl5pPr marL="1828344" indent="0" algn="ctr">
              <a:buNone/>
            </a:lvl5pPr>
            <a:lvl6pPr marL="2285430" indent="0" algn="ctr">
              <a:buNone/>
            </a:lvl6pPr>
            <a:lvl7pPr marL="2742516" indent="0" algn="ctr">
              <a:buNone/>
            </a:lvl7pPr>
            <a:lvl8pPr marL="3199602" indent="0" algn="ctr">
              <a:buNone/>
            </a:lvl8pPr>
            <a:lvl9pPr marL="3656688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3400" y="4724400"/>
            <a:ext cx="7848600" cy="838200"/>
          </a:xfrm>
        </p:spPr>
        <p:txBody>
          <a:bodyPr/>
          <a:lstStyle>
            <a:lvl1pPr algn="ctr">
              <a:buNone/>
              <a:defRPr sz="2400" baseline="0"/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859C0EC-6812-4EE4-9F12-5FD1BC936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 pitchFamily="34" charset="0"/>
              <a:buChar char="▪"/>
              <a:defRPr baseline="0"/>
            </a:lvl1pPr>
            <a:lvl2pPr>
              <a:buFont typeface="Arial" pitchFamily="34" charset="0"/>
              <a:buChar char="▪"/>
              <a:defRPr baseline="0"/>
            </a:lvl2pPr>
            <a:lvl3pPr>
              <a:buFont typeface="Arial" pitchFamily="34" charset="0"/>
              <a:buChar char="▪"/>
              <a:defRPr/>
            </a:lvl3pPr>
            <a:lvl4pPr>
              <a:buFont typeface="Arial" pitchFamily="34" charset="0"/>
              <a:buChar char="▪"/>
              <a:defRPr/>
            </a:lvl4pPr>
            <a:lvl5pPr>
              <a:buFont typeface="Arial" pitchFamily="34" charset="0"/>
              <a:buChar char="▪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" name="Title Placeholder 8"/>
          <p:cNvSpPr>
            <a:spLocks noGrp="1"/>
          </p:cNvSpPr>
          <p:nvPr>
            <p:ph type="title"/>
          </p:nvPr>
        </p:nvSpPr>
        <p:spPr bwMode="black">
          <a:xfrm>
            <a:off x="1219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61FE490-666D-4785-81F4-A40736431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Title Placeholder 8"/>
          <p:cNvSpPr>
            <a:spLocks noGrp="1"/>
          </p:cNvSpPr>
          <p:nvPr>
            <p:ph type="title"/>
          </p:nvPr>
        </p:nvSpPr>
        <p:spPr bwMode="black">
          <a:xfrm>
            <a:off x="1219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80B6A88-003F-400E-8B3C-AA0D3C765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09" tIns="0" rIns="45709" bIns="0" anchor="ctr">
            <a:noAutofit/>
          </a:bodyPr>
          <a:lstStyle>
            <a:lvl1pPr marL="0" indent="0">
              <a:buNone/>
              <a:defRPr sz="20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09" tIns="0" rIns="45709" bIns="0"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95000"/>
              <a:buFont typeface="Wingdings 2" pitchFamily="18" charset="2"/>
              <a:buNone/>
              <a:tabLst/>
              <a:defRPr sz="20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3" name="Title Placeholder 8"/>
          <p:cNvSpPr>
            <a:spLocks noGrp="1"/>
          </p:cNvSpPr>
          <p:nvPr>
            <p:ph type="title"/>
          </p:nvPr>
        </p:nvSpPr>
        <p:spPr bwMode="black">
          <a:xfrm>
            <a:off x="1219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5C3D319-AFA0-4885-8DB9-764751580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8"/>
          <p:cNvSpPr>
            <a:spLocks noGrp="1"/>
          </p:cNvSpPr>
          <p:nvPr>
            <p:ph type="title"/>
          </p:nvPr>
        </p:nvSpPr>
        <p:spPr bwMode="black">
          <a:xfrm>
            <a:off x="1219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6332137-5C8A-4BE0-A54F-B5175F6F0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0481AE6-AC76-4625-906C-9FFD63709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accent4"/>
          </a:solidFill>
          <a:ln/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contourClr>
              <a:schemeClr val="accent4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94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324850" y="6486525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E2EA46-2134-4996-AADC-036F300B1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Title Placeholder 8"/>
          <p:cNvSpPr>
            <a:spLocks noGrp="1"/>
          </p:cNvSpPr>
          <p:nvPr>
            <p:ph type="title"/>
          </p:nvPr>
        </p:nvSpPr>
        <p:spPr bwMode="black">
          <a:xfrm>
            <a:off x="1219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09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1219200"/>
            <a:ext cx="9144000" cy="76200"/>
          </a:xfrm>
          <a:prstGeom prst="rect">
            <a:avLst/>
          </a:prstGeom>
          <a:solidFill>
            <a:schemeClr val="accent2"/>
          </a:solidFill>
          <a:ln/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contourClr>
              <a:schemeClr val="accent4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913794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11" descr="Army_National_Guard_logo.gif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1763" y="115888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</a:defRPr>
      </a:lvl5pPr>
      <a:lvl6pPr marL="13332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266639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399959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533278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95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8175" indent="-246063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13" indent="-246063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70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6927" indent="-21026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9761" indent="-18283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013" indent="-182834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264" indent="-18283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229600" cy="47244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CSB REDUX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Eligibility and Process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en-US" sz="4400" b="1" i="1" dirty="0"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4400" b="1" i="1" dirty="0" smtClean="0">
                <a:latin typeface="Calibri" pitchFamily="34" charset="0"/>
                <a:cs typeface="Arial" pitchFamily="34" charset="0"/>
              </a:rPr>
              <a:t>SSG Anthony Barton</a:t>
            </a:r>
            <a:endParaRPr lang="en-US" sz="4400" b="1" i="1" dirty="0"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4400" b="1" i="1" dirty="0" smtClean="0">
                <a:latin typeface="Calibri" pitchFamily="34" charset="0"/>
                <a:cs typeface="Arial" pitchFamily="34" charset="0"/>
              </a:rPr>
              <a:t>HRO-AGR</a:t>
            </a:r>
            <a:endParaRPr lang="en-US" sz="4400" b="1" i="1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447800"/>
            <a:ext cx="7924800" cy="5181600"/>
          </a:xfrm>
        </p:spPr>
        <p:txBody>
          <a:bodyPr/>
          <a:lstStyle/>
          <a:p>
            <a:pPr algn="l" eaLnBrk="1" hangingPunct="1"/>
            <a:r>
              <a:rPr lang="en-US" sz="36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DD 2839 preparation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1-3 Service Member info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4 Date Initially Entered Military Service (DIEMS)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5 – Basic Active Service Date (BASD)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6 – Make this date the day the form is signed.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7 – Check eligible to receive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228600"/>
            <a:ext cx="7162800" cy="6858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4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CSB Election Process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153400" cy="5029200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8 date should be same as Block 6 date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Block 9 Signature by O5 or higher.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 Soldier completes Section IV or V  to accept or decline the bonus. Make dates match block 6.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Section VI – make dates match block 6.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Recommend witness be O5 or higher.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smtClean="0">
                <a:latin typeface="Calibri" pitchFamily="34" charset="0"/>
                <a:ea typeface="Calibri" pitchFamily="34" charset="0"/>
                <a:cs typeface="Calibri" pitchFamily="34" charset="0"/>
              </a:rPr>
              <a:t>Give soldier copy and make sure one is sent to personnel and pay.</a:t>
            </a:r>
          </a:p>
          <a:p>
            <a:pPr lvl="1" eaLnBrk="1" hangingPunct="1">
              <a:buFont typeface="Arial" charset="0"/>
              <a:buChar char="•"/>
            </a:pPr>
            <a:endParaRPr lang="en-US" sz="320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black">
          <a:xfrm>
            <a:off x="1371600" y="228600"/>
            <a:ext cx="716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709" rIns="0" bIns="0" anchor="ctr"/>
          <a:lstStyle/>
          <a:p>
            <a:r>
              <a:rPr lang="en-US" sz="4000">
                <a:solidFill>
                  <a:schemeClr val="bg2"/>
                </a:solidFill>
                <a:latin typeface="Calibri" pitchFamily="34" charset="0"/>
              </a:rPr>
              <a:t> </a:t>
            </a:r>
            <a:r>
              <a:rPr lang="en-US" sz="4000" b="1">
                <a:solidFill>
                  <a:schemeClr val="bg2"/>
                </a:solidFill>
                <a:latin typeface="Calibri" pitchFamily="34" charset="0"/>
              </a:rPr>
              <a:t>CSB Election Process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Top Three Take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Aways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136650" y="1828800"/>
            <a:ext cx="69342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3600">
                <a:latin typeface="Calibri" pitchFamily="34" charset="0"/>
              </a:rPr>
              <a:t>Cola for REDUX retired pay is 1% less than the full rate.</a:t>
            </a:r>
          </a:p>
          <a:p>
            <a:pPr marL="457200" indent="-457200">
              <a:buFontTx/>
              <a:buAutoNum type="arabicPeriod"/>
            </a:pPr>
            <a:r>
              <a:rPr lang="en-US" sz="3600">
                <a:latin typeface="Calibri" pitchFamily="34" charset="0"/>
              </a:rPr>
              <a:t>The CSB is taxable in most cases.</a:t>
            </a:r>
          </a:p>
          <a:p>
            <a:pPr marL="457200" indent="-457200">
              <a:buFontTx/>
              <a:buAutoNum type="arabicPeriod"/>
            </a:pPr>
            <a:r>
              <a:rPr lang="en-US" sz="3600">
                <a:latin typeface="Calibri" pitchFamily="34" charset="0"/>
              </a:rPr>
              <a:t>Consult a financial planner before making your CSB/REDUX election!</a:t>
            </a:r>
          </a:p>
          <a:p>
            <a:pPr marL="457200" indent="-457200">
              <a:buFontTx/>
              <a:buAutoNum type="arabicPeriod"/>
            </a:pPr>
            <a:endParaRPr lang="en-US" sz="2000">
              <a:latin typeface="Calibri" pitchFamily="34" charset="0"/>
            </a:endParaRPr>
          </a:p>
          <a:p>
            <a:pPr marL="457200" indent="-457200">
              <a:buFontTx/>
              <a:buAutoNum type="arabicPeriod"/>
            </a:pPr>
            <a:endParaRPr lang="en-US" sz="2000">
              <a:latin typeface="Calibri" pitchFamily="34" charset="0"/>
            </a:endParaRPr>
          </a:p>
          <a:p>
            <a:pPr marL="457200" indent="-457200">
              <a:buFontTx/>
              <a:buAutoNum type="arabicPeriod"/>
            </a:pPr>
            <a:endParaRPr lang="en-US" sz="20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5"/>
          <p:cNvSpPr txBox="1">
            <a:spLocks noChangeArrowheads="1"/>
          </p:cNvSpPr>
          <p:nvPr/>
        </p:nvSpPr>
        <p:spPr bwMode="auto">
          <a:xfrm>
            <a:off x="1371600" y="228600"/>
            <a:ext cx="800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bg2"/>
                </a:solidFill>
                <a:latin typeface="Calibri" pitchFamily="34" charset="0"/>
              </a:rPr>
              <a:t>Agenda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838200" y="2133600"/>
            <a:ext cx="7543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4000" b="1">
                <a:latin typeface="Calibri" pitchFamily="34" charset="0"/>
              </a:rPr>
              <a:t> Types of Retired Pay Systems</a:t>
            </a:r>
          </a:p>
          <a:p>
            <a:pPr>
              <a:buFont typeface="Arial" charset="0"/>
              <a:buChar char="•"/>
            </a:pPr>
            <a:r>
              <a:rPr lang="en-US" sz="4000" b="1">
                <a:latin typeface="Calibri" pitchFamily="34" charset="0"/>
              </a:rPr>
              <a:t> Impact of REDUX on Retired Pay</a:t>
            </a:r>
          </a:p>
          <a:p>
            <a:pPr>
              <a:buFont typeface="Arial" charset="0"/>
              <a:buChar char="•"/>
            </a:pPr>
            <a:r>
              <a:rPr lang="en-US" sz="4000" b="1">
                <a:latin typeface="Calibri" pitchFamily="34" charset="0"/>
              </a:rPr>
              <a:t> Career Status Bonus</a:t>
            </a:r>
          </a:p>
          <a:p>
            <a:pPr>
              <a:buFont typeface="Arial" charset="0"/>
              <a:buChar char="•"/>
            </a:pPr>
            <a:r>
              <a:rPr lang="en-US" sz="4000" b="1">
                <a:latin typeface="Calibri" pitchFamily="34" charset="0"/>
              </a:rPr>
              <a:t> CSB Election Process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0" y="228600"/>
            <a:ext cx="7772400" cy="746125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Types of Retired Pay Systems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1267" name="TextBox 4"/>
          <p:cNvSpPr txBox="1">
            <a:spLocks noChangeArrowheads="1"/>
          </p:cNvSpPr>
          <p:nvPr/>
        </p:nvSpPr>
        <p:spPr bwMode="auto">
          <a:xfrm>
            <a:off x="661988" y="1828800"/>
            <a:ext cx="79121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600">
              <a:latin typeface="Calibri" pitchFamily="34" charset="0"/>
            </a:endParaRPr>
          </a:p>
          <a:p>
            <a:pPr algn="ctr"/>
            <a:r>
              <a:rPr lang="en-US" sz="2800" b="1">
                <a:latin typeface="Calibri" pitchFamily="34" charset="0"/>
              </a:rPr>
              <a:t>Final Base Pay </a:t>
            </a:r>
            <a:r>
              <a:rPr lang="en-US" sz="2800">
                <a:latin typeface="Calibri" pitchFamily="34" charset="0"/>
              </a:rPr>
              <a:t>= joined prior to 8 Sep 80</a:t>
            </a:r>
          </a:p>
          <a:p>
            <a:pPr algn="ctr"/>
            <a:r>
              <a:rPr lang="en-US" sz="2800" b="1">
                <a:latin typeface="Calibri" pitchFamily="34" charset="0"/>
              </a:rPr>
              <a:t>High Three </a:t>
            </a:r>
            <a:r>
              <a:rPr lang="en-US" sz="2800">
                <a:latin typeface="Calibri" pitchFamily="34" charset="0"/>
              </a:rPr>
              <a:t>= joined between 8 Sep 80 – 31 Jul 86</a:t>
            </a:r>
          </a:p>
          <a:p>
            <a:pPr algn="ctr"/>
            <a:r>
              <a:rPr lang="en-US" sz="2800" b="1">
                <a:latin typeface="Calibri" pitchFamily="34" charset="0"/>
              </a:rPr>
              <a:t>CSB/REDUX </a:t>
            </a:r>
            <a:r>
              <a:rPr lang="en-US" sz="2800">
                <a:latin typeface="Calibri" pitchFamily="34" charset="0"/>
              </a:rPr>
              <a:t> = joined on 1 Aug 86 or after</a:t>
            </a:r>
          </a:p>
          <a:p>
            <a:endParaRPr lang="en-US" sz="2800">
              <a:latin typeface="Calibri" pitchFamily="34" charset="0"/>
            </a:endParaRPr>
          </a:p>
          <a:p>
            <a:pPr algn="ctr"/>
            <a:r>
              <a:rPr lang="en-US" sz="2400" u="sng">
                <a:latin typeface="Calibri" pitchFamily="34" charset="0"/>
              </a:rPr>
              <a:t>Creditable status includes:</a:t>
            </a:r>
            <a:r>
              <a:rPr lang="en-US" sz="2400">
                <a:latin typeface="Calibri" pitchFamily="34" charset="0"/>
              </a:rPr>
              <a:t> </a:t>
            </a:r>
          </a:p>
          <a:p>
            <a:pPr algn="ctr"/>
            <a:r>
              <a:rPr lang="en-US" sz="2400">
                <a:latin typeface="Calibri" pitchFamily="34" charset="0"/>
              </a:rPr>
              <a:t>DEP, ROTC, Military Academy, and Health Professions</a:t>
            </a:r>
          </a:p>
          <a:p>
            <a:pPr algn="ctr"/>
            <a:r>
              <a:rPr lang="en-US" sz="2400">
                <a:latin typeface="Calibri" pitchFamily="34" charset="0"/>
              </a:rPr>
              <a:t>Scholarship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0" y="152400"/>
            <a:ext cx="7467600" cy="9906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Final Base Pay Formula</a:t>
            </a:r>
            <a:r>
              <a:rPr lang="en-US" b="1" dirty="0" smtClean="0">
                <a:latin typeface="Calibri" pitchFamily="34" charset="0"/>
              </a:rPr>
              <a:t> </a:t>
            </a:r>
            <a:br>
              <a:rPr lang="en-US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DIEMS is prior to 8 Sep 80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676400"/>
            <a:ext cx="7772400" cy="4621213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US" sz="2000" dirty="0"/>
          </a:p>
          <a:p>
            <a:pPr marL="0" indent="0" algn="ctr">
              <a:buFontTx/>
              <a:buNone/>
              <a:defRPr/>
            </a:pPr>
            <a:r>
              <a:rPr lang="en-US" sz="2800" b="1" dirty="0" smtClean="0"/>
              <a:t> </a:t>
            </a:r>
            <a:r>
              <a:rPr lang="en-US" b="1" dirty="0" smtClean="0">
                <a:latin typeface="Calibri" pitchFamily="34" charset="0"/>
              </a:rPr>
              <a:t>Years of Service x 2.5% x final base pay = $ Retired Pay</a:t>
            </a:r>
          </a:p>
          <a:p>
            <a:pPr marL="0" indent="0" algn="ctr">
              <a:buFontTx/>
              <a:buNone/>
              <a:defRPr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Tx/>
              <a:buNone/>
              <a:defRPr/>
            </a:pPr>
            <a:r>
              <a:rPr lang="en-US" sz="2800" dirty="0">
                <a:latin typeface="Calibri" pitchFamily="34" charset="0"/>
              </a:rPr>
              <a:t>Retired pay is calculated against the amount of the base pay at </a:t>
            </a:r>
            <a:r>
              <a:rPr lang="en-US" sz="2800" dirty="0" smtClean="0">
                <a:latin typeface="Calibri" pitchFamily="34" charset="0"/>
              </a:rPr>
              <a:t>retirement</a:t>
            </a:r>
          </a:p>
          <a:p>
            <a:pPr marL="0" indent="0">
              <a:buFontTx/>
              <a:buNone/>
              <a:defRPr/>
            </a:pPr>
            <a:endParaRPr lang="en-US" sz="1000" dirty="0" smtClean="0">
              <a:latin typeface="Calibri" pitchFamily="34" charset="0"/>
            </a:endParaRPr>
          </a:p>
          <a:p>
            <a:pPr marL="400050" lvl="1" indent="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Multiplier </a:t>
            </a:r>
            <a:r>
              <a:rPr lang="en-US" sz="2400" dirty="0">
                <a:latin typeface="Calibri" pitchFamily="34" charset="0"/>
              </a:rPr>
              <a:t>is 2.5% per year of active </a:t>
            </a:r>
            <a:r>
              <a:rPr lang="en-US" sz="2400" dirty="0" smtClean="0">
                <a:latin typeface="Calibri" pitchFamily="34" charset="0"/>
              </a:rPr>
              <a:t>service plus 1405 time</a:t>
            </a:r>
          </a:p>
          <a:p>
            <a:pPr marL="400050" lvl="1" indent="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COLA </a:t>
            </a:r>
            <a:r>
              <a:rPr lang="en-US" sz="2400" dirty="0">
                <a:latin typeface="Calibri" pitchFamily="34" charset="0"/>
              </a:rPr>
              <a:t>is at full rate as determined </a:t>
            </a:r>
            <a:r>
              <a:rPr lang="en-US" sz="2400" dirty="0" smtClean="0">
                <a:latin typeface="Calibri" pitchFamily="34" charset="0"/>
              </a:rPr>
              <a:t>by </a:t>
            </a:r>
            <a:r>
              <a:rPr lang="en-US" sz="2400" dirty="0">
                <a:latin typeface="Calibri" pitchFamily="34" charset="0"/>
              </a:rPr>
              <a:t>the </a:t>
            </a:r>
            <a:r>
              <a:rPr lang="en-US" sz="2400" dirty="0" smtClean="0">
                <a:latin typeface="Calibri" pitchFamily="34" charset="0"/>
              </a:rPr>
              <a:t>Consumer Price </a:t>
            </a:r>
            <a:r>
              <a:rPr lang="en-US" sz="2400" dirty="0">
                <a:latin typeface="Calibri" pitchFamily="34" charset="0"/>
              </a:rPr>
              <a:t>Index</a:t>
            </a:r>
          </a:p>
          <a:p>
            <a:pPr marL="0" indent="0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44613" y="36513"/>
            <a:ext cx="7772400" cy="1223962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High Three Average Formula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DIEMS is </a:t>
            </a:r>
            <a:r>
              <a:rPr lang="en-US" sz="2000" b="1" dirty="0" smtClean="0">
                <a:latin typeface="Calibri" pitchFamily="34" charset="0"/>
              </a:rPr>
              <a:t>between 8 Sep 80 – 31 Jul 86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Or AGR member eligible for REDUX declined the Career Status Bonus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1905000"/>
            <a:ext cx="8077200" cy="44196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en-US" sz="2200" b="1" smtClean="0">
                <a:latin typeface="Calibri" pitchFamily="34" charset="0"/>
              </a:rPr>
              <a:t>Years of Service x 2.5% x average 36 mo base pay = $ Retired Pay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smtClean="0">
                <a:latin typeface="Calibri" pitchFamily="34" charset="0"/>
              </a:rPr>
              <a:t>Retired pay is calculated against the average of the member’s highest 36 months of base pay</a:t>
            </a:r>
          </a:p>
          <a:p>
            <a:pPr marL="400050" lvl="1" indent="0">
              <a:buFont typeface="Arial" charset="0"/>
              <a:buChar char="•"/>
            </a:pPr>
            <a:r>
              <a:rPr lang="en-US" sz="2400" smtClean="0">
                <a:latin typeface="Calibri" pitchFamily="34" charset="0"/>
              </a:rPr>
              <a:t> Multiplier is 2.5% per year of active service plus 1405 time</a:t>
            </a:r>
          </a:p>
          <a:p>
            <a:pPr marL="400050" lvl="1" indent="0">
              <a:buFont typeface="Arial" charset="0"/>
              <a:buChar char="•"/>
            </a:pPr>
            <a:r>
              <a:rPr lang="en-US" sz="2400" smtClean="0">
                <a:latin typeface="Calibri" pitchFamily="34" charset="0"/>
              </a:rPr>
              <a:t>  COLA is at full rate as determined by the Consumer Price Index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0" y="152400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REDUX Formula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DIEMS is 1 Aug 86 or later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" y="1676400"/>
            <a:ext cx="7696200" cy="4343400"/>
          </a:xfrm>
        </p:spPr>
        <p:txBody>
          <a:bodyPr/>
          <a:lstStyle/>
          <a:p>
            <a:pPr marL="533400" indent="-533400" algn="ctr" eaLnBrk="1" hangingPunct="1">
              <a:buFontTx/>
              <a:buNone/>
              <a:defRPr/>
            </a:pPr>
            <a:r>
              <a:rPr lang="en-US" sz="2300" b="1" dirty="0" smtClean="0">
                <a:latin typeface="Calibri" pitchFamily="34" charset="0"/>
              </a:rPr>
              <a:t>AGR member accepted the Career Status Bonus ($30,000) at 15 years of active service</a:t>
            </a:r>
          </a:p>
          <a:p>
            <a:pPr marL="533400" indent="-533400" algn="ctr" eaLnBrk="1" hangingPunct="1">
              <a:buFontTx/>
              <a:buNone/>
              <a:defRPr/>
            </a:pPr>
            <a:endParaRPr lang="en-US" sz="1050" b="1" dirty="0" smtClean="0">
              <a:latin typeface="Calibri" pitchFamily="34" charset="0"/>
            </a:endParaRPr>
          </a:p>
          <a:p>
            <a:pPr marL="533400" indent="-533400" eaLnBrk="1" hangingPunct="1">
              <a:spcBef>
                <a:spcPts val="0"/>
              </a:spcBef>
              <a:buFontTx/>
              <a:buNone/>
              <a:defRPr/>
            </a:pPr>
            <a:r>
              <a:rPr lang="en-US" sz="2000" dirty="0" smtClean="0">
                <a:latin typeface="Calibri" pitchFamily="34" charset="0"/>
              </a:rPr>
              <a:t>•</a:t>
            </a:r>
            <a:r>
              <a:rPr lang="en-US" sz="2200" dirty="0" smtClean="0">
                <a:latin typeface="Calibri" pitchFamily="34" charset="0"/>
              </a:rPr>
              <a:t>  Retired pay is calculated against the average of the member’s</a:t>
            </a:r>
          </a:p>
          <a:p>
            <a:pPr marL="533400" indent="-533400" eaLnBrk="1" hangingPunct="1">
              <a:spcBef>
                <a:spcPts val="0"/>
              </a:spcBef>
              <a:buFontTx/>
              <a:buNone/>
              <a:defRPr/>
            </a:pPr>
            <a:r>
              <a:rPr lang="en-US" sz="2200" dirty="0" smtClean="0">
                <a:latin typeface="Calibri" pitchFamily="34" charset="0"/>
              </a:rPr>
              <a:t>highest 36 months of base pay</a:t>
            </a:r>
          </a:p>
          <a:p>
            <a:pPr marL="533400" indent="-533400" eaLnBrk="1" hangingPunct="1">
              <a:spcBef>
                <a:spcPts val="0"/>
              </a:spcBef>
              <a:buFontTx/>
              <a:buNone/>
              <a:defRPr/>
            </a:pPr>
            <a:r>
              <a:rPr lang="en-US" sz="2000" dirty="0" smtClean="0">
                <a:latin typeface="Calibri" pitchFamily="34" charset="0"/>
              </a:rPr>
              <a:t>•</a:t>
            </a:r>
            <a:r>
              <a:rPr lang="en-US" dirty="0" smtClean="0">
                <a:latin typeface="Calibri" pitchFamily="34" charset="0"/>
              </a:rPr>
              <a:t>  </a:t>
            </a:r>
            <a:r>
              <a:rPr lang="en-US" sz="2200" dirty="0" smtClean="0">
                <a:latin typeface="Calibri" pitchFamily="34" charset="0"/>
              </a:rPr>
              <a:t>Multiplier is based on:</a:t>
            </a:r>
          </a:p>
          <a:p>
            <a:pPr marL="933450" lvl="1" indent="-533400" eaLnBrk="1" hangingPunct="1">
              <a:buFont typeface="Arial" pitchFamily="34" charset="0"/>
              <a:buChar char="•"/>
              <a:defRPr/>
            </a:pPr>
            <a:r>
              <a:rPr lang="en-US" sz="2200" dirty="0" smtClean="0">
                <a:latin typeface="Calibri" pitchFamily="34" charset="0"/>
              </a:rPr>
              <a:t>First 20 years multiplied by 2.0%</a:t>
            </a:r>
          </a:p>
          <a:p>
            <a:pPr marL="933450" lvl="1" indent="-533400" eaLnBrk="1" hangingPunct="1">
              <a:buFont typeface="Arial" pitchFamily="34" charset="0"/>
              <a:buChar char="•"/>
              <a:defRPr/>
            </a:pPr>
            <a:r>
              <a:rPr lang="en-US" sz="2200" dirty="0" smtClean="0">
                <a:latin typeface="Calibri" pitchFamily="34" charset="0"/>
              </a:rPr>
              <a:t>Each year after 20 until 30 multiplied by 3.5%</a:t>
            </a:r>
          </a:p>
          <a:p>
            <a:pPr marL="933450" lvl="1" indent="-533400" eaLnBrk="1" hangingPunct="1">
              <a:buFont typeface="Arial" pitchFamily="34" charset="0"/>
              <a:buChar char="•"/>
              <a:defRPr/>
            </a:pPr>
            <a:r>
              <a:rPr lang="en-US" sz="2200" dirty="0" smtClean="0">
                <a:latin typeface="Calibri" pitchFamily="34" charset="0"/>
              </a:rPr>
              <a:t>Reverts to 2.5% after 30 years 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200" dirty="0" smtClean="0">
                <a:latin typeface="Calibri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</a:rPr>
              <a:t>•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</a:rPr>
              <a:t> COLA is 1% less than the full rate as determined by the Consumer Price Index </a:t>
            </a:r>
          </a:p>
          <a:p>
            <a:pPr marL="933450" lvl="1" indent="-533400" eaLnBrk="1" hangingPunct="1">
              <a:buFont typeface="Arial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</a:rPr>
              <a:t>One time catch up at age 62</a:t>
            </a:r>
            <a:endParaRPr lang="en-US" sz="2300" b="1" dirty="0" smtClean="0">
              <a:latin typeface="Calibri" pitchFamily="34" charset="0"/>
            </a:endParaRPr>
          </a:p>
          <a:p>
            <a:pPr marL="533400" indent="-533400" eaLnBrk="1" hangingPunct="1">
              <a:buFontTx/>
              <a:buNone/>
              <a:defRPr/>
            </a:pPr>
            <a:endParaRPr lang="en-US" sz="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1295400" y="152400"/>
            <a:ext cx="70056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chemeClr val="bg2"/>
                </a:solidFill>
                <a:latin typeface="Calibri" pitchFamily="34" charset="0"/>
              </a:rPr>
              <a:t>Impact of REDUX on Retired Pay</a:t>
            </a:r>
          </a:p>
        </p:txBody>
      </p:sp>
      <p:pic>
        <p:nvPicPr>
          <p:cNvPr id="14339" name="Picture 8"/>
          <p:cNvPicPr>
            <a:picLocks noChangeAspect="1" noChangeArrowheads="1"/>
          </p:cNvPicPr>
          <p:nvPr/>
        </p:nvPicPr>
        <p:blipFill>
          <a:blip r:embed="rId3" cstate="print"/>
          <a:srcRect l="27252" t="15683" r="12500" b="69733"/>
          <a:stretch>
            <a:fillRect/>
          </a:stretch>
        </p:blipFill>
        <p:spPr bwMode="auto">
          <a:xfrm>
            <a:off x="533400" y="3276600"/>
            <a:ext cx="8153400" cy="1828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</p:pic>
      <p:pic>
        <p:nvPicPr>
          <p:cNvPr id="15364" name="Picture 9"/>
          <p:cNvPicPr>
            <a:picLocks noChangeAspect="1" noChangeArrowheads="1"/>
          </p:cNvPicPr>
          <p:nvPr/>
        </p:nvPicPr>
        <p:blipFill>
          <a:blip r:embed="rId3" cstate="print"/>
          <a:srcRect l="27499" t="68500" r="12500" b="23500"/>
          <a:stretch>
            <a:fillRect/>
          </a:stretch>
        </p:blipFill>
        <p:spPr bwMode="auto">
          <a:xfrm>
            <a:off x="533400" y="5257800"/>
            <a:ext cx="8153400" cy="12192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</p:pic>
      <p:pic>
        <p:nvPicPr>
          <p:cNvPr id="15365" name="Picture 10"/>
          <p:cNvPicPr>
            <a:picLocks noChangeAspect="1" noChangeArrowheads="1"/>
          </p:cNvPicPr>
          <p:nvPr/>
        </p:nvPicPr>
        <p:blipFill>
          <a:blip r:embed="rId4" cstate="print"/>
          <a:srcRect l="26250" t="64999" r="11250" b="10001"/>
          <a:stretch>
            <a:fillRect/>
          </a:stretch>
        </p:blipFill>
        <p:spPr bwMode="auto">
          <a:xfrm>
            <a:off x="457200" y="1295400"/>
            <a:ext cx="8382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1"/>
          <p:cNvSpPr txBox="1">
            <a:spLocks noChangeArrowheads="1"/>
          </p:cNvSpPr>
          <p:nvPr/>
        </p:nvSpPr>
        <p:spPr bwMode="auto">
          <a:xfrm>
            <a:off x="1676400" y="89535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2"/>
                </a:solidFill>
                <a:latin typeface="Calibri" pitchFamily="34" charset="0"/>
              </a:rPr>
              <a:t>Based on E7 with 20 years active service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6575" y="1600200"/>
            <a:ext cx="7997825" cy="50292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  </a:t>
            </a:r>
            <a:r>
              <a:rPr lang="en-US" dirty="0" smtClean="0">
                <a:latin typeface="Calibri" pitchFamily="34" charset="0"/>
              </a:rPr>
              <a:t>AGR members whose DIEMS is 1 August 1986 or later are eligible for a one time $30,000 bonus at their 15</a:t>
            </a:r>
            <a:r>
              <a:rPr lang="en-US" baseline="30000" dirty="0" smtClean="0">
                <a:latin typeface="Calibri" pitchFamily="34" charset="0"/>
              </a:rPr>
              <a:t>th</a:t>
            </a:r>
            <a:r>
              <a:rPr lang="en-US" dirty="0" smtClean="0">
                <a:latin typeface="Calibri" pitchFamily="34" charset="0"/>
              </a:rPr>
              <a:t> year of active service.</a:t>
            </a:r>
          </a:p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dirty="0" smtClean="0">
              <a:latin typeface="Calibri" pitchFamily="34" charset="0"/>
            </a:endParaRPr>
          </a:p>
          <a:p>
            <a:pPr marL="457200" lvl="1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Bonus can be taken as lump sum or up to five annual payments.</a:t>
            </a:r>
          </a:p>
          <a:p>
            <a:pPr marL="457200" lvl="1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Money can be transferred to TSP (with limitations)</a:t>
            </a:r>
          </a:p>
          <a:p>
            <a:pPr marL="457200" lvl="1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No restrictions on what is done with money.  </a:t>
            </a:r>
          </a:p>
          <a:p>
            <a:pPr marL="457200" lvl="1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alibri" pitchFamily="34" charset="0"/>
              </a:rPr>
              <a:t>Money is Taxable in most cases!</a:t>
            </a:r>
          </a:p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dirty="0" smtClean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 smtClean="0">
                <a:latin typeface="Calibri" pitchFamily="34" charset="0"/>
              </a:rPr>
              <a:t>  If the bonus is accepted, the AGR member is agreeing to serve at least 20 years active service </a:t>
            </a:r>
          </a:p>
          <a:p>
            <a:pPr marL="400050" lvl="1" indent="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 pitchFamily="34" charset="0"/>
              </a:rPr>
              <a:t>  If separated from active service, except for medical disability, prior to 20 years the bonus will be recouped </a:t>
            </a:r>
          </a:p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200" dirty="0" smtClean="0"/>
          </a:p>
          <a:p>
            <a:pPr marL="0" indent="0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en-US" sz="2200" dirty="0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447800" y="228600"/>
            <a:ext cx="7772400" cy="600075"/>
          </a:xfrm>
        </p:spPr>
        <p:txBody>
          <a:bodyPr/>
          <a:lstStyle/>
          <a:p>
            <a:r>
              <a:rPr lang="en-US" sz="4000" b="1" smtClean="0">
                <a:latin typeface="Calibri" pitchFamily="34" charset="0"/>
              </a:rPr>
              <a:t>CSB (Career Status Bonus)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1295400"/>
            <a:ext cx="7620000" cy="52578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r>
              <a:rPr lang="en-US" smtClean="0">
                <a:latin typeface="Calibri" pitchFamily="34" charset="0"/>
                <a:ea typeface="Calibri" pitchFamily="34" charset="0"/>
                <a:cs typeface="Calibri" pitchFamily="34" charset="0"/>
              </a:rPr>
              <a:t>  If CSB is accepted, the AGR member is agreeing to fall into the REDUX category for retirement.</a:t>
            </a: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r>
              <a:rPr lang="en-US" smtClean="0">
                <a:latin typeface="Calibri" pitchFamily="34" charset="0"/>
                <a:ea typeface="Calibri" pitchFamily="34" charset="0"/>
                <a:cs typeface="Calibri" pitchFamily="34" charset="0"/>
              </a:rPr>
              <a:t>  If the CSB is declined, the AGR member will revert to High 3 retirement system.</a:t>
            </a: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r>
              <a:rPr lang="en-US" smtClean="0">
                <a:latin typeface="Calibri" pitchFamily="34" charset="0"/>
                <a:ea typeface="Calibri" pitchFamily="34" charset="0"/>
                <a:cs typeface="Calibri" pitchFamily="34" charset="0"/>
              </a:rPr>
              <a:t> AGR members should be counseled at 14 ½ years on the CSB/REDUX program.</a:t>
            </a: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r>
              <a:rPr lang="en-US" smtClean="0">
                <a:latin typeface="Calibri" pitchFamily="34" charset="0"/>
                <a:ea typeface="Calibri" pitchFamily="34" charset="0"/>
                <a:cs typeface="Calibri" pitchFamily="34" charset="0"/>
              </a:rPr>
              <a:t>  DD 2839 recording the member’s election to receive or decline the bonus should be placed in IPERMs and retained in local AGR files.</a:t>
            </a: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r>
              <a:rPr lang="en-US" smtClean="0">
                <a:latin typeface="Calibri" pitchFamily="34" charset="0"/>
                <a:ea typeface="Calibri" pitchFamily="34" charset="0"/>
                <a:cs typeface="Calibri" pitchFamily="34" charset="0"/>
              </a:rPr>
              <a:t>  DD 2839 must be sent to the Transition  Center at the time of the member’s retirement.</a:t>
            </a:r>
          </a:p>
          <a:p>
            <a:pPr marL="0" indent="0">
              <a:lnSpc>
                <a:spcPct val="80000"/>
              </a:lnSpc>
              <a:buFont typeface="Arial" charset="0"/>
              <a:buChar char="•"/>
            </a:pPr>
            <a:endParaRPr lang="en-US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447800" y="228600"/>
            <a:ext cx="7772400" cy="600075"/>
          </a:xfrm>
        </p:spPr>
        <p:txBody>
          <a:bodyPr/>
          <a:lstStyle/>
          <a:p>
            <a:r>
              <a:rPr lang="en-US" sz="4000" b="1" smtClean="0">
                <a:latin typeface="Calibri" pitchFamily="34" charset="0"/>
              </a:rPr>
              <a:t>CSB - Continued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G1 Official Slide Template">
  <a:themeElements>
    <a:clrScheme name="G1 Color Scheme">
      <a:dk1>
        <a:srgbClr val="000000"/>
      </a:dk1>
      <a:lt1>
        <a:srgbClr val="000000"/>
      </a:lt1>
      <a:dk2>
        <a:srgbClr val="FFFFFF"/>
      </a:dk2>
      <a:lt2>
        <a:srgbClr val="000000"/>
      </a:lt2>
      <a:accent1>
        <a:srgbClr val="002060"/>
      </a:accent1>
      <a:accent2>
        <a:srgbClr val="800000"/>
      </a:accent2>
      <a:accent3>
        <a:srgbClr val="1B587C"/>
      </a:accent3>
      <a:accent4>
        <a:srgbClr val="002060"/>
      </a:accent4>
      <a:accent5>
        <a:srgbClr val="604878"/>
      </a:accent5>
      <a:accent6>
        <a:srgbClr val="FFFFFF"/>
      </a:accent6>
      <a:hlink>
        <a:srgbClr val="4EA5D8"/>
      </a:hlink>
      <a:folHlink>
        <a:srgbClr val="0D2C3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3342</TotalTime>
  <Words>737</Words>
  <Application>Microsoft Office PowerPoint</Application>
  <PresentationFormat>On-screen Show (4:3)</PresentationFormat>
  <Paragraphs>90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1_G1 Official Slide Template</vt:lpstr>
      <vt:lpstr>Slide 1</vt:lpstr>
      <vt:lpstr>Slide 2</vt:lpstr>
      <vt:lpstr>Types of Retired Pay Systems</vt:lpstr>
      <vt:lpstr>Final Base Pay Formula  DIEMS is prior to 8 Sep 80</vt:lpstr>
      <vt:lpstr>High Three Average Formula  DIEMS is between 8 Sep 80 – 31 Jul 86 Or AGR member eligible for REDUX declined the Career Status Bonus</vt:lpstr>
      <vt:lpstr>REDUX Formula DIEMS is 1 Aug 86 or later</vt:lpstr>
      <vt:lpstr>Slide 7</vt:lpstr>
      <vt:lpstr>CSB (Career Status Bonus) </vt:lpstr>
      <vt:lpstr>CSB - Continued</vt:lpstr>
      <vt:lpstr> CSB Election Process</vt:lpstr>
      <vt:lpstr>Slide 11</vt:lpstr>
      <vt:lpstr>Top Three Take Aways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ARNG G1 Gateway</dc:title>
  <dc:creator>diane.fredette</dc:creator>
  <cp:lastModifiedBy>stephanie.j.dumont</cp:lastModifiedBy>
  <cp:revision>195</cp:revision>
  <dcterms:created xsi:type="dcterms:W3CDTF">2010-10-12T12:45:08Z</dcterms:created>
  <dcterms:modified xsi:type="dcterms:W3CDTF">2014-03-21T14:50:45Z</dcterms:modified>
</cp:coreProperties>
</file>