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144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78" autoAdjust="0"/>
    <p:restoredTop sz="90929"/>
  </p:normalViewPr>
  <p:slideViewPr>
    <p:cSldViewPr>
      <p:cViewPr varScale="1">
        <p:scale>
          <a:sx n="76" d="100"/>
          <a:sy n="76" d="100"/>
        </p:scale>
        <p:origin x="2994" y="90"/>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8693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711" y="4342464"/>
            <a:ext cx="5028579" cy="4116049"/>
          </a:xfrm>
          <a:prstGeom prst="rect">
            <a:avLst/>
          </a:prstGeom>
          <a:noFill/>
          <a:ln w="12700">
            <a:noFill/>
            <a:miter lim="800000"/>
            <a:headEnd/>
            <a:tailEnd/>
          </a:ln>
          <a:effectLst/>
        </p:spPr>
        <p:txBody>
          <a:bodyPr vert="horz" wrap="square" lIns="89601" tIns="44014" rIns="89601" bIns="440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99" name="Rectangle 3"/>
          <p:cNvSpPr>
            <a:spLocks noGrp="1" noRot="1" noChangeAspect="1" noChangeArrowheads="1" noTextEdit="1"/>
          </p:cNvSpPr>
          <p:nvPr>
            <p:ph type="sldImg" idx="2"/>
          </p:nvPr>
        </p:nvSpPr>
        <p:spPr bwMode="auto">
          <a:xfrm>
            <a:off x="2147888" y="692150"/>
            <a:ext cx="2562225" cy="3417888"/>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1201973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4738" y="811213"/>
            <a:ext cx="1457325" cy="7315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2763" y="811213"/>
            <a:ext cx="4219575" cy="7315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2763" y="2640013"/>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3613" y="2640013"/>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2763" y="811213"/>
            <a:ext cx="5829300" cy="1524000"/>
          </a:xfrm>
          <a:prstGeom prst="rect">
            <a:avLst/>
          </a:prstGeom>
          <a:noFill/>
          <a:ln w="12700">
            <a:noFill/>
            <a:miter lim="800000"/>
            <a:headEnd/>
            <a:tailEnd/>
          </a:ln>
        </p:spPr>
        <p:txBody>
          <a:bodyPr vert="horz" wrap="square" lIns="83783" tIns="41156" rIns="83783" bIns="41156"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12763" y="2640013"/>
            <a:ext cx="5829300" cy="5486400"/>
          </a:xfrm>
          <a:prstGeom prst="rect">
            <a:avLst/>
          </a:prstGeom>
          <a:noFill/>
          <a:ln w="12700">
            <a:noFill/>
            <a:miter lim="800000"/>
            <a:headEnd/>
            <a:tailEnd/>
          </a:ln>
        </p:spPr>
        <p:txBody>
          <a:bodyPr vert="horz" wrap="square" lIns="83783" tIns="41156" rIns="83783" bIns="4115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46138" rtl="0" eaLnBrk="0" fontAlgn="base" hangingPunct="0">
        <a:spcBef>
          <a:spcPct val="0"/>
        </a:spcBef>
        <a:spcAft>
          <a:spcPct val="0"/>
        </a:spcAft>
        <a:defRPr sz="4100">
          <a:solidFill>
            <a:schemeClr val="tx2"/>
          </a:solidFill>
          <a:latin typeface="+mj-lt"/>
          <a:ea typeface="+mj-ea"/>
          <a:cs typeface="+mj-cs"/>
        </a:defRPr>
      </a:lvl1pPr>
      <a:lvl2pPr algn="ctr" defTabSz="846138" rtl="0" eaLnBrk="0" fontAlgn="base" hangingPunct="0">
        <a:spcBef>
          <a:spcPct val="0"/>
        </a:spcBef>
        <a:spcAft>
          <a:spcPct val="0"/>
        </a:spcAft>
        <a:defRPr sz="4100">
          <a:solidFill>
            <a:schemeClr val="tx2"/>
          </a:solidFill>
          <a:latin typeface="Times New Roman" charset="0"/>
        </a:defRPr>
      </a:lvl2pPr>
      <a:lvl3pPr algn="ctr" defTabSz="846138" rtl="0" eaLnBrk="0" fontAlgn="base" hangingPunct="0">
        <a:spcBef>
          <a:spcPct val="0"/>
        </a:spcBef>
        <a:spcAft>
          <a:spcPct val="0"/>
        </a:spcAft>
        <a:defRPr sz="4100">
          <a:solidFill>
            <a:schemeClr val="tx2"/>
          </a:solidFill>
          <a:latin typeface="Times New Roman" charset="0"/>
        </a:defRPr>
      </a:lvl3pPr>
      <a:lvl4pPr algn="ctr" defTabSz="846138" rtl="0" eaLnBrk="0" fontAlgn="base" hangingPunct="0">
        <a:spcBef>
          <a:spcPct val="0"/>
        </a:spcBef>
        <a:spcAft>
          <a:spcPct val="0"/>
        </a:spcAft>
        <a:defRPr sz="4100">
          <a:solidFill>
            <a:schemeClr val="tx2"/>
          </a:solidFill>
          <a:latin typeface="Times New Roman" charset="0"/>
        </a:defRPr>
      </a:lvl4pPr>
      <a:lvl5pPr algn="ctr" defTabSz="846138" rtl="0" eaLnBrk="0" fontAlgn="base" hangingPunct="0">
        <a:spcBef>
          <a:spcPct val="0"/>
        </a:spcBef>
        <a:spcAft>
          <a:spcPct val="0"/>
        </a:spcAft>
        <a:defRPr sz="4100">
          <a:solidFill>
            <a:schemeClr val="tx2"/>
          </a:solidFill>
          <a:latin typeface="Times New Roman" charset="0"/>
        </a:defRPr>
      </a:lvl5pPr>
      <a:lvl6pPr marL="457200" algn="ctr" defTabSz="846138" rtl="0" eaLnBrk="0" fontAlgn="base" hangingPunct="0">
        <a:spcBef>
          <a:spcPct val="0"/>
        </a:spcBef>
        <a:spcAft>
          <a:spcPct val="0"/>
        </a:spcAft>
        <a:defRPr sz="4100">
          <a:solidFill>
            <a:schemeClr val="tx2"/>
          </a:solidFill>
          <a:latin typeface="Times New Roman" charset="0"/>
        </a:defRPr>
      </a:lvl6pPr>
      <a:lvl7pPr marL="914400" algn="ctr" defTabSz="846138" rtl="0" eaLnBrk="0" fontAlgn="base" hangingPunct="0">
        <a:spcBef>
          <a:spcPct val="0"/>
        </a:spcBef>
        <a:spcAft>
          <a:spcPct val="0"/>
        </a:spcAft>
        <a:defRPr sz="4100">
          <a:solidFill>
            <a:schemeClr val="tx2"/>
          </a:solidFill>
          <a:latin typeface="Times New Roman" charset="0"/>
        </a:defRPr>
      </a:lvl7pPr>
      <a:lvl8pPr marL="1371600" algn="ctr" defTabSz="846138" rtl="0" eaLnBrk="0" fontAlgn="base" hangingPunct="0">
        <a:spcBef>
          <a:spcPct val="0"/>
        </a:spcBef>
        <a:spcAft>
          <a:spcPct val="0"/>
        </a:spcAft>
        <a:defRPr sz="4100">
          <a:solidFill>
            <a:schemeClr val="tx2"/>
          </a:solidFill>
          <a:latin typeface="Times New Roman" charset="0"/>
        </a:defRPr>
      </a:lvl8pPr>
      <a:lvl9pPr marL="1828800" algn="ctr" defTabSz="846138" rtl="0" eaLnBrk="0" fontAlgn="base" hangingPunct="0">
        <a:spcBef>
          <a:spcPct val="0"/>
        </a:spcBef>
        <a:spcAft>
          <a:spcPct val="0"/>
        </a:spcAft>
        <a:defRPr sz="4100">
          <a:solidFill>
            <a:schemeClr val="tx2"/>
          </a:solidFill>
          <a:latin typeface="Times New Roman" charset="0"/>
        </a:defRPr>
      </a:lvl9pPr>
    </p:titleStyle>
    <p:bodyStyle>
      <a:lvl1pPr marL="317500" indent="-317500" algn="l" defTabSz="846138" rtl="0" eaLnBrk="0" fontAlgn="base" hangingPunct="0">
        <a:spcBef>
          <a:spcPct val="20000"/>
        </a:spcBef>
        <a:spcAft>
          <a:spcPct val="0"/>
        </a:spcAft>
        <a:buSzPct val="100000"/>
        <a:buChar char="•"/>
        <a:defRPr sz="3000">
          <a:solidFill>
            <a:schemeClr val="tx1"/>
          </a:solidFill>
          <a:latin typeface="+mn-lt"/>
          <a:ea typeface="+mn-ea"/>
          <a:cs typeface="+mn-cs"/>
        </a:defRPr>
      </a:lvl1pPr>
      <a:lvl2pPr marL="687388" indent="-263525" algn="l" defTabSz="846138" rtl="0" eaLnBrk="0" fontAlgn="base" hangingPunct="0">
        <a:spcBef>
          <a:spcPct val="20000"/>
        </a:spcBef>
        <a:spcAft>
          <a:spcPct val="0"/>
        </a:spcAft>
        <a:buSzPct val="100000"/>
        <a:buChar char="–"/>
        <a:defRPr sz="2600">
          <a:solidFill>
            <a:schemeClr val="tx1"/>
          </a:solidFill>
          <a:latin typeface="+mn-lt"/>
        </a:defRPr>
      </a:lvl2pPr>
      <a:lvl3pPr marL="1058863" indent="-212725" algn="l" defTabSz="846138" rtl="0" eaLnBrk="0" fontAlgn="base" hangingPunct="0">
        <a:spcBef>
          <a:spcPct val="20000"/>
        </a:spcBef>
        <a:spcAft>
          <a:spcPct val="0"/>
        </a:spcAft>
        <a:buSzPct val="100000"/>
        <a:buChar char="•"/>
        <a:defRPr sz="2200">
          <a:solidFill>
            <a:schemeClr val="tx1"/>
          </a:solidFill>
          <a:latin typeface="+mn-lt"/>
        </a:defRPr>
      </a:lvl3pPr>
      <a:lvl4pPr marL="1481138" indent="-211138" algn="l" defTabSz="846138" rtl="0" eaLnBrk="0" fontAlgn="base" hangingPunct="0">
        <a:spcBef>
          <a:spcPct val="20000"/>
        </a:spcBef>
        <a:spcAft>
          <a:spcPct val="0"/>
        </a:spcAft>
        <a:buSzPct val="100000"/>
        <a:buChar char="–"/>
        <a:defRPr sz="1900">
          <a:solidFill>
            <a:schemeClr val="tx1"/>
          </a:solidFill>
          <a:latin typeface="+mn-lt"/>
        </a:defRPr>
      </a:lvl4pPr>
      <a:lvl5pPr marL="1905000" indent="-211138" algn="l" defTabSz="846138" rtl="0" eaLnBrk="0" fontAlgn="base" hangingPunct="0">
        <a:spcBef>
          <a:spcPct val="20000"/>
        </a:spcBef>
        <a:spcAft>
          <a:spcPct val="0"/>
        </a:spcAft>
        <a:buSzPct val="100000"/>
        <a:buChar char="•"/>
        <a:defRPr sz="1900">
          <a:solidFill>
            <a:schemeClr val="tx1"/>
          </a:solidFill>
          <a:latin typeface="+mn-lt"/>
        </a:defRPr>
      </a:lvl5pPr>
      <a:lvl6pPr marL="2362200" indent="-211138" algn="l" defTabSz="846138" rtl="0" eaLnBrk="0" fontAlgn="base" hangingPunct="0">
        <a:spcBef>
          <a:spcPct val="20000"/>
        </a:spcBef>
        <a:spcAft>
          <a:spcPct val="0"/>
        </a:spcAft>
        <a:buSzPct val="100000"/>
        <a:buChar char="•"/>
        <a:defRPr sz="1900">
          <a:solidFill>
            <a:schemeClr val="tx1"/>
          </a:solidFill>
          <a:latin typeface="+mn-lt"/>
        </a:defRPr>
      </a:lvl6pPr>
      <a:lvl7pPr marL="2819400" indent="-211138" algn="l" defTabSz="846138" rtl="0" eaLnBrk="0" fontAlgn="base" hangingPunct="0">
        <a:spcBef>
          <a:spcPct val="20000"/>
        </a:spcBef>
        <a:spcAft>
          <a:spcPct val="0"/>
        </a:spcAft>
        <a:buSzPct val="100000"/>
        <a:buChar char="•"/>
        <a:defRPr sz="1900">
          <a:solidFill>
            <a:schemeClr val="tx1"/>
          </a:solidFill>
          <a:latin typeface="+mn-lt"/>
        </a:defRPr>
      </a:lvl7pPr>
      <a:lvl8pPr marL="3276600" indent="-211138" algn="l" defTabSz="846138" rtl="0" eaLnBrk="0" fontAlgn="base" hangingPunct="0">
        <a:spcBef>
          <a:spcPct val="20000"/>
        </a:spcBef>
        <a:spcAft>
          <a:spcPct val="0"/>
        </a:spcAft>
        <a:buSzPct val="100000"/>
        <a:buChar char="•"/>
        <a:defRPr sz="1900">
          <a:solidFill>
            <a:schemeClr val="tx1"/>
          </a:solidFill>
          <a:latin typeface="+mn-lt"/>
        </a:defRPr>
      </a:lvl8pPr>
      <a:lvl9pPr marL="3733800" indent="-211138" algn="l" defTabSz="846138" rtl="0" eaLnBrk="0" fontAlgn="base" hangingPunct="0">
        <a:spcBef>
          <a:spcPct val="20000"/>
        </a:spcBef>
        <a:spcAft>
          <a:spcPct val="0"/>
        </a:spcAft>
        <a:buSzPct val="10000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access.afpc.af.mil/pcsmdmz/index.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501650" y="8345488"/>
            <a:ext cx="1463675" cy="641350"/>
          </a:xfrm>
          <a:prstGeom prst="rect">
            <a:avLst/>
          </a:prstGeom>
          <a:noFill/>
          <a:ln w="12700">
            <a:noFill/>
            <a:miter lim="800000"/>
            <a:headEnd/>
            <a:tailEnd/>
          </a:ln>
        </p:spPr>
        <p:txBody>
          <a:bodyPr wrap="none" anchor="ctr"/>
          <a:lstStyle/>
          <a:p>
            <a:endParaRPr lang="en-US"/>
          </a:p>
        </p:txBody>
      </p:sp>
      <p:sp>
        <p:nvSpPr>
          <p:cNvPr id="2051" name="Rectangle 3"/>
          <p:cNvSpPr>
            <a:spLocks noChangeArrowheads="1"/>
          </p:cNvSpPr>
          <p:nvPr/>
        </p:nvSpPr>
        <p:spPr bwMode="auto">
          <a:xfrm>
            <a:off x="2382838" y="8345488"/>
            <a:ext cx="2090737" cy="641350"/>
          </a:xfrm>
          <a:prstGeom prst="rect">
            <a:avLst/>
          </a:prstGeom>
          <a:noFill/>
          <a:ln w="12700">
            <a:noFill/>
            <a:miter lim="800000"/>
            <a:headEnd/>
            <a:tailEnd/>
          </a:ln>
        </p:spPr>
        <p:txBody>
          <a:bodyPr wrap="none" anchor="ctr"/>
          <a:lstStyle/>
          <a:p>
            <a:endParaRPr lang="en-US"/>
          </a:p>
        </p:txBody>
      </p:sp>
      <p:sp>
        <p:nvSpPr>
          <p:cNvPr id="2052" name="Rectangle 4"/>
          <p:cNvSpPr>
            <a:spLocks noChangeArrowheads="1"/>
          </p:cNvSpPr>
          <p:nvPr/>
        </p:nvSpPr>
        <p:spPr bwMode="auto">
          <a:xfrm>
            <a:off x="17463" y="17463"/>
            <a:ext cx="6818312" cy="8961437"/>
          </a:xfrm>
          <a:prstGeom prst="rect">
            <a:avLst/>
          </a:prstGeom>
          <a:noFill/>
          <a:ln w="12700">
            <a:solidFill>
              <a:schemeClr val="tx1"/>
            </a:solidFill>
            <a:miter lim="800000"/>
            <a:headEnd/>
            <a:tailEnd/>
          </a:ln>
        </p:spPr>
        <p:txBody>
          <a:bodyPr wrap="none" anchor="ctr"/>
          <a:lstStyle/>
          <a:p>
            <a:endParaRPr lang="en-US"/>
          </a:p>
        </p:txBody>
      </p:sp>
      <p:sp>
        <p:nvSpPr>
          <p:cNvPr id="2053" name="Rectangle 5"/>
          <p:cNvSpPr>
            <a:spLocks noChangeArrowheads="1"/>
          </p:cNvSpPr>
          <p:nvPr/>
        </p:nvSpPr>
        <p:spPr bwMode="auto">
          <a:xfrm>
            <a:off x="333375" y="0"/>
            <a:ext cx="6135688" cy="311150"/>
          </a:xfrm>
          <a:prstGeom prst="rect">
            <a:avLst/>
          </a:prstGeom>
          <a:noFill/>
          <a:ln w="12700">
            <a:noFill/>
            <a:miter lim="800000"/>
            <a:headEnd/>
            <a:tailEnd/>
          </a:ln>
        </p:spPr>
        <p:txBody>
          <a:bodyPr wrap="none" lIns="83783" tIns="41156" rIns="83783" bIns="41156">
            <a:spAutoFit/>
          </a:bodyPr>
          <a:lstStyle/>
          <a:p>
            <a:pPr algn="ctr" defTabSz="846138"/>
            <a:r>
              <a:rPr lang="en-US" sz="1500" b="1"/>
              <a:t>NEWLY COMMISSIONED OFFICER VACANCY ANNOUNCEMENT</a:t>
            </a:r>
            <a:endParaRPr lang="en-US" sz="1700" b="1">
              <a:latin typeface="Arial Narrow" pitchFamily="34" charset="0"/>
            </a:endParaRPr>
          </a:p>
        </p:txBody>
      </p:sp>
      <p:sp>
        <p:nvSpPr>
          <p:cNvPr id="2054" name="Line 6"/>
          <p:cNvSpPr>
            <a:spLocks noChangeShapeType="1"/>
          </p:cNvSpPr>
          <p:nvPr/>
        </p:nvSpPr>
        <p:spPr bwMode="auto">
          <a:xfrm>
            <a:off x="17463" y="296863"/>
            <a:ext cx="6818312" cy="0"/>
          </a:xfrm>
          <a:prstGeom prst="line">
            <a:avLst/>
          </a:prstGeom>
          <a:noFill/>
          <a:ln w="12700">
            <a:solidFill>
              <a:schemeClr val="tx1"/>
            </a:solidFill>
            <a:round/>
            <a:headEnd/>
            <a:tailEnd/>
          </a:ln>
        </p:spPr>
        <p:txBody>
          <a:bodyPr wrap="none" anchor="ctr"/>
          <a:lstStyle/>
          <a:p>
            <a:endParaRPr lang="en-US"/>
          </a:p>
        </p:txBody>
      </p:sp>
      <p:sp>
        <p:nvSpPr>
          <p:cNvPr id="2055" name="Line 7"/>
          <p:cNvSpPr>
            <a:spLocks noChangeShapeType="1"/>
          </p:cNvSpPr>
          <p:nvPr/>
        </p:nvSpPr>
        <p:spPr bwMode="auto">
          <a:xfrm>
            <a:off x="17463" y="1365250"/>
            <a:ext cx="6818312" cy="0"/>
          </a:xfrm>
          <a:prstGeom prst="line">
            <a:avLst/>
          </a:prstGeom>
          <a:noFill/>
          <a:ln w="12700">
            <a:solidFill>
              <a:schemeClr val="tx1"/>
            </a:solidFill>
            <a:round/>
            <a:headEnd/>
            <a:tailEnd/>
          </a:ln>
        </p:spPr>
        <p:txBody>
          <a:bodyPr wrap="none" anchor="ctr"/>
          <a:lstStyle/>
          <a:p>
            <a:endParaRPr lang="en-US"/>
          </a:p>
        </p:txBody>
      </p:sp>
      <p:sp>
        <p:nvSpPr>
          <p:cNvPr id="2056" name="Line 8"/>
          <p:cNvSpPr>
            <a:spLocks noChangeShapeType="1"/>
          </p:cNvSpPr>
          <p:nvPr/>
        </p:nvSpPr>
        <p:spPr bwMode="auto">
          <a:xfrm>
            <a:off x="17463" y="2646363"/>
            <a:ext cx="6818312" cy="0"/>
          </a:xfrm>
          <a:prstGeom prst="line">
            <a:avLst/>
          </a:prstGeom>
          <a:noFill/>
          <a:ln w="12700">
            <a:solidFill>
              <a:schemeClr val="tx1"/>
            </a:solidFill>
            <a:round/>
            <a:headEnd/>
            <a:tailEnd/>
          </a:ln>
        </p:spPr>
        <p:txBody>
          <a:bodyPr wrap="none" anchor="ctr"/>
          <a:lstStyle/>
          <a:p>
            <a:endParaRPr lang="en-US"/>
          </a:p>
        </p:txBody>
      </p:sp>
      <p:sp>
        <p:nvSpPr>
          <p:cNvPr id="2057" name="Rectangle 9"/>
          <p:cNvSpPr>
            <a:spLocks noChangeArrowheads="1"/>
          </p:cNvSpPr>
          <p:nvPr/>
        </p:nvSpPr>
        <p:spPr bwMode="auto">
          <a:xfrm>
            <a:off x="69850" y="320675"/>
            <a:ext cx="3016250" cy="876300"/>
          </a:xfrm>
          <a:prstGeom prst="rect">
            <a:avLst/>
          </a:prstGeom>
          <a:noFill/>
          <a:ln w="12700">
            <a:noFill/>
            <a:miter lim="800000"/>
            <a:headEnd/>
            <a:tailEnd/>
          </a:ln>
        </p:spPr>
        <p:txBody>
          <a:bodyPr wrap="none" lIns="83783" tIns="41156" rIns="83783" bIns="41156">
            <a:spAutoFit/>
          </a:bodyPr>
          <a:lstStyle/>
          <a:p>
            <a:pPr defTabSz="846138"/>
            <a:r>
              <a:rPr lang="en-US" sz="1300" b="1" dirty="0"/>
              <a:t>NEW YORK AIR NATIONAL GUARD</a:t>
            </a:r>
          </a:p>
          <a:p>
            <a:pPr defTabSz="846138"/>
            <a:r>
              <a:rPr lang="en-US" sz="1300" b="1"/>
              <a:t>174th </a:t>
            </a:r>
            <a:r>
              <a:rPr lang="en-US" sz="1300" b="1" smtClean="0"/>
              <a:t>ATTACK WING</a:t>
            </a:r>
            <a:endParaRPr lang="en-US" sz="1300" dirty="0"/>
          </a:p>
          <a:p>
            <a:pPr defTabSz="846138"/>
            <a:r>
              <a:rPr lang="en-US" sz="1300" b="1" dirty="0"/>
              <a:t>6001 EAST MOLLOY ROAD</a:t>
            </a:r>
          </a:p>
          <a:p>
            <a:pPr defTabSz="846138"/>
            <a:r>
              <a:rPr lang="en-US" sz="1300" b="1" dirty="0"/>
              <a:t>SYRACUSE, NY 13211-7099</a:t>
            </a:r>
          </a:p>
        </p:txBody>
      </p:sp>
      <p:sp>
        <p:nvSpPr>
          <p:cNvPr id="2058" name="Rectangle 10"/>
          <p:cNvSpPr>
            <a:spLocks noChangeArrowheads="1"/>
          </p:cNvSpPr>
          <p:nvPr/>
        </p:nvSpPr>
        <p:spPr bwMode="auto">
          <a:xfrm>
            <a:off x="3413125" y="422275"/>
            <a:ext cx="2496763" cy="858713"/>
          </a:xfrm>
          <a:prstGeom prst="rect">
            <a:avLst/>
          </a:prstGeom>
          <a:noFill/>
          <a:ln w="12700">
            <a:noFill/>
            <a:miter lim="800000"/>
            <a:headEnd/>
            <a:tailEnd/>
          </a:ln>
        </p:spPr>
        <p:txBody>
          <a:bodyPr wrap="none" lIns="83783" tIns="41156" rIns="83783" bIns="41156">
            <a:spAutoFit/>
          </a:bodyPr>
          <a:lstStyle/>
          <a:p>
            <a:pPr defTabSz="846138">
              <a:lnSpc>
                <a:spcPct val="80000"/>
              </a:lnSpc>
              <a:tabLst>
                <a:tab pos="1587500" algn="l"/>
              </a:tabLst>
            </a:pPr>
            <a:r>
              <a:rPr lang="en-US" sz="1300" b="1" dirty="0"/>
              <a:t>ANNOUNCEMENT</a:t>
            </a:r>
            <a:r>
              <a:rPr lang="en-US" sz="1300" b="1"/>
              <a:t>#:  </a:t>
            </a:r>
            <a:r>
              <a:rPr lang="en-US" sz="1300" smtClean="0"/>
              <a:t>FY18-14 </a:t>
            </a:r>
            <a:endParaRPr lang="en-US" sz="1300" b="1" dirty="0"/>
          </a:p>
          <a:p>
            <a:pPr defTabSz="846138">
              <a:lnSpc>
                <a:spcPct val="80000"/>
              </a:lnSpc>
              <a:tabLst>
                <a:tab pos="1587500" algn="l"/>
              </a:tabLst>
            </a:pPr>
            <a:endParaRPr lang="en-US" sz="1100" dirty="0"/>
          </a:p>
          <a:p>
            <a:pPr defTabSz="846138">
              <a:lnSpc>
                <a:spcPct val="80000"/>
              </a:lnSpc>
              <a:tabLst>
                <a:tab pos="1587500" algn="l"/>
              </a:tabLst>
            </a:pPr>
            <a:r>
              <a:rPr lang="en-US" sz="1300" b="1" dirty="0"/>
              <a:t>DATE:       </a:t>
            </a:r>
            <a:r>
              <a:rPr lang="en-US" sz="1300" b="1" dirty="0" smtClean="0"/>
              <a:t>20 Jun 18</a:t>
            </a:r>
            <a:endParaRPr lang="en-US" sz="1300" dirty="0"/>
          </a:p>
          <a:p>
            <a:pPr defTabSz="846138">
              <a:lnSpc>
                <a:spcPct val="80000"/>
              </a:lnSpc>
              <a:tabLst>
                <a:tab pos="1587500" algn="l"/>
              </a:tabLst>
            </a:pPr>
            <a:endParaRPr lang="en-US" sz="1300" b="1" dirty="0"/>
          </a:p>
          <a:p>
            <a:pPr defTabSz="846138">
              <a:lnSpc>
                <a:spcPct val="80000"/>
              </a:lnSpc>
              <a:tabLst>
                <a:tab pos="1587500" algn="l"/>
              </a:tabLst>
            </a:pPr>
            <a:r>
              <a:rPr lang="en-US" sz="1300" b="1" dirty="0"/>
              <a:t>CLOSING </a:t>
            </a:r>
            <a:r>
              <a:rPr lang="en-US" sz="1300" b="1" dirty="0" smtClean="0"/>
              <a:t>DATE: 20 Aug 18</a:t>
            </a:r>
            <a:endParaRPr lang="en-US" sz="1300" dirty="0">
              <a:latin typeface="Arial Narrow" pitchFamily="34" charset="0"/>
            </a:endParaRPr>
          </a:p>
        </p:txBody>
      </p:sp>
      <p:sp>
        <p:nvSpPr>
          <p:cNvPr id="2059" name="Rectangle 11"/>
          <p:cNvSpPr>
            <a:spLocks noChangeArrowheads="1"/>
          </p:cNvSpPr>
          <p:nvPr/>
        </p:nvSpPr>
        <p:spPr bwMode="auto">
          <a:xfrm>
            <a:off x="65088" y="1460500"/>
            <a:ext cx="2144551" cy="452448"/>
          </a:xfrm>
          <a:prstGeom prst="rect">
            <a:avLst/>
          </a:prstGeom>
          <a:noFill/>
          <a:ln w="12700">
            <a:noFill/>
            <a:miter lim="800000"/>
            <a:headEnd/>
            <a:tailEnd/>
          </a:ln>
        </p:spPr>
        <p:txBody>
          <a:bodyPr wrap="none" lIns="83783" tIns="41156" rIns="83783" bIns="41156">
            <a:spAutoFit/>
          </a:bodyPr>
          <a:lstStyle/>
          <a:p>
            <a:pPr defTabSz="846138">
              <a:tabLst>
                <a:tab pos="476250" algn="l"/>
              </a:tabLst>
            </a:pPr>
            <a:r>
              <a:rPr lang="en-US" sz="1300" b="1" dirty="0"/>
              <a:t>UNIT:</a:t>
            </a:r>
            <a:r>
              <a:rPr lang="en-US" sz="1300" dirty="0"/>
              <a:t>	</a:t>
            </a:r>
            <a:r>
              <a:rPr lang="en-US" sz="1300" dirty="0" smtClean="0"/>
              <a:t>138</a:t>
            </a:r>
            <a:r>
              <a:rPr lang="en-US" sz="1300" baseline="30000" dirty="0" smtClean="0"/>
              <a:t>th</a:t>
            </a:r>
            <a:r>
              <a:rPr lang="en-US" sz="1300" dirty="0" smtClean="0"/>
              <a:t> Attack Squadron</a:t>
            </a:r>
            <a:endParaRPr lang="en-US" sz="1100" dirty="0"/>
          </a:p>
          <a:p>
            <a:pPr defTabSz="846138">
              <a:tabLst>
                <a:tab pos="476250" algn="l"/>
              </a:tabLst>
            </a:pPr>
            <a:r>
              <a:rPr lang="en-US" sz="1100" dirty="0">
                <a:latin typeface="Arial Narrow" pitchFamily="34" charset="0"/>
              </a:rPr>
              <a:t>             </a:t>
            </a:r>
          </a:p>
        </p:txBody>
      </p:sp>
      <p:sp>
        <p:nvSpPr>
          <p:cNvPr id="2060" name="Line 12"/>
          <p:cNvSpPr>
            <a:spLocks noChangeShapeType="1"/>
          </p:cNvSpPr>
          <p:nvPr/>
        </p:nvSpPr>
        <p:spPr bwMode="auto">
          <a:xfrm>
            <a:off x="3427413" y="303213"/>
            <a:ext cx="1587" cy="2339975"/>
          </a:xfrm>
          <a:prstGeom prst="line">
            <a:avLst/>
          </a:prstGeom>
          <a:noFill/>
          <a:ln w="12700">
            <a:solidFill>
              <a:schemeClr val="tx1"/>
            </a:solidFill>
            <a:round/>
            <a:headEnd/>
            <a:tailEnd/>
          </a:ln>
        </p:spPr>
        <p:txBody>
          <a:bodyPr wrap="none" anchor="ctr"/>
          <a:lstStyle/>
          <a:p>
            <a:endParaRPr lang="en-US"/>
          </a:p>
        </p:txBody>
      </p:sp>
      <p:sp>
        <p:nvSpPr>
          <p:cNvPr id="2061" name="Line 13"/>
          <p:cNvSpPr>
            <a:spLocks noChangeShapeType="1"/>
          </p:cNvSpPr>
          <p:nvPr/>
        </p:nvSpPr>
        <p:spPr bwMode="auto">
          <a:xfrm>
            <a:off x="3432175" y="652463"/>
            <a:ext cx="3403600" cy="0"/>
          </a:xfrm>
          <a:prstGeom prst="line">
            <a:avLst/>
          </a:prstGeom>
          <a:noFill/>
          <a:ln w="12700">
            <a:solidFill>
              <a:schemeClr val="tx1"/>
            </a:solidFill>
            <a:round/>
            <a:headEnd/>
            <a:tailEnd/>
          </a:ln>
        </p:spPr>
        <p:txBody>
          <a:bodyPr wrap="none" anchor="ctr"/>
          <a:lstStyle/>
          <a:p>
            <a:endParaRPr lang="en-US"/>
          </a:p>
        </p:txBody>
      </p:sp>
      <p:sp>
        <p:nvSpPr>
          <p:cNvPr id="2062" name="Line 14"/>
          <p:cNvSpPr>
            <a:spLocks noChangeShapeType="1"/>
          </p:cNvSpPr>
          <p:nvPr/>
        </p:nvSpPr>
        <p:spPr bwMode="auto">
          <a:xfrm>
            <a:off x="3432175" y="1009650"/>
            <a:ext cx="3403600" cy="0"/>
          </a:xfrm>
          <a:prstGeom prst="line">
            <a:avLst/>
          </a:prstGeom>
          <a:noFill/>
          <a:ln w="12700">
            <a:solidFill>
              <a:schemeClr val="tx1"/>
            </a:solidFill>
            <a:round/>
            <a:headEnd/>
            <a:tailEnd/>
          </a:ln>
        </p:spPr>
        <p:txBody>
          <a:bodyPr wrap="none" anchor="ctr"/>
          <a:lstStyle/>
          <a:p>
            <a:endParaRPr lang="en-US"/>
          </a:p>
        </p:txBody>
      </p:sp>
      <p:sp>
        <p:nvSpPr>
          <p:cNvPr id="2063" name="Rectangle 15"/>
          <p:cNvSpPr>
            <a:spLocks noChangeArrowheads="1"/>
          </p:cNvSpPr>
          <p:nvPr/>
        </p:nvSpPr>
        <p:spPr bwMode="auto">
          <a:xfrm>
            <a:off x="69850" y="1816100"/>
            <a:ext cx="3484563" cy="1052612"/>
          </a:xfrm>
          <a:prstGeom prst="rect">
            <a:avLst/>
          </a:prstGeom>
          <a:noFill/>
          <a:ln w="12700">
            <a:noFill/>
            <a:miter lim="800000"/>
            <a:headEnd/>
            <a:tailEnd/>
          </a:ln>
        </p:spPr>
        <p:txBody>
          <a:bodyPr lIns="83783" tIns="41156" rIns="83783" bIns="41156">
            <a:spAutoFit/>
          </a:bodyPr>
          <a:lstStyle/>
          <a:p>
            <a:pPr defTabSz="846138">
              <a:tabLst>
                <a:tab pos="1217613" algn="l"/>
              </a:tabLst>
            </a:pPr>
            <a:r>
              <a:rPr lang="en-US" sz="1300" b="1" dirty="0"/>
              <a:t>POSITION TITLE:</a:t>
            </a:r>
            <a:r>
              <a:rPr lang="en-US" sz="1100" dirty="0"/>
              <a:t>   </a:t>
            </a:r>
          </a:p>
          <a:p>
            <a:pPr defTabSz="846138">
              <a:tabLst>
                <a:tab pos="1217613" algn="l"/>
              </a:tabLst>
            </a:pPr>
            <a:r>
              <a:rPr lang="en-US" sz="1100" dirty="0"/>
              <a:t> </a:t>
            </a:r>
            <a:r>
              <a:rPr lang="en-US" sz="1100" dirty="0" smtClean="0"/>
              <a:t>                </a:t>
            </a:r>
            <a:r>
              <a:rPr lang="en-US" sz="1300" dirty="0" smtClean="0"/>
              <a:t>  PILOT New Commission</a:t>
            </a:r>
          </a:p>
          <a:p>
            <a:pPr defTabSz="846138">
              <a:tabLst>
                <a:tab pos="1217613" algn="l"/>
              </a:tabLst>
            </a:pPr>
            <a:r>
              <a:rPr lang="en-US" sz="1300" dirty="0"/>
              <a:t> </a:t>
            </a:r>
            <a:r>
              <a:rPr lang="en-US" sz="1300" dirty="0" smtClean="0"/>
              <a:t>             Multiple positions (18X)</a:t>
            </a:r>
          </a:p>
          <a:p>
            <a:pPr defTabSz="846138">
              <a:tabLst>
                <a:tab pos="1217613" algn="l"/>
              </a:tabLst>
            </a:pPr>
            <a:r>
              <a:rPr lang="en-US" sz="1300" dirty="0"/>
              <a:t>	</a:t>
            </a:r>
            <a:r>
              <a:rPr lang="en-US" sz="1300" dirty="0" smtClean="0"/>
              <a:t>2LT-MAJ</a:t>
            </a:r>
          </a:p>
          <a:p>
            <a:pPr defTabSz="846138">
              <a:tabLst>
                <a:tab pos="1217613" algn="l"/>
              </a:tabLst>
            </a:pPr>
            <a:r>
              <a:rPr lang="en-US" sz="1100" dirty="0">
                <a:latin typeface="Arial Narrow" pitchFamily="34" charset="0"/>
              </a:rPr>
              <a:t>	</a:t>
            </a:r>
          </a:p>
        </p:txBody>
      </p:sp>
      <p:sp>
        <p:nvSpPr>
          <p:cNvPr id="2064" name="Line 16"/>
          <p:cNvSpPr>
            <a:spLocks noChangeShapeType="1"/>
          </p:cNvSpPr>
          <p:nvPr/>
        </p:nvSpPr>
        <p:spPr bwMode="auto">
          <a:xfrm>
            <a:off x="17463" y="1792288"/>
            <a:ext cx="6818312" cy="0"/>
          </a:xfrm>
          <a:prstGeom prst="line">
            <a:avLst/>
          </a:prstGeom>
          <a:noFill/>
          <a:ln w="12700">
            <a:solidFill>
              <a:schemeClr val="tx1"/>
            </a:solidFill>
            <a:round/>
            <a:headEnd/>
            <a:tailEnd/>
          </a:ln>
        </p:spPr>
        <p:txBody>
          <a:bodyPr wrap="none" anchor="ctr"/>
          <a:lstStyle/>
          <a:p>
            <a:endParaRPr lang="en-US"/>
          </a:p>
        </p:txBody>
      </p:sp>
      <p:sp>
        <p:nvSpPr>
          <p:cNvPr id="2065" name="Rectangle 17"/>
          <p:cNvSpPr>
            <a:spLocks noChangeArrowheads="1"/>
          </p:cNvSpPr>
          <p:nvPr/>
        </p:nvSpPr>
        <p:spPr bwMode="auto">
          <a:xfrm>
            <a:off x="3413125" y="1816100"/>
            <a:ext cx="3357563" cy="785813"/>
          </a:xfrm>
          <a:prstGeom prst="rect">
            <a:avLst/>
          </a:prstGeom>
          <a:noFill/>
          <a:ln w="12700">
            <a:noFill/>
            <a:miter lim="800000"/>
            <a:headEnd/>
            <a:tailEnd/>
          </a:ln>
        </p:spPr>
        <p:txBody>
          <a:bodyPr lIns="83783" tIns="41156" rIns="83783" bIns="41156">
            <a:spAutoFit/>
          </a:bodyPr>
          <a:lstStyle/>
          <a:p>
            <a:pPr defTabSz="846138"/>
            <a:r>
              <a:rPr lang="en-US" sz="1300" b="1" dirty="0">
                <a:latin typeface="Arial Narrow" pitchFamily="34" charset="0"/>
              </a:rPr>
              <a:t>AREA OF CONSIDERATION</a:t>
            </a:r>
            <a:r>
              <a:rPr lang="en-US" sz="1300" b="1" dirty="0" smtClean="0">
                <a:latin typeface="Arial Narrow" pitchFamily="34" charset="0"/>
              </a:rPr>
              <a:t>: NATIONWIDE</a:t>
            </a:r>
            <a:endParaRPr lang="en-US" sz="1300" dirty="0">
              <a:latin typeface="Arial Narrow" pitchFamily="34" charset="0"/>
            </a:endParaRPr>
          </a:p>
          <a:p>
            <a:pPr defTabSz="846138"/>
            <a:r>
              <a:rPr lang="en-US" sz="1100" dirty="0">
                <a:latin typeface="Arial Narrow" pitchFamily="34" charset="0"/>
              </a:rPr>
              <a:t>All candidates may apply who meet the basic qualification for this position and who are eligible for membership in the NYANG.</a:t>
            </a:r>
          </a:p>
        </p:txBody>
      </p:sp>
      <p:sp>
        <p:nvSpPr>
          <p:cNvPr id="2066" name="Rectangle 18"/>
          <p:cNvSpPr>
            <a:spLocks noChangeArrowheads="1"/>
          </p:cNvSpPr>
          <p:nvPr/>
        </p:nvSpPr>
        <p:spPr bwMode="auto">
          <a:xfrm>
            <a:off x="3413125" y="1460500"/>
            <a:ext cx="1878645" cy="283171"/>
          </a:xfrm>
          <a:prstGeom prst="rect">
            <a:avLst/>
          </a:prstGeom>
          <a:noFill/>
          <a:ln w="12700">
            <a:noFill/>
            <a:miter lim="800000"/>
            <a:headEnd/>
            <a:tailEnd/>
          </a:ln>
        </p:spPr>
        <p:txBody>
          <a:bodyPr wrap="none" lIns="83783" tIns="41156" rIns="83783" bIns="41156">
            <a:spAutoFit/>
          </a:bodyPr>
          <a:lstStyle/>
          <a:p>
            <a:pPr defTabSz="846138"/>
            <a:r>
              <a:rPr lang="en-US" sz="1300" b="1" dirty="0"/>
              <a:t>AFSC:</a:t>
            </a:r>
            <a:r>
              <a:rPr lang="en-US" sz="1300" dirty="0"/>
              <a:t>       </a:t>
            </a:r>
            <a:r>
              <a:rPr lang="en-US" sz="1300" dirty="0" smtClean="0"/>
              <a:t>18A1/3</a:t>
            </a:r>
            <a:r>
              <a:rPr lang="en-US" sz="1300" dirty="0">
                <a:latin typeface="Arial Narrow" pitchFamily="34" charset="0"/>
              </a:rPr>
              <a:t>	</a:t>
            </a:r>
          </a:p>
        </p:txBody>
      </p:sp>
      <p:sp>
        <p:nvSpPr>
          <p:cNvPr id="2067" name="Rectangle 20"/>
          <p:cNvSpPr>
            <a:spLocks noChangeArrowheads="1"/>
          </p:cNvSpPr>
          <p:nvPr/>
        </p:nvSpPr>
        <p:spPr bwMode="auto">
          <a:xfrm>
            <a:off x="139700" y="2743200"/>
            <a:ext cx="6413500" cy="1606610"/>
          </a:xfrm>
          <a:prstGeom prst="rect">
            <a:avLst/>
          </a:prstGeom>
          <a:noFill/>
          <a:ln w="12700">
            <a:noFill/>
            <a:miter lim="800000"/>
            <a:headEnd/>
            <a:tailEnd/>
          </a:ln>
        </p:spPr>
        <p:txBody>
          <a:bodyPr lIns="83783" tIns="41156" rIns="83783" bIns="41156">
            <a:spAutoFit/>
          </a:bodyPr>
          <a:lstStyle/>
          <a:p>
            <a:pPr marL="457200" indent="-457200" algn="just" defTabSz="846138"/>
            <a:r>
              <a:rPr lang="en-US" sz="1100" dirty="0">
                <a:latin typeface="Arial Narrow" pitchFamily="34" charset="0"/>
              </a:rPr>
              <a:t>Upon ANGRC approval, member enters a </a:t>
            </a:r>
            <a:r>
              <a:rPr lang="en-US" sz="1100" dirty="0" smtClean="0">
                <a:latin typeface="Arial Narrow" pitchFamily="34" charset="0"/>
              </a:rPr>
              <a:t>one year </a:t>
            </a:r>
            <a:r>
              <a:rPr lang="en-US" sz="1100" dirty="0">
                <a:latin typeface="Arial Narrow" pitchFamily="34" charset="0"/>
              </a:rPr>
              <a:t>training program to qualify and perform as an </a:t>
            </a:r>
            <a:r>
              <a:rPr lang="en-US" sz="1100" dirty="0" smtClean="0">
                <a:latin typeface="Arial Narrow" pitchFamily="34" charset="0"/>
              </a:rPr>
              <a:t>MQ-9 Air National </a:t>
            </a:r>
            <a:r>
              <a:rPr lang="en-US" sz="1100" dirty="0">
                <a:latin typeface="Arial Narrow" pitchFamily="34" charset="0"/>
              </a:rPr>
              <a:t>Guard pilot.  The following schools are mandatory  for successful completion of the </a:t>
            </a:r>
            <a:r>
              <a:rPr lang="en-US" sz="1100" dirty="0" smtClean="0">
                <a:latin typeface="Arial Narrow" pitchFamily="34" charset="0"/>
              </a:rPr>
              <a:t>RPA Pilot </a:t>
            </a:r>
            <a:r>
              <a:rPr lang="en-US" sz="1100" dirty="0">
                <a:latin typeface="Arial Narrow" pitchFamily="34" charset="0"/>
              </a:rPr>
              <a:t>Training Program</a:t>
            </a:r>
            <a:r>
              <a:rPr lang="en-US" sz="1100" dirty="0" smtClean="0">
                <a:latin typeface="Arial Narrow" pitchFamily="34" charset="0"/>
              </a:rPr>
              <a:t>: </a:t>
            </a:r>
          </a:p>
          <a:p>
            <a:pPr marL="457200" indent="-457200" algn="just" defTabSz="846138"/>
            <a:endParaRPr lang="en-US" sz="1100" dirty="0">
              <a:latin typeface="Arial Narrow" pitchFamily="34" charset="0"/>
            </a:endParaRPr>
          </a:p>
          <a:p>
            <a:pPr marL="457200" indent="-457200" algn="just" defTabSz="846138"/>
            <a:r>
              <a:rPr lang="en-US" sz="1100" dirty="0" smtClean="0">
                <a:latin typeface="Arial Narrow" pitchFamily="34" charset="0"/>
              </a:rPr>
              <a:t>1.  </a:t>
            </a:r>
            <a:r>
              <a:rPr lang="en-US" sz="1100" dirty="0">
                <a:latin typeface="Arial Narrow" pitchFamily="34" charset="0"/>
              </a:rPr>
              <a:t>Screening Physical </a:t>
            </a:r>
            <a:r>
              <a:rPr lang="en-US" sz="1100" dirty="0" smtClean="0">
                <a:latin typeface="Arial Narrow" pitchFamily="34" charset="0"/>
              </a:rPr>
              <a:t>– Wright Patterson AFB, OH (3 </a:t>
            </a:r>
            <a:r>
              <a:rPr lang="en-US" sz="1100" dirty="0">
                <a:latin typeface="Arial Narrow" pitchFamily="34" charset="0"/>
              </a:rPr>
              <a:t>days)</a:t>
            </a:r>
          </a:p>
          <a:p>
            <a:pPr marL="457200" indent="-457200" algn="just" defTabSz="846138"/>
            <a:r>
              <a:rPr lang="en-US" sz="1100" dirty="0">
                <a:latin typeface="Arial Narrow" pitchFamily="34" charset="0"/>
              </a:rPr>
              <a:t>2. </a:t>
            </a:r>
            <a:r>
              <a:rPr lang="en-US" sz="1100" dirty="0" smtClean="0">
                <a:latin typeface="Arial Narrow" pitchFamily="34" charset="0"/>
              </a:rPr>
              <a:t>Total Force Officer Training (TFOT) </a:t>
            </a:r>
            <a:r>
              <a:rPr lang="en-US" sz="1100" dirty="0">
                <a:latin typeface="Arial Narrow" pitchFamily="34" charset="0"/>
              </a:rPr>
              <a:t>- </a:t>
            </a:r>
            <a:r>
              <a:rPr lang="en-US" sz="1100" dirty="0" smtClean="0">
                <a:latin typeface="Arial Narrow" pitchFamily="34" charset="0"/>
              </a:rPr>
              <a:t>MAXWELL AFB, AL </a:t>
            </a:r>
            <a:r>
              <a:rPr lang="en-US" sz="1100" dirty="0">
                <a:latin typeface="Arial Narrow" pitchFamily="34" charset="0"/>
              </a:rPr>
              <a:t>(6 weeks)</a:t>
            </a:r>
          </a:p>
          <a:p>
            <a:pPr marL="457200" indent="-457200" algn="just" defTabSz="846138"/>
            <a:r>
              <a:rPr lang="en-US" sz="1100" dirty="0">
                <a:latin typeface="Arial Narrow" pitchFamily="34" charset="0"/>
              </a:rPr>
              <a:t>3.  Initial Flight Screening- Pueblo Colorado (5 weeks)  </a:t>
            </a:r>
          </a:p>
          <a:p>
            <a:pPr marL="457200" indent="-457200" algn="just" defTabSz="846138"/>
            <a:r>
              <a:rPr lang="en-US" sz="1100" dirty="0" smtClean="0">
                <a:latin typeface="Arial Narrow" pitchFamily="34" charset="0"/>
              </a:rPr>
              <a:t>4.  18X Track- RPA Instrument Qualification &amp; Fundamentals Course – Randolph AFB, TX (14 Weeks)</a:t>
            </a:r>
          </a:p>
          <a:p>
            <a:pPr marL="457200" indent="-457200" algn="just" defTabSz="846138"/>
            <a:r>
              <a:rPr lang="en-US" sz="1100" dirty="0">
                <a:latin typeface="Arial Narrow" pitchFamily="34" charset="0"/>
              </a:rPr>
              <a:t>5</a:t>
            </a:r>
            <a:r>
              <a:rPr lang="en-US" sz="1100" dirty="0" smtClean="0">
                <a:latin typeface="Arial Narrow" pitchFamily="34" charset="0"/>
              </a:rPr>
              <a:t>.  MQ-9 Transition Training – Holloman AFB, NM  or Hancock ANGB, NY / March ARB, CA (21 Weeks)</a:t>
            </a:r>
            <a:endParaRPr lang="en-US" sz="1100" dirty="0">
              <a:latin typeface="Arial Narrow" pitchFamily="34" charset="0"/>
            </a:endParaRPr>
          </a:p>
          <a:p>
            <a:pPr marL="457200" indent="-457200" algn="just" defTabSz="846138"/>
            <a:r>
              <a:rPr lang="en-US" sz="1100" dirty="0">
                <a:latin typeface="Arial Narrow" pitchFamily="34" charset="0"/>
              </a:rPr>
              <a:t>  </a:t>
            </a:r>
          </a:p>
        </p:txBody>
      </p:sp>
      <p:sp>
        <p:nvSpPr>
          <p:cNvPr id="2068" name="Rectangle 21"/>
          <p:cNvSpPr>
            <a:spLocks noChangeArrowheads="1"/>
          </p:cNvSpPr>
          <p:nvPr/>
        </p:nvSpPr>
        <p:spPr bwMode="auto">
          <a:xfrm>
            <a:off x="1847850" y="4948238"/>
            <a:ext cx="3163888" cy="280987"/>
          </a:xfrm>
          <a:prstGeom prst="rect">
            <a:avLst/>
          </a:prstGeom>
          <a:noFill/>
          <a:ln w="12700">
            <a:noFill/>
            <a:miter lim="800000"/>
            <a:headEnd/>
            <a:tailEnd/>
          </a:ln>
        </p:spPr>
        <p:txBody>
          <a:bodyPr wrap="none" lIns="83783" tIns="41156" rIns="83783" bIns="41156">
            <a:spAutoFit/>
          </a:bodyPr>
          <a:lstStyle/>
          <a:p>
            <a:pPr algn="ctr" defTabSz="846138"/>
            <a:r>
              <a:rPr lang="en-US" sz="1300" b="1" dirty="0">
                <a:latin typeface="Arial Narrow" pitchFamily="34" charset="0"/>
              </a:rPr>
              <a:t>QUALIFICATIONS AND SELECTION FACTORS</a:t>
            </a:r>
          </a:p>
        </p:txBody>
      </p:sp>
      <p:sp>
        <p:nvSpPr>
          <p:cNvPr id="2069" name="Rectangle 22"/>
          <p:cNvSpPr>
            <a:spLocks noChangeArrowheads="1"/>
          </p:cNvSpPr>
          <p:nvPr/>
        </p:nvSpPr>
        <p:spPr bwMode="auto">
          <a:xfrm>
            <a:off x="14288" y="5211763"/>
            <a:ext cx="6827837" cy="1765300"/>
          </a:xfrm>
          <a:prstGeom prst="rect">
            <a:avLst/>
          </a:prstGeom>
          <a:noFill/>
          <a:ln w="12700">
            <a:noFill/>
            <a:miter lim="800000"/>
            <a:headEnd/>
            <a:tailEnd/>
          </a:ln>
        </p:spPr>
        <p:txBody>
          <a:bodyPr lIns="83783" tIns="41156" rIns="83783" bIns="41156">
            <a:spAutoFit/>
          </a:bodyPr>
          <a:lstStyle/>
          <a:p>
            <a:pPr algn="just" defTabSz="846138"/>
            <a:r>
              <a:rPr lang="en-US" sz="1100" dirty="0">
                <a:latin typeface="Arial Narrow" pitchFamily="34" charset="0"/>
              </a:rPr>
              <a:t>- Selection for this position will be made without regard to race, religion, color, creed, gender or national origin.</a:t>
            </a:r>
          </a:p>
          <a:p>
            <a:pPr algn="just" defTabSz="846138"/>
            <a:r>
              <a:rPr lang="en-US" sz="1100" dirty="0">
                <a:latin typeface="Arial Narrow" pitchFamily="34" charset="0"/>
              </a:rPr>
              <a:t>- Applications are subject to review by the </a:t>
            </a:r>
            <a:r>
              <a:rPr lang="en-US" sz="1100" dirty="0" smtClean="0">
                <a:latin typeface="Arial Narrow" pitchFamily="34" charset="0"/>
              </a:rPr>
              <a:t>Force Support Squadron </a:t>
            </a:r>
            <a:r>
              <a:rPr lang="en-US" sz="1100" dirty="0">
                <a:latin typeface="Arial Narrow" pitchFamily="34" charset="0"/>
              </a:rPr>
              <a:t>upon initial submittal, and as mandatory requirements are met, as outlined in applicable regulations.</a:t>
            </a:r>
          </a:p>
          <a:p>
            <a:pPr algn="just" defTabSz="846138"/>
            <a:r>
              <a:rPr lang="en-US" sz="1100" dirty="0">
                <a:latin typeface="Arial Narrow" pitchFamily="34" charset="0"/>
              </a:rPr>
              <a:t>-The requirements and qualifications prescribed in this announcement are minimum for nomination for appointment consideration.  Appointment is not assured merely by meeting these requirements.  Persons considered must further qualify  with requirements outlined in NGR (AF) 36-2.</a:t>
            </a:r>
          </a:p>
          <a:p>
            <a:pPr algn="just" defTabSz="846138"/>
            <a:r>
              <a:rPr lang="en-US" sz="1100" dirty="0">
                <a:latin typeface="Arial Narrow" pitchFamily="34" charset="0"/>
              </a:rPr>
              <a:t>- A selection of </a:t>
            </a:r>
            <a:r>
              <a:rPr lang="en-US" sz="1100" dirty="0" smtClean="0">
                <a:latin typeface="Arial Narrow" pitchFamily="34" charset="0"/>
              </a:rPr>
              <a:t>two to four Primary </a:t>
            </a:r>
            <a:r>
              <a:rPr lang="en-US" sz="1100" dirty="0">
                <a:latin typeface="Arial Narrow" pitchFamily="34" charset="0"/>
              </a:rPr>
              <a:t>c</a:t>
            </a:r>
            <a:r>
              <a:rPr lang="en-US" sz="1100" dirty="0" smtClean="0">
                <a:latin typeface="Arial Narrow" pitchFamily="34" charset="0"/>
              </a:rPr>
              <a:t>andidates </a:t>
            </a:r>
            <a:r>
              <a:rPr lang="en-US" sz="1100" dirty="0">
                <a:latin typeface="Arial Narrow" pitchFamily="34" charset="0"/>
              </a:rPr>
              <a:t>and </a:t>
            </a:r>
            <a:r>
              <a:rPr lang="en-US" sz="1100" dirty="0" smtClean="0">
                <a:latin typeface="Arial Narrow" pitchFamily="34" charset="0"/>
              </a:rPr>
              <a:t>two </a:t>
            </a:r>
            <a:r>
              <a:rPr lang="en-US" sz="1100" dirty="0">
                <a:latin typeface="Arial Narrow" pitchFamily="34" charset="0"/>
              </a:rPr>
              <a:t>Alternate </a:t>
            </a:r>
            <a:r>
              <a:rPr lang="en-US" sz="1100" dirty="0" smtClean="0">
                <a:latin typeface="Arial Narrow" pitchFamily="34" charset="0"/>
              </a:rPr>
              <a:t>candidates </a:t>
            </a:r>
            <a:r>
              <a:rPr lang="en-US" sz="1100" dirty="0">
                <a:latin typeface="Arial Narrow" pitchFamily="34" charset="0"/>
              </a:rPr>
              <a:t>will subsequently be made for </a:t>
            </a:r>
            <a:r>
              <a:rPr lang="en-US" sz="1100" dirty="0" smtClean="0">
                <a:latin typeface="Arial Narrow" pitchFamily="34" charset="0"/>
              </a:rPr>
              <a:t>four </a:t>
            </a:r>
            <a:r>
              <a:rPr lang="en-US" sz="1100" dirty="0">
                <a:latin typeface="Arial Narrow" pitchFamily="34" charset="0"/>
              </a:rPr>
              <a:t>projected quotas for </a:t>
            </a:r>
            <a:r>
              <a:rPr lang="en-US" sz="1100" b="1" dirty="0" smtClean="0">
                <a:latin typeface="Arial Narrow" pitchFamily="34" charset="0"/>
              </a:rPr>
              <a:t>FY 19</a:t>
            </a:r>
            <a:r>
              <a:rPr lang="en-US" sz="1100" dirty="0" smtClean="0">
                <a:latin typeface="Arial Narrow" pitchFamily="34" charset="0"/>
              </a:rPr>
              <a:t>.  </a:t>
            </a:r>
            <a:r>
              <a:rPr lang="en-US" sz="1100" dirty="0">
                <a:latin typeface="Arial Narrow" pitchFamily="34" charset="0"/>
              </a:rPr>
              <a:t>Applicants meeting the general </a:t>
            </a:r>
            <a:r>
              <a:rPr lang="en-US" sz="1100" dirty="0" smtClean="0">
                <a:latin typeface="Arial Narrow" pitchFamily="34" charset="0"/>
              </a:rPr>
              <a:t>pilot </a:t>
            </a:r>
            <a:r>
              <a:rPr lang="en-US" sz="1100" dirty="0">
                <a:latin typeface="Arial Narrow" pitchFamily="34" charset="0"/>
              </a:rPr>
              <a:t>requirements will be notified in writing of the date, time and place to appear before the Officer Screening Interview Board (OSIB).  Non-qualified applicants will be notified in writing of any disqualifying factors which preclude their consideration by the OSIB.</a:t>
            </a:r>
          </a:p>
        </p:txBody>
      </p:sp>
      <p:sp>
        <p:nvSpPr>
          <p:cNvPr id="2070" name="Line 23"/>
          <p:cNvSpPr>
            <a:spLocks noChangeShapeType="1"/>
          </p:cNvSpPr>
          <p:nvPr/>
        </p:nvSpPr>
        <p:spPr bwMode="auto">
          <a:xfrm>
            <a:off x="17463" y="7489825"/>
            <a:ext cx="6818312" cy="0"/>
          </a:xfrm>
          <a:prstGeom prst="line">
            <a:avLst/>
          </a:prstGeom>
          <a:noFill/>
          <a:ln w="12700">
            <a:solidFill>
              <a:schemeClr val="tx1"/>
            </a:solidFill>
            <a:round/>
            <a:headEnd/>
            <a:tailEnd/>
          </a:ln>
        </p:spPr>
        <p:txBody>
          <a:bodyPr wrap="none" anchor="ctr"/>
          <a:lstStyle/>
          <a:p>
            <a:endParaRPr lang="en-US"/>
          </a:p>
        </p:txBody>
      </p:sp>
      <p:sp>
        <p:nvSpPr>
          <p:cNvPr id="2071" name="Line 24"/>
          <p:cNvSpPr>
            <a:spLocks noChangeShapeType="1"/>
          </p:cNvSpPr>
          <p:nvPr/>
        </p:nvSpPr>
        <p:spPr bwMode="auto">
          <a:xfrm>
            <a:off x="17463" y="4926013"/>
            <a:ext cx="6818312" cy="0"/>
          </a:xfrm>
          <a:prstGeom prst="line">
            <a:avLst/>
          </a:prstGeom>
          <a:noFill/>
          <a:ln w="12700">
            <a:solidFill>
              <a:schemeClr val="tx1"/>
            </a:solidFill>
            <a:round/>
            <a:headEnd/>
            <a:tailEnd/>
          </a:ln>
        </p:spPr>
        <p:txBody>
          <a:bodyPr wrap="none" anchor="ctr"/>
          <a:lstStyle/>
          <a:p>
            <a:endParaRPr lang="en-US"/>
          </a:p>
        </p:txBody>
      </p:sp>
      <p:sp>
        <p:nvSpPr>
          <p:cNvPr id="2072" name="Rectangle 25"/>
          <p:cNvSpPr>
            <a:spLocks noChangeArrowheads="1"/>
          </p:cNvSpPr>
          <p:nvPr/>
        </p:nvSpPr>
        <p:spPr bwMode="auto">
          <a:xfrm>
            <a:off x="14288" y="7562850"/>
            <a:ext cx="6827837" cy="267782"/>
          </a:xfrm>
          <a:prstGeom prst="rect">
            <a:avLst/>
          </a:prstGeom>
          <a:noFill/>
          <a:ln w="12700">
            <a:noFill/>
            <a:miter lim="800000"/>
            <a:headEnd/>
            <a:tailEnd/>
          </a:ln>
        </p:spPr>
        <p:txBody>
          <a:bodyPr lIns="83783" tIns="41156" rIns="83783" bIns="41156">
            <a:spAutoFit/>
          </a:bodyPr>
          <a:lstStyle/>
          <a:p>
            <a:pPr algn="just" defTabSz="846138">
              <a:spcBef>
                <a:spcPct val="50000"/>
              </a:spcBef>
            </a:pPr>
            <a:r>
              <a:rPr lang="en-US" sz="1200" b="1" dirty="0">
                <a:latin typeface="Arial Narrow" pitchFamily="34" charset="0"/>
              </a:rPr>
              <a:t>EDUCATION:   </a:t>
            </a:r>
            <a:r>
              <a:rPr lang="en-US" sz="1200" dirty="0">
                <a:latin typeface="Arial Narrow" pitchFamily="34" charset="0"/>
              </a:rPr>
              <a:t>Applicant must possess a Bachelor’s </a:t>
            </a:r>
            <a:r>
              <a:rPr lang="en-US" sz="1200" dirty="0" smtClean="0">
                <a:latin typeface="Arial Narrow" pitchFamily="34" charset="0"/>
              </a:rPr>
              <a:t>degree, or complete a Bachelors degree prior to applying. </a:t>
            </a:r>
            <a:endParaRPr lang="en-US" sz="1300" b="1" dirty="0">
              <a:latin typeface="Arial Narrow" pitchFamily="34" charset="0"/>
            </a:endParaRPr>
          </a:p>
        </p:txBody>
      </p:sp>
      <p:sp>
        <p:nvSpPr>
          <p:cNvPr id="2073" name="Rectangle 26"/>
          <p:cNvSpPr>
            <a:spLocks noChangeArrowheads="1"/>
          </p:cNvSpPr>
          <p:nvPr/>
        </p:nvSpPr>
        <p:spPr bwMode="auto">
          <a:xfrm>
            <a:off x="14288" y="8580438"/>
            <a:ext cx="2784475" cy="280987"/>
          </a:xfrm>
          <a:prstGeom prst="rect">
            <a:avLst/>
          </a:prstGeom>
          <a:noFill/>
          <a:ln w="12700">
            <a:noFill/>
            <a:miter lim="800000"/>
            <a:headEnd/>
            <a:tailEnd/>
          </a:ln>
        </p:spPr>
        <p:txBody>
          <a:bodyPr lIns="83783" tIns="41156" rIns="83783" bIns="41156">
            <a:spAutoFit/>
          </a:bodyPr>
          <a:lstStyle/>
          <a:p>
            <a:pPr defTabSz="846138"/>
            <a:r>
              <a:rPr lang="en-US" sz="1300" b="1">
                <a:latin typeface="Arial Narrow" pitchFamily="34" charset="0"/>
              </a:rPr>
              <a:t>EXPERIENCE:  </a:t>
            </a:r>
            <a:r>
              <a:rPr lang="en-US" sz="1100">
                <a:latin typeface="Arial Narrow" pitchFamily="34" charset="0"/>
              </a:rPr>
              <a:t>See AFMAN 36-2105.</a:t>
            </a:r>
          </a:p>
        </p:txBody>
      </p:sp>
      <p:sp>
        <p:nvSpPr>
          <p:cNvPr id="2074" name="Line 27"/>
          <p:cNvSpPr>
            <a:spLocks noChangeShapeType="1"/>
          </p:cNvSpPr>
          <p:nvPr/>
        </p:nvSpPr>
        <p:spPr bwMode="auto">
          <a:xfrm>
            <a:off x="17463" y="8486775"/>
            <a:ext cx="6818312" cy="0"/>
          </a:xfrm>
          <a:prstGeom prst="line">
            <a:avLst/>
          </a:prstGeom>
          <a:noFill/>
          <a:ln w="12700">
            <a:solidFill>
              <a:schemeClr val="tx1"/>
            </a:solidFill>
            <a:round/>
            <a:headEnd/>
            <a:tailEnd/>
          </a:ln>
        </p:spPr>
        <p:txBody>
          <a:bodyPr wrap="none" anchor="ctr"/>
          <a:lstStyle/>
          <a:p>
            <a:endParaRPr lang="en-US"/>
          </a:p>
        </p:txBody>
      </p:sp>
      <p:sp>
        <p:nvSpPr>
          <p:cNvPr id="2075" name="Rectangle 28"/>
          <p:cNvSpPr>
            <a:spLocks noChangeArrowheads="1"/>
          </p:cNvSpPr>
          <p:nvPr/>
        </p:nvSpPr>
        <p:spPr bwMode="auto">
          <a:xfrm>
            <a:off x="2903538" y="8775700"/>
            <a:ext cx="1050925" cy="250825"/>
          </a:xfrm>
          <a:prstGeom prst="rect">
            <a:avLst/>
          </a:prstGeom>
          <a:noFill/>
          <a:ln w="12700">
            <a:noFill/>
            <a:miter lim="800000"/>
            <a:headEnd/>
            <a:tailEnd/>
          </a:ln>
        </p:spPr>
        <p:txBody>
          <a:bodyPr wrap="none" lIns="83783" tIns="41156" rIns="83783" bIns="41156">
            <a:spAutoFit/>
          </a:bodyPr>
          <a:lstStyle/>
          <a:p>
            <a:pPr defTabSz="846138"/>
            <a:r>
              <a:rPr lang="en-US" sz="1100" b="1">
                <a:latin typeface="Arial Narrow" pitchFamily="34" charset="0"/>
              </a:rPr>
              <a:t>(SEE REVERSE)</a:t>
            </a:r>
          </a:p>
        </p:txBody>
      </p:sp>
      <p:sp>
        <p:nvSpPr>
          <p:cNvPr id="2076" name="Rectangle 29"/>
          <p:cNvSpPr>
            <a:spLocks noChangeArrowheads="1"/>
          </p:cNvSpPr>
          <p:nvPr/>
        </p:nvSpPr>
        <p:spPr bwMode="auto">
          <a:xfrm>
            <a:off x="0" y="8918575"/>
            <a:ext cx="1549400" cy="219075"/>
          </a:xfrm>
          <a:prstGeom prst="rect">
            <a:avLst/>
          </a:prstGeom>
          <a:noFill/>
          <a:ln w="12700">
            <a:noFill/>
            <a:miter lim="800000"/>
            <a:headEnd/>
            <a:tailEnd/>
          </a:ln>
        </p:spPr>
        <p:txBody>
          <a:bodyPr wrap="none" lIns="83783" tIns="41156" rIns="83783" bIns="41156">
            <a:spAutoFit/>
          </a:bodyPr>
          <a:lstStyle/>
          <a:p>
            <a:pPr defTabSz="846138"/>
            <a:r>
              <a:rPr lang="en-US" sz="900"/>
              <a:t>HQ NYANG Fm 11, 7 Oct 96</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501650" y="8345488"/>
            <a:ext cx="1463675" cy="641350"/>
          </a:xfrm>
          <a:prstGeom prst="rect">
            <a:avLst/>
          </a:prstGeom>
          <a:noFill/>
          <a:ln w="12700">
            <a:noFill/>
            <a:miter lim="800000"/>
            <a:headEnd/>
            <a:tailEnd/>
          </a:ln>
        </p:spPr>
        <p:txBody>
          <a:bodyPr wrap="none" anchor="ctr"/>
          <a:lstStyle/>
          <a:p>
            <a:endParaRPr lang="en-US"/>
          </a:p>
        </p:txBody>
      </p:sp>
      <p:sp>
        <p:nvSpPr>
          <p:cNvPr id="3075" name="Rectangle 3"/>
          <p:cNvSpPr>
            <a:spLocks noChangeArrowheads="1"/>
          </p:cNvSpPr>
          <p:nvPr/>
        </p:nvSpPr>
        <p:spPr bwMode="auto">
          <a:xfrm>
            <a:off x="2382838" y="8345488"/>
            <a:ext cx="2090737" cy="641350"/>
          </a:xfrm>
          <a:prstGeom prst="rect">
            <a:avLst/>
          </a:prstGeom>
          <a:noFill/>
          <a:ln w="12700">
            <a:noFill/>
            <a:miter lim="800000"/>
            <a:headEnd/>
            <a:tailEnd/>
          </a:ln>
        </p:spPr>
        <p:txBody>
          <a:bodyPr wrap="none" anchor="ctr"/>
          <a:lstStyle/>
          <a:p>
            <a:endParaRPr lang="en-US"/>
          </a:p>
        </p:txBody>
      </p:sp>
      <p:sp>
        <p:nvSpPr>
          <p:cNvPr id="3076" name="Rectangle 4"/>
          <p:cNvSpPr>
            <a:spLocks noChangeArrowheads="1"/>
          </p:cNvSpPr>
          <p:nvPr/>
        </p:nvSpPr>
        <p:spPr bwMode="auto">
          <a:xfrm>
            <a:off x="17463" y="17463"/>
            <a:ext cx="6818312" cy="8961437"/>
          </a:xfrm>
          <a:prstGeom prst="rect">
            <a:avLst/>
          </a:prstGeom>
          <a:noFill/>
          <a:ln w="12700">
            <a:solidFill>
              <a:schemeClr val="tx1"/>
            </a:solidFill>
            <a:miter lim="800000"/>
            <a:headEnd/>
            <a:tailEnd/>
          </a:ln>
        </p:spPr>
        <p:txBody>
          <a:bodyPr wrap="none" anchor="ctr"/>
          <a:lstStyle/>
          <a:p>
            <a:endParaRPr lang="en-US"/>
          </a:p>
        </p:txBody>
      </p:sp>
      <p:sp>
        <p:nvSpPr>
          <p:cNvPr id="3077" name="Rectangle 5"/>
          <p:cNvSpPr>
            <a:spLocks noChangeArrowheads="1"/>
          </p:cNvSpPr>
          <p:nvPr/>
        </p:nvSpPr>
        <p:spPr bwMode="auto">
          <a:xfrm>
            <a:off x="0" y="8918575"/>
            <a:ext cx="1549400" cy="219075"/>
          </a:xfrm>
          <a:prstGeom prst="rect">
            <a:avLst/>
          </a:prstGeom>
          <a:noFill/>
          <a:ln w="12700">
            <a:noFill/>
            <a:miter lim="800000"/>
            <a:headEnd/>
            <a:tailEnd/>
          </a:ln>
        </p:spPr>
        <p:txBody>
          <a:bodyPr wrap="none" lIns="83783" tIns="41156" rIns="83783" bIns="41156">
            <a:spAutoFit/>
          </a:bodyPr>
          <a:lstStyle/>
          <a:p>
            <a:pPr defTabSz="846138"/>
            <a:r>
              <a:rPr lang="en-US" sz="900"/>
              <a:t>HQ NYANG Fm 11, 7 Oct 96</a:t>
            </a:r>
          </a:p>
        </p:txBody>
      </p:sp>
      <p:sp>
        <p:nvSpPr>
          <p:cNvPr id="3078" name="Rectangle 6"/>
          <p:cNvSpPr>
            <a:spLocks noChangeArrowheads="1"/>
          </p:cNvSpPr>
          <p:nvPr/>
        </p:nvSpPr>
        <p:spPr bwMode="auto">
          <a:xfrm>
            <a:off x="14288" y="85725"/>
            <a:ext cx="6827837" cy="3330159"/>
          </a:xfrm>
          <a:prstGeom prst="rect">
            <a:avLst/>
          </a:prstGeom>
          <a:noFill/>
          <a:ln w="12700">
            <a:noFill/>
            <a:miter lim="800000"/>
            <a:headEnd/>
            <a:tailEnd/>
          </a:ln>
        </p:spPr>
        <p:txBody>
          <a:bodyPr lIns="83783" tIns="41156" rIns="83783" bIns="41156">
            <a:spAutoFit/>
          </a:bodyPr>
          <a:lstStyle/>
          <a:p>
            <a:pPr defTabSz="846138">
              <a:tabLst>
                <a:tab pos="900113" algn="l"/>
                <a:tab pos="1058863" algn="l"/>
              </a:tabLst>
            </a:pPr>
            <a:r>
              <a:rPr lang="en-US" sz="1300" b="1" dirty="0">
                <a:latin typeface="Arial Narrow" pitchFamily="34" charset="0"/>
              </a:rPr>
              <a:t>OTHER QUALIFICATIONS:</a:t>
            </a:r>
          </a:p>
          <a:p>
            <a:pPr marL="228600" indent="-228600" defTabSz="846138">
              <a:buAutoNum type="arabicPeriod"/>
              <a:tabLst>
                <a:tab pos="900113" algn="l"/>
                <a:tab pos="1058863" algn="l"/>
              </a:tabLst>
            </a:pPr>
            <a:r>
              <a:rPr lang="en-US" sz="1100" dirty="0" smtClean="0">
                <a:latin typeface="Arial Narrow" pitchFamily="34" charset="0"/>
              </a:rPr>
              <a:t>Cannot </a:t>
            </a:r>
            <a:r>
              <a:rPr lang="en-US" sz="1100" dirty="0">
                <a:latin typeface="Arial Narrow" pitchFamily="34" charset="0"/>
              </a:rPr>
              <a:t>be older than </a:t>
            </a:r>
            <a:r>
              <a:rPr lang="en-US" sz="1100" dirty="0" smtClean="0">
                <a:latin typeface="Arial Narrow" pitchFamily="34" charset="0"/>
              </a:rPr>
              <a:t>33 </a:t>
            </a:r>
            <a:r>
              <a:rPr lang="en-US" sz="1100" dirty="0">
                <a:latin typeface="Arial Narrow" pitchFamily="34" charset="0"/>
              </a:rPr>
              <a:t>years and 6 months </a:t>
            </a:r>
            <a:r>
              <a:rPr lang="en-US" sz="1100" dirty="0" smtClean="0">
                <a:latin typeface="Arial Narrow" pitchFamily="34" charset="0"/>
              </a:rPr>
              <a:t>close out of this advertisement</a:t>
            </a:r>
            <a:r>
              <a:rPr lang="en-US" sz="1100" dirty="0">
                <a:latin typeface="Arial Narrow" pitchFamily="34" charset="0"/>
              </a:rPr>
              <a:t> </a:t>
            </a:r>
            <a:r>
              <a:rPr lang="en-US" sz="1100" dirty="0" smtClean="0">
                <a:latin typeface="Arial Narrow" pitchFamily="34" charset="0"/>
              </a:rPr>
              <a:t>or a waiver to get commissioned will be required.  Commissioned officers with more than 5 years of service will need an Exception to Policy based on AFI 36-2205.</a:t>
            </a:r>
            <a:endParaRPr lang="en-US" sz="1100" dirty="0">
              <a:latin typeface="Arial Narrow" pitchFamily="34" charset="0"/>
            </a:endParaRPr>
          </a:p>
          <a:p>
            <a:pPr defTabSz="846138">
              <a:tabLst>
                <a:tab pos="900113" algn="l"/>
                <a:tab pos="1058863" algn="l"/>
              </a:tabLst>
            </a:pPr>
            <a:r>
              <a:rPr lang="en-US" sz="1100" dirty="0">
                <a:latin typeface="Arial Narrow" pitchFamily="34" charset="0"/>
              </a:rPr>
              <a:t>2.  </a:t>
            </a:r>
            <a:r>
              <a:rPr lang="en-US" sz="1100" dirty="0" smtClean="0">
                <a:latin typeface="Arial Narrow" pitchFamily="34" charset="0"/>
              </a:rPr>
              <a:t>  Applicants </a:t>
            </a:r>
            <a:r>
              <a:rPr lang="en-US" sz="1100" dirty="0">
                <a:latin typeface="Arial Narrow" pitchFamily="34" charset="0"/>
              </a:rPr>
              <a:t>must be citizens  of the United States.  Naturalized citizens must submit documents required by  </a:t>
            </a:r>
          </a:p>
          <a:p>
            <a:pPr defTabSz="846138">
              <a:tabLst>
                <a:tab pos="900113" algn="l"/>
                <a:tab pos="1058863" algn="l"/>
              </a:tabLst>
            </a:pPr>
            <a:r>
              <a:rPr lang="en-US" sz="1100" dirty="0" smtClean="0">
                <a:latin typeface="Arial Narrow" pitchFamily="34" charset="0"/>
              </a:rPr>
              <a:t>        AFI </a:t>
            </a:r>
            <a:r>
              <a:rPr lang="en-US" sz="1100" dirty="0">
                <a:latin typeface="Arial Narrow" pitchFamily="34" charset="0"/>
              </a:rPr>
              <a:t>36-2610 with application.</a:t>
            </a:r>
          </a:p>
          <a:p>
            <a:pPr defTabSz="846138">
              <a:tabLst>
                <a:tab pos="900113" algn="l"/>
                <a:tab pos="1058863" algn="l"/>
              </a:tabLst>
            </a:pPr>
            <a:r>
              <a:rPr lang="en-US" sz="1100" dirty="0">
                <a:latin typeface="Arial Narrow" pitchFamily="34" charset="0"/>
              </a:rPr>
              <a:t>3.  </a:t>
            </a:r>
            <a:r>
              <a:rPr lang="en-US" sz="1100" dirty="0" smtClean="0">
                <a:latin typeface="Arial Narrow" pitchFamily="34" charset="0"/>
              </a:rPr>
              <a:t>  Applicants </a:t>
            </a:r>
            <a:r>
              <a:rPr lang="en-US" sz="1100" dirty="0">
                <a:latin typeface="Arial Narrow" pitchFamily="34" charset="0"/>
              </a:rPr>
              <a:t>must meet the physical and  academic standards to be an officer and pilot in the Air National Guard.</a:t>
            </a:r>
          </a:p>
          <a:p>
            <a:pPr marL="228600" indent="-228600" defTabSz="846138">
              <a:buAutoNum type="arabicPeriod" startAt="4"/>
              <a:tabLst>
                <a:tab pos="900113" algn="l"/>
                <a:tab pos="1058863" algn="l"/>
              </a:tabLst>
            </a:pPr>
            <a:r>
              <a:rPr lang="en-US" sz="1100" dirty="0" smtClean="0">
                <a:latin typeface="Arial Narrow" pitchFamily="34" charset="0"/>
              </a:rPr>
              <a:t>Applicant’s </a:t>
            </a:r>
            <a:r>
              <a:rPr lang="en-US" sz="1100" dirty="0">
                <a:latin typeface="Arial Narrow" pitchFamily="34" charset="0"/>
              </a:rPr>
              <a:t>Air Force Officer Qualification Test (AFOQT) scores must be equal to or greater than the following percentiles:  PILOT- 25, NAVIG-10, VERBAL-15, QUANTITATIVE-10. </a:t>
            </a:r>
            <a:endParaRPr lang="en-US" sz="1100" dirty="0" smtClean="0">
              <a:latin typeface="Arial Narrow" pitchFamily="34" charset="0"/>
            </a:endParaRPr>
          </a:p>
          <a:p>
            <a:pPr marL="228600" indent="-228600" defTabSz="846138">
              <a:buAutoNum type="arabicPeriod" startAt="4"/>
              <a:tabLst>
                <a:tab pos="900113" algn="l"/>
                <a:tab pos="1058863" algn="l"/>
              </a:tabLst>
            </a:pPr>
            <a:r>
              <a:rPr lang="en-US" sz="1100" dirty="0" smtClean="0">
                <a:latin typeface="Arial Narrow" pitchFamily="34" charset="0"/>
              </a:rPr>
              <a:t>PCSM  </a:t>
            </a:r>
            <a:r>
              <a:rPr lang="en-US" sz="1100" dirty="0">
                <a:latin typeface="Arial Narrow" pitchFamily="34" charset="0"/>
              </a:rPr>
              <a:t>score MUST be available to the pre-screening </a:t>
            </a:r>
            <a:r>
              <a:rPr lang="en-US" sz="1100" dirty="0" smtClean="0">
                <a:latin typeface="Arial Narrow" pitchFamily="34" charset="0"/>
              </a:rPr>
              <a:t>board and be AT LEAST 10. </a:t>
            </a:r>
            <a:r>
              <a:rPr lang="en-US" sz="1100" dirty="0">
                <a:latin typeface="Arial Narrow" pitchFamily="34" charset="0"/>
              </a:rPr>
              <a:t>The Basic Aptitude Test (BAT) is a factor </a:t>
            </a:r>
            <a:r>
              <a:rPr lang="en-US" sz="1100" dirty="0" smtClean="0">
                <a:latin typeface="Arial Narrow" pitchFamily="34" charset="0"/>
              </a:rPr>
              <a:t>of the </a:t>
            </a:r>
            <a:r>
              <a:rPr lang="en-US" sz="1100" dirty="0">
                <a:latin typeface="Arial Narrow" pitchFamily="34" charset="0"/>
              </a:rPr>
              <a:t>PCSM and therefore also needs to be accomplished prior to </a:t>
            </a:r>
            <a:r>
              <a:rPr lang="en-US" sz="1100" dirty="0" smtClean="0">
                <a:latin typeface="Arial Narrow" pitchFamily="34" charset="0"/>
              </a:rPr>
              <a:t>applying</a:t>
            </a:r>
            <a:r>
              <a:rPr lang="en-US" sz="1100" dirty="0">
                <a:latin typeface="Arial Narrow" pitchFamily="34" charset="0"/>
              </a:rPr>
              <a:t>. </a:t>
            </a:r>
            <a:r>
              <a:rPr lang="en-US" sz="1100" dirty="0">
                <a:latin typeface="Arial Narrow" pitchFamily="34" charset="0"/>
                <a:hlinkClick r:id="rId2"/>
              </a:rPr>
              <a:t>http://</a:t>
            </a:r>
            <a:r>
              <a:rPr lang="en-US" sz="1100" dirty="0" smtClean="0">
                <a:latin typeface="Arial Narrow" pitchFamily="34" charset="0"/>
                <a:hlinkClick r:id="rId2"/>
              </a:rPr>
              <a:t>access.afpc.af.mil/pcsmdmz/index.html</a:t>
            </a:r>
            <a:r>
              <a:rPr lang="en-US" sz="1100" dirty="0" smtClean="0">
                <a:latin typeface="Arial Narrow" pitchFamily="34" charset="0"/>
              </a:rPr>
              <a:t> </a:t>
            </a:r>
            <a:endParaRPr lang="en-US" sz="1100" dirty="0">
              <a:latin typeface="Arial Narrow" pitchFamily="34" charset="0"/>
            </a:endParaRPr>
          </a:p>
          <a:p>
            <a:pPr defTabSz="846138">
              <a:tabLst>
                <a:tab pos="900113" algn="l"/>
                <a:tab pos="1058863" algn="l"/>
              </a:tabLst>
            </a:pPr>
            <a:r>
              <a:rPr lang="en-US" sz="1100" dirty="0">
                <a:latin typeface="Arial Narrow" pitchFamily="34" charset="0"/>
              </a:rPr>
              <a:t>6.  </a:t>
            </a:r>
            <a:r>
              <a:rPr lang="en-US" sz="1100" dirty="0" smtClean="0">
                <a:latin typeface="Arial Narrow" pitchFamily="34" charset="0"/>
              </a:rPr>
              <a:t>   </a:t>
            </a:r>
            <a:r>
              <a:rPr lang="en-US" sz="1100" dirty="0">
                <a:latin typeface="Arial Narrow" pitchFamily="34" charset="0"/>
              </a:rPr>
              <a:t>Selection process is as follows:</a:t>
            </a:r>
          </a:p>
          <a:p>
            <a:pPr defTabSz="846138">
              <a:tabLst>
                <a:tab pos="900113" algn="l"/>
                <a:tab pos="1058863" algn="l"/>
              </a:tabLst>
            </a:pPr>
            <a:r>
              <a:rPr lang="en-US" sz="1100" dirty="0">
                <a:latin typeface="Arial Narrow" pitchFamily="34" charset="0"/>
              </a:rPr>
              <a:t>  A.  A  pre-screening board will </a:t>
            </a:r>
            <a:r>
              <a:rPr lang="en-US" sz="1100" dirty="0" smtClean="0">
                <a:latin typeface="Arial Narrow" pitchFamily="34" charset="0"/>
              </a:rPr>
              <a:t>meet  o/a 20 Aug 18 to </a:t>
            </a:r>
            <a:r>
              <a:rPr lang="en-US" sz="1100" dirty="0">
                <a:latin typeface="Arial Narrow" pitchFamily="34" charset="0"/>
              </a:rPr>
              <a:t>review all applications received by the announcement closing date.</a:t>
            </a:r>
          </a:p>
          <a:p>
            <a:pPr defTabSz="846138">
              <a:tabLst>
                <a:tab pos="900113" algn="l"/>
                <a:tab pos="1058863" algn="l"/>
              </a:tabLst>
            </a:pPr>
            <a:r>
              <a:rPr lang="en-US" sz="1100" dirty="0">
                <a:latin typeface="Arial Narrow" pitchFamily="34" charset="0"/>
              </a:rPr>
              <a:t>  B.  </a:t>
            </a:r>
            <a:r>
              <a:rPr lang="en-US" sz="1100" dirty="0" smtClean="0">
                <a:latin typeface="Arial Narrow" pitchFamily="34" charset="0"/>
              </a:rPr>
              <a:t>Applicants </a:t>
            </a:r>
            <a:r>
              <a:rPr lang="en-US" sz="1100" dirty="0">
                <a:latin typeface="Arial Narrow" pitchFamily="34" charset="0"/>
              </a:rPr>
              <a:t>will be notified </a:t>
            </a:r>
            <a:r>
              <a:rPr lang="en-US" sz="1100" dirty="0" smtClean="0">
                <a:latin typeface="Arial Narrow" pitchFamily="34" charset="0"/>
              </a:rPr>
              <a:t>for interviews, expected to be 8/9 Sept.</a:t>
            </a:r>
            <a:endParaRPr lang="en-US" sz="1100" dirty="0">
              <a:latin typeface="Arial Narrow" pitchFamily="34" charset="0"/>
            </a:endParaRPr>
          </a:p>
          <a:p>
            <a:pPr defTabSz="846138">
              <a:tabLst>
                <a:tab pos="900113" algn="l"/>
                <a:tab pos="1058863" algn="l"/>
              </a:tabLst>
            </a:pPr>
            <a:r>
              <a:rPr lang="en-US" sz="1100" dirty="0" smtClean="0">
                <a:latin typeface="Arial Narrow" pitchFamily="34" charset="0"/>
              </a:rPr>
              <a:t>  </a:t>
            </a:r>
            <a:r>
              <a:rPr lang="en-US" sz="1100" dirty="0">
                <a:latin typeface="Arial Narrow" pitchFamily="34" charset="0"/>
              </a:rPr>
              <a:t>C</a:t>
            </a:r>
            <a:r>
              <a:rPr lang="en-US" sz="1100" dirty="0" smtClean="0">
                <a:latin typeface="Arial Narrow" pitchFamily="34" charset="0"/>
              </a:rPr>
              <a:t>. </a:t>
            </a:r>
            <a:r>
              <a:rPr lang="en-US" sz="1100" dirty="0">
                <a:latin typeface="Arial Narrow" pitchFamily="34" charset="0"/>
              </a:rPr>
              <a:t> </a:t>
            </a:r>
            <a:r>
              <a:rPr lang="en-US" sz="1100" dirty="0" smtClean="0">
                <a:latin typeface="Arial Narrow" pitchFamily="34" charset="0"/>
              </a:rPr>
              <a:t>Selectees </a:t>
            </a:r>
            <a:r>
              <a:rPr lang="en-US" sz="1100" dirty="0">
                <a:latin typeface="Arial Narrow" pitchFamily="34" charset="0"/>
              </a:rPr>
              <a:t>must pass a Class I Flying Physical Exam.  </a:t>
            </a:r>
          </a:p>
          <a:p>
            <a:pPr marL="228600" indent="-228600" defTabSz="846138">
              <a:buAutoNum type="arabicPeriod" startAt="7"/>
              <a:tabLst>
                <a:tab pos="900113" algn="l"/>
                <a:tab pos="1058863" algn="l"/>
              </a:tabLst>
            </a:pPr>
            <a:r>
              <a:rPr lang="en-US" sz="1100" dirty="0" smtClean="0">
                <a:latin typeface="Arial Narrow" pitchFamily="34" charset="0"/>
              </a:rPr>
              <a:t>Selectees </a:t>
            </a:r>
            <a:r>
              <a:rPr lang="en-US" sz="1100" dirty="0">
                <a:latin typeface="Arial Narrow" pitchFamily="34" charset="0"/>
              </a:rPr>
              <a:t>must agree to </a:t>
            </a:r>
            <a:r>
              <a:rPr lang="en-US" sz="1100" dirty="0" smtClean="0">
                <a:latin typeface="Arial Narrow" pitchFamily="34" charset="0"/>
              </a:rPr>
              <a:t>remain a member </a:t>
            </a:r>
            <a:r>
              <a:rPr lang="en-US" sz="1100" dirty="0">
                <a:latin typeface="Arial Narrow" pitchFamily="34" charset="0"/>
              </a:rPr>
              <a:t>of the NYANG for a minimum </a:t>
            </a:r>
            <a:r>
              <a:rPr lang="en-US" sz="1100" dirty="0" smtClean="0">
                <a:latin typeface="Arial Narrow" pitchFamily="34" charset="0"/>
              </a:rPr>
              <a:t> of  six years after graduation of Undergraduate RPA Training (URT). Non-prior </a:t>
            </a:r>
            <a:r>
              <a:rPr lang="en-US" sz="1100" dirty="0">
                <a:latin typeface="Arial Narrow" pitchFamily="34" charset="0"/>
              </a:rPr>
              <a:t>service selectees </a:t>
            </a:r>
            <a:r>
              <a:rPr lang="en-US" sz="1100" b="1" dirty="0">
                <a:latin typeface="Arial Narrow" pitchFamily="34" charset="0"/>
              </a:rPr>
              <a:t>must enlist </a:t>
            </a:r>
            <a:r>
              <a:rPr lang="en-US" sz="1100" dirty="0">
                <a:latin typeface="Arial Narrow" pitchFamily="34" charset="0"/>
              </a:rPr>
              <a:t>into the NYANG (174th </a:t>
            </a:r>
            <a:r>
              <a:rPr lang="en-US" sz="1100" dirty="0" smtClean="0">
                <a:latin typeface="Arial Narrow" pitchFamily="34" charset="0"/>
              </a:rPr>
              <a:t>Attack Wing) </a:t>
            </a:r>
            <a:r>
              <a:rPr lang="en-US" sz="1100" dirty="0">
                <a:latin typeface="Arial Narrow" pitchFamily="34" charset="0"/>
              </a:rPr>
              <a:t>prior to the application package being forwarded to higher headquarters for approval.</a:t>
            </a:r>
          </a:p>
          <a:p>
            <a:pPr defTabSz="846138">
              <a:tabLst>
                <a:tab pos="900113" algn="l"/>
                <a:tab pos="1058863" algn="l"/>
              </a:tabLst>
            </a:pPr>
            <a:r>
              <a:rPr lang="en-US" sz="1100" dirty="0">
                <a:latin typeface="Arial Narrow" pitchFamily="34" charset="0"/>
              </a:rPr>
              <a:t>8.  Possession of a current private pilot’s license is beneficial but is </a:t>
            </a:r>
            <a:r>
              <a:rPr lang="en-US" sz="1100" b="1" dirty="0">
                <a:latin typeface="Arial Narrow" pitchFamily="34" charset="0"/>
              </a:rPr>
              <a:t>NOT MANDATORY</a:t>
            </a:r>
            <a:r>
              <a:rPr lang="en-US" sz="1100" dirty="0">
                <a:latin typeface="Arial Narrow" pitchFamily="34" charset="0"/>
              </a:rPr>
              <a:t>. </a:t>
            </a:r>
          </a:p>
          <a:p>
            <a:pPr defTabSz="846138">
              <a:tabLst>
                <a:tab pos="900113" algn="l"/>
                <a:tab pos="1058863" algn="l"/>
              </a:tabLst>
            </a:pPr>
            <a:r>
              <a:rPr lang="en-US" sz="1100" dirty="0">
                <a:latin typeface="Arial Narrow" pitchFamily="34" charset="0"/>
              </a:rPr>
              <a:t>9.  Any/all other </a:t>
            </a:r>
            <a:r>
              <a:rPr lang="en-US" sz="1100" dirty="0" smtClean="0">
                <a:latin typeface="Arial Narrow" pitchFamily="34" charset="0"/>
              </a:rPr>
              <a:t>RPA </a:t>
            </a:r>
            <a:r>
              <a:rPr lang="en-US" sz="1100" dirty="0">
                <a:latin typeface="Arial Narrow" pitchFamily="34" charset="0"/>
              </a:rPr>
              <a:t>appointment criteria in accordance with AFI 36-2005 and other governing </a:t>
            </a:r>
            <a:r>
              <a:rPr lang="en-US" sz="1100" dirty="0" smtClean="0">
                <a:latin typeface="Arial Narrow" pitchFamily="34" charset="0"/>
              </a:rPr>
              <a:t>regulations must be met. </a:t>
            </a:r>
            <a:endParaRPr lang="en-US" sz="1100" dirty="0">
              <a:latin typeface="Arial Narrow" pitchFamily="34" charset="0"/>
            </a:endParaRPr>
          </a:p>
        </p:txBody>
      </p:sp>
      <p:sp>
        <p:nvSpPr>
          <p:cNvPr id="3079" name="Line 7"/>
          <p:cNvSpPr>
            <a:spLocks noChangeShapeType="1"/>
          </p:cNvSpPr>
          <p:nvPr/>
        </p:nvSpPr>
        <p:spPr bwMode="auto">
          <a:xfrm>
            <a:off x="23813" y="3415884"/>
            <a:ext cx="6818312" cy="0"/>
          </a:xfrm>
          <a:prstGeom prst="line">
            <a:avLst/>
          </a:prstGeom>
          <a:noFill/>
          <a:ln w="12700">
            <a:solidFill>
              <a:schemeClr val="tx1"/>
            </a:solidFill>
            <a:round/>
            <a:headEnd/>
            <a:tailEnd/>
          </a:ln>
        </p:spPr>
        <p:txBody>
          <a:bodyPr wrap="none" anchor="ctr"/>
          <a:lstStyle/>
          <a:p>
            <a:endParaRPr lang="en-US"/>
          </a:p>
        </p:txBody>
      </p:sp>
      <p:sp>
        <p:nvSpPr>
          <p:cNvPr id="3080" name="Line 9"/>
          <p:cNvSpPr>
            <a:spLocks noChangeShapeType="1"/>
          </p:cNvSpPr>
          <p:nvPr/>
        </p:nvSpPr>
        <p:spPr bwMode="auto">
          <a:xfrm>
            <a:off x="-4762" y="4698686"/>
            <a:ext cx="6818313" cy="0"/>
          </a:xfrm>
          <a:prstGeom prst="line">
            <a:avLst/>
          </a:prstGeom>
          <a:noFill/>
          <a:ln w="12700">
            <a:solidFill>
              <a:schemeClr val="tx1"/>
            </a:solidFill>
            <a:round/>
            <a:headEnd/>
            <a:tailEnd/>
          </a:ln>
        </p:spPr>
        <p:txBody>
          <a:bodyPr wrap="none" anchor="ctr"/>
          <a:lstStyle/>
          <a:p>
            <a:endParaRPr lang="en-US"/>
          </a:p>
        </p:txBody>
      </p:sp>
      <p:sp>
        <p:nvSpPr>
          <p:cNvPr id="3081" name="Rectangle 10"/>
          <p:cNvSpPr>
            <a:spLocks noChangeArrowheads="1"/>
          </p:cNvSpPr>
          <p:nvPr/>
        </p:nvSpPr>
        <p:spPr bwMode="auto">
          <a:xfrm>
            <a:off x="23813" y="4788560"/>
            <a:ext cx="6688138" cy="1745109"/>
          </a:xfrm>
          <a:prstGeom prst="rect">
            <a:avLst/>
          </a:prstGeom>
          <a:noFill/>
          <a:ln w="12700">
            <a:noFill/>
            <a:miter lim="800000"/>
            <a:headEnd/>
            <a:tailEnd/>
          </a:ln>
        </p:spPr>
        <p:txBody>
          <a:bodyPr lIns="83783" tIns="41156" rIns="83783" bIns="41156">
            <a:spAutoFit/>
          </a:bodyPr>
          <a:lstStyle/>
          <a:p>
            <a:pPr defTabSz="846138"/>
            <a:r>
              <a:rPr lang="en-US" altLang="en-US" sz="1300" b="1" dirty="0">
                <a:latin typeface="Arial Narrow" panose="020B0606020202030204" pitchFamily="34" charset="0"/>
              </a:rPr>
              <a:t>OSIB:  </a:t>
            </a:r>
            <a:r>
              <a:rPr lang="en-US" altLang="en-US" sz="1300" dirty="0">
                <a:latin typeface="Arial Narrow" panose="020B0606020202030204" pitchFamily="34" charset="0"/>
              </a:rPr>
              <a:t>An officer Screening and Interviewing Board (OSIB) is projected to convene TBA to interview and/all qualified applicants</a:t>
            </a:r>
            <a:r>
              <a:rPr lang="en-US" altLang="en-US" sz="1300" dirty="0" smtClean="0">
                <a:latin typeface="Arial Narrow" panose="020B0606020202030204" pitchFamily="34" charset="0"/>
              </a:rPr>
              <a:t>.</a:t>
            </a:r>
          </a:p>
          <a:p>
            <a:pPr defTabSz="846138"/>
            <a:endParaRPr lang="en-US" altLang="en-US" sz="1400" dirty="0">
              <a:latin typeface="Arial Narrow" panose="020B0606020202030204" pitchFamily="34" charset="0"/>
            </a:endParaRPr>
          </a:p>
          <a:p>
            <a:pPr defTabSz="846138"/>
            <a:r>
              <a:rPr lang="en-US" sz="1300" b="1" dirty="0" smtClean="0">
                <a:latin typeface="Arial Narrow" pitchFamily="34" charset="0"/>
              </a:rPr>
              <a:t>APPLICATION </a:t>
            </a:r>
            <a:r>
              <a:rPr lang="en-US" sz="1300" b="1" dirty="0">
                <a:latin typeface="Arial Narrow" pitchFamily="34" charset="0"/>
              </a:rPr>
              <a:t>PROCEDURES:  </a:t>
            </a:r>
            <a:r>
              <a:rPr lang="en-US" sz="1100" dirty="0">
                <a:latin typeface="Arial Narrow" pitchFamily="34" charset="0"/>
              </a:rPr>
              <a:t>Applicants will prepare and forward a Resume (with complete flying history and summary of why you are interested in the </a:t>
            </a:r>
            <a:r>
              <a:rPr lang="en-US" sz="1100" dirty="0" smtClean="0">
                <a:latin typeface="Arial Narrow" pitchFamily="34" charset="0"/>
              </a:rPr>
              <a:t>174</a:t>
            </a:r>
            <a:r>
              <a:rPr lang="en-US" sz="1100" baseline="30000" dirty="0" smtClean="0">
                <a:latin typeface="Arial Narrow" pitchFamily="34" charset="0"/>
              </a:rPr>
              <a:t>th</a:t>
            </a:r>
            <a:r>
              <a:rPr lang="en-US" sz="1100" dirty="0" smtClean="0">
                <a:latin typeface="Arial Narrow" pitchFamily="34" charset="0"/>
              </a:rPr>
              <a:t> ATKW), completed  </a:t>
            </a:r>
            <a:r>
              <a:rPr lang="en-US" sz="1100" dirty="0">
                <a:latin typeface="Arial Narrow" pitchFamily="34" charset="0"/>
              </a:rPr>
              <a:t>AF Form 24 - Application of Appointment as Reserves of the Air Force or USAF Without Component, a copy of their college </a:t>
            </a:r>
            <a:r>
              <a:rPr lang="en-US" sz="1100" dirty="0" smtClean="0">
                <a:latin typeface="Arial Narrow" pitchFamily="34" charset="0"/>
              </a:rPr>
              <a:t>transcripts, </a:t>
            </a:r>
            <a:r>
              <a:rPr lang="en-US" sz="1100" dirty="0">
                <a:latin typeface="Arial Narrow" pitchFamily="34" charset="0"/>
              </a:rPr>
              <a:t>a copy of their AFOQT scores and PCSM scores, </a:t>
            </a:r>
            <a:r>
              <a:rPr lang="en-US" sz="1100" b="1" u="sng" dirty="0">
                <a:latin typeface="Arial Narrow" pitchFamily="34" charset="0"/>
              </a:rPr>
              <a:t>No Later Than Close of Business of Announcement Closing Date.  </a:t>
            </a:r>
            <a:r>
              <a:rPr lang="en-US" sz="1100" dirty="0">
                <a:latin typeface="Arial Narrow" pitchFamily="34" charset="0"/>
              </a:rPr>
              <a:t>Include all other data that might </a:t>
            </a:r>
            <a:r>
              <a:rPr lang="en-US" sz="1100" dirty="0" smtClean="0">
                <a:latin typeface="Arial Narrow" pitchFamily="34" charset="0"/>
              </a:rPr>
              <a:t>help you </a:t>
            </a:r>
            <a:r>
              <a:rPr lang="en-US" sz="1100" dirty="0">
                <a:latin typeface="Arial Narrow" pitchFamily="34" charset="0"/>
              </a:rPr>
              <a:t>qualify as a top candidate. </a:t>
            </a:r>
            <a:r>
              <a:rPr lang="en-US" sz="1100" b="1" u="sng" dirty="0">
                <a:latin typeface="Arial Narrow" pitchFamily="34" charset="0"/>
              </a:rPr>
              <a:t>PLEASE DO NOT ATTACH MATERIALS IN A BINDER OR DOCUMENT PROTECTORS.  STAPLE ALL DOCUMENTS WITH ONE STAPLE IN THE LEFT TOP CORNER IN THE ORDER AS STATED ABOVE.</a:t>
            </a:r>
          </a:p>
        </p:txBody>
      </p:sp>
      <p:sp>
        <p:nvSpPr>
          <p:cNvPr id="3082" name="Line 11"/>
          <p:cNvSpPr>
            <a:spLocks noChangeShapeType="1"/>
          </p:cNvSpPr>
          <p:nvPr/>
        </p:nvSpPr>
        <p:spPr bwMode="auto">
          <a:xfrm>
            <a:off x="38100" y="6610842"/>
            <a:ext cx="6818312" cy="0"/>
          </a:xfrm>
          <a:prstGeom prst="line">
            <a:avLst/>
          </a:prstGeom>
          <a:noFill/>
          <a:ln w="12700">
            <a:solidFill>
              <a:schemeClr val="tx1"/>
            </a:solidFill>
            <a:round/>
            <a:headEnd/>
            <a:tailEnd/>
          </a:ln>
        </p:spPr>
        <p:txBody>
          <a:bodyPr wrap="none" anchor="ctr"/>
          <a:lstStyle/>
          <a:p>
            <a:endParaRPr lang="en-US"/>
          </a:p>
        </p:txBody>
      </p:sp>
      <p:sp>
        <p:nvSpPr>
          <p:cNvPr id="3083" name="Rectangle 12"/>
          <p:cNvSpPr>
            <a:spLocks noChangeArrowheads="1"/>
          </p:cNvSpPr>
          <p:nvPr/>
        </p:nvSpPr>
        <p:spPr bwMode="auto">
          <a:xfrm>
            <a:off x="11113" y="6623542"/>
            <a:ext cx="4557712" cy="1074737"/>
          </a:xfrm>
          <a:prstGeom prst="rect">
            <a:avLst/>
          </a:prstGeom>
          <a:noFill/>
          <a:ln w="12700">
            <a:noFill/>
            <a:miter lim="800000"/>
            <a:headEnd/>
            <a:tailEnd/>
          </a:ln>
        </p:spPr>
        <p:txBody>
          <a:bodyPr lIns="83783" tIns="41156" rIns="83783" bIns="41156">
            <a:spAutoFit/>
          </a:bodyPr>
          <a:lstStyle/>
          <a:p>
            <a:pPr defTabSz="846138">
              <a:tabLst>
                <a:tab pos="1852613" algn="l"/>
              </a:tabLst>
            </a:pPr>
            <a:r>
              <a:rPr lang="en-US" sz="1300" b="1" dirty="0">
                <a:latin typeface="Arial Narrow" pitchFamily="34" charset="0"/>
              </a:rPr>
              <a:t>MAIL APPLICATION TO:        </a:t>
            </a:r>
            <a:r>
              <a:rPr lang="en-US" sz="1300" dirty="0">
                <a:latin typeface="Arial Narrow" pitchFamily="34" charset="0"/>
              </a:rPr>
              <a:t>174</a:t>
            </a:r>
            <a:r>
              <a:rPr lang="en-US" sz="1300" baseline="30000" dirty="0">
                <a:latin typeface="Arial Narrow" pitchFamily="34" charset="0"/>
              </a:rPr>
              <a:t>TH</a:t>
            </a:r>
            <a:r>
              <a:rPr lang="en-US" sz="1300" dirty="0">
                <a:latin typeface="Arial Narrow" pitchFamily="34" charset="0"/>
              </a:rPr>
              <a:t> </a:t>
            </a:r>
            <a:r>
              <a:rPr lang="en-US" sz="1300" dirty="0" smtClean="0">
                <a:latin typeface="Arial Narrow" pitchFamily="34" charset="0"/>
              </a:rPr>
              <a:t>FSS/FSMP</a:t>
            </a:r>
            <a:endParaRPr lang="en-US" sz="1300" dirty="0">
              <a:latin typeface="Arial Narrow" pitchFamily="34" charset="0"/>
            </a:endParaRPr>
          </a:p>
          <a:p>
            <a:pPr defTabSz="846138">
              <a:tabLst>
                <a:tab pos="1852613" algn="l"/>
              </a:tabLst>
            </a:pPr>
            <a:r>
              <a:rPr lang="en-US" sz="1300" dirty="0">
                <a:latin typeface="Arial Narrow" pitchFamily="34" charset="0"/>
              </a:rPr>
              <a:t> 	HANCOCK FIELD </a:t>
            </a:r>
          </a:p>
          <a:p>
            <a:pPr defTabSz="846138">
              <a:tabLst>
                <a:tab pos="1852613" algn="l"/>
              </a:tabLst>
            </a:pPr>
            <a:r>
              <a:rPr lang="en-US" sz="1300" dirty="0">
                <a:latin typeface="Arial Narrow" pitchFamily="34" charset="0"/>
              </a:rPr>
              <a:t>	6001 EAST MOLLOY ROAD</a:t>
            </a:r>
          </a:p>
          <a:p>
            <a:pPr defTabSz="846138">
              <a:tabLst>
                <a:tab pos="1852613" algn="l"/>
              </a:tabLst>
            </a:pPr>
            <a:r>
              <a:rPr lang="en-US" sz="1300" dirty="0">
                <a:latin typeface="Arial Narrow" pitchFamily="34" charset="0"/>
              </a:rPr>
              <a:t>	</a:t>
            </a:r>
            <a:r>
              <a:rPr lang="en-US" sz="1300" dirty="0" smtClean="0">
                <a:latin typeface="Arial Narrow" pitchFamily="34" charset="0"/>
              </a:rPr>
              <a:t>SYRACUSE</a:t>
            </a:r>
            <a:r>
              <a:rPr lang="en-US" sz="1300" dirty="0">
                <a:latin typeface="Arial Narrow" pitchFamily="34" charset="0"/>
              </a:rPr>
              <a:t>, NY 13211-7099</a:t>
            </a:r>
          </a:p>
          <a:p>
            <a:pPr defTabSz="846138">
              <a:tabLst>
                <a:tab pos="1852613" algn="l"/>
              </a:tabLst>
            </a:pPr>
            <a:r>
              <a:rPr lang="en-US" sz="1300" dirty="0">
                <a:latin typeface="Arial Narrow" pitchFamily="34" charset="0"/>
              </a:rPr>
              <a:t>  	</a:t>
            </a:r>
            <a:r>
              <a:rPr lang="en-US" sz="1300" dirty="0" smtClean="0">
                <a:latin typeface="Arial Narrow" pitchFamily="34" charset="0"/>
              </a:rPr>
              <a:t>(</a:t>
            </a:r>
            <a:r>
              <a:rPr lang="en-US" sz="1300" dirty="0">
                <a:latin typeface="Arial Narrow" pitchFamily="34" charset="0"/>
              </a:rPr>
              <a:t>ATTN: </a:t>
            </a:r>
            <a:r>
              <a:rPr lang="en-US" sz="1300" dirty="0" smtClean="0">
                <a:latin typeface="Arial Narrow" pitchFamily="34" charset="0"/>
              </a:rPr>
              <a:t>SSgt Samantha Moade )</a:t>
            </a:r>
            <a:endParaRPr lang="en-US" sz="1300" dirty="0">
              <a:latin typeface="Arial Narrow" pitchFamily="34" charset="0"/>
            </a:endParaRPr>
          </a:p>
        </p:txBody>
      </p:sp>
      <p:sp>
        <p:nvSpPr>
          <p:cNvPr id="3084" name="Line 13"/>
          <p:cNvSpPr>
            <a:spLocks noChangeShapeType="1"/>
          </p:cNvSpPr>
          <p:nvPr/>
        </p:nvSpPr>
        <p:spPr bwMode="auto">
          <a:xfrm>
            <a:off x="17463" y="7712534"/>
            <a:ext cx="6818312" cy="0"/>
          </a:xfrm>
          <a:prstGeom prst="line">
            <a:avLst/>
          </a:prstGeom>
          <a:noFill/>
          <a:ln w="12700">
            <a:solidFill>
              <a:schemeClr val="tx1"/>
            </a:solidFill>
            <a:round/>
            <a:headEnd/>
            <a:tailEnd/>
          </a:ln>
        </p:spPr>
        <p:txBody>
          <a:bodyPr wrap="none" anchor="ctr"/>
          <a:lstStyle/>
          <a:p>
            <a:endParaRPr lang="en-US"/>
          </a:p>
        </p:txBody>
      </p:sp>
      <p:sp>
        <p:nvSpPr>
          <p:cNvPr id="3085" name="Rectangle 14"/>
          <p:cNvSpPr>
            <a:spLocks noChangeArrowheads="1"/>
          </p:cNvSpPr>
          <p:nvPr/>
        </p:nvSpPr>
        <p:spPr bwMode="auto">
          <a:xfrm>
            <a:off x="49213" y="7712534"/>
            <a:ext cx="4800600" cy="1723565"/>
          </a:xfrm>
          <a:prstGeom prst="rect">
            <a:avLst/>
          </a:prstGeom>
          <a:noFill/>
          <a:ln w="12700">
            <a:noFill/>
            <a:miter lim="800000"/>
            <a:headEnd/>
            <a:tailEnd/>
          </a:ln>
        </p:spPr>
        <p:txBody>
          <a:bodyPr lIns="83783" tIns="41156" rIns="83783" bIns="41156">
            <a:spAutoFit/>
          </a:bodyPr>
          <a:lstStyle/>
          <a:p>
            <a:pPr defTabSz="846138"/>
            <a:r>
              <a:rPr lang="en-US" sz="1300" b="1" dirty="0">
                <a:latin typeface="Arial Narrow" pitchFamily="34" charset="0"/>
              </a:rPr>
              <a:t>DISTRIBUTION</a:t>
            </a:r>
            <a:r>
              <a:rPr lang="en-US" sz="1300" b="1" dirty="0" smtClean="0">
                <a:latin typeface="Arial Narrow" pitchFamily="34" charset="0"/>
              </a:rPr>
              <a:t>:</a:t>
            </a:r>
          </a:p>
          <a:p>
            <a:pPr defTabSz="846138"/>
            <a:endParaRPr lang="en-US" sz="1300" b="1" dirty="0" smtClean="0">
              <a:latin typeface="Arial Narrow" pitchFamily="34" charset="0"/>
            </a:endParaRPr>
          </a:p>
          <a:p>
            <a:pPr defTabSz="846138">
              <a:buFontTx/>
              <a:buChar char="-"/>
            </a:pPr>
            <a:r>
              <a:rPr lang="en-US" sz="1300" dirty="0" smtClean="0">
                <a:latin typeface="Arial Narrow" pitchFamily="34" charset="0"/>
              </a:rPr>
              <a:t>EACH </a:t>
            </a:r>
            <a:r>
              <a:rPr lang="en-US" sz="1300" dirty="0">
                <a:latin typeface="Arial Narrow" pitchFamily="34" charset="0"/>
              </a:rPr>
              <a:t>NYANG </a:t>
            </a:r>
            <a:r>
              <a:rPr lang="en-US" sz="1300" dirty="0" smtClean="0">
                <a:latin typeface="Arial Narrow" pitchFamily="34" charset="0"/>
              </a:rPr>
              <a:t>INSTALLATION </a:t>
            </a:r>
            <a:r>
              <a:rPr lang="en-US" sz="1300" dirty="0">
                <a:latin typeface="Arial Narrow" pitchFamily="34" charset="0"/>
              </a:rPr>
              <a:t>(FOR FURTHER DISSEMINATION)</a:t>
            </a:r>
          </a:p>
          <a:p>
            <a:pPr defTabSz="846138">
              <a:lnSpc>
                <a:spcPct val="130000"/>
              </a:lnSpc>
            </a:pPr>
            <a:r>
              <a:rPr lang="en-US" sz="1300" dirty="0" smtClean="0">
                <a:latin typeface="Arial Narrow" pitchFamily="34" charset="0"/>
              </a:rPr>
              <a:t>-DMNA/ANG/DP</a:t>
            </a:r>
            <a:endParaRPr lang="en-US" sz="1300" dirty="0">
              <a:latin typeface="Arial Narrow" pitchFamily="34" charset="0"/>
            </a:endParaRPr>
          </a:p>
          <a:p>
            <a:pPr defTabSz="846138">
              <a:lnSpc>
                <a:spcPct val="130000"/>
              </a:lnSpc>
              <a:buFontTx/>
              <a:buChar char="-"/>
            </a:pPr>
            <a:r>
              <a:rPr lang="en-US" sz="1300" dirty="0" smtClean="0">
                <a:latin typeface="Arial Narrow" pitchFamily="34" charset="0"/>
              </a:rPr>
              <a:t>DMNA/MNAF</a:t>
            </a:r>
            <a:endParaRPr lang="en-US" sz="1300" dirty="0">
              <a:latin typeface="Arial Narrow" pitchFamily="34" charset="0"/>
            </a:endParaRPr>
          </a:p>
          <a:p>
            <a:pPr defTabSz="846138">
              <a:lnSpc>
                <a:spcPct val="130000"/>
              </a:lnSpc>
            </a:pPr>
            <a:endParaRPr lang="en-US" sz="1300" dirty="0">
              <a:latin typeface="Arial Narrow" pitchFamily="34" charset="0"/>
            </a:endParaRPr>
          </a:p>
          <a:p>
            <a:pPr defTabSz="846138">
              <a:lnSpc>
                <a:spcPct val="130000"/>
              </a:lnSpc>
            </a:pPr>
            <a:endParaRPr lang="en-US" sz="1300" dirty="0">
              <a:latin typeface="Arial Narrow" pitchFamily="34" charset="0"/>
            </a:endParaRPr>
          </a:p>
        </p:txBody>
      </p:sp>
      <p:sp>
        <p:nvSpPr>
          <p:cNvPr id="3086" name="Text Box 16"/>
          <p:cNvSpPr txBox="1">
            <a:spLocks noChangeArrowheads="1"/>
          </p:cNvSpPr>
          <p:nvPr/>
        </p:nvSpPr>
        <p:spPr bwMode="auto">
          <a:xfrm>
            <a:off x="38100" y="3522195"/>
            <a:ext cx="6551613" cy="1193486"/>
          </a:xfrm>
          <a:prstGeom prst="rect">
            <a:avLst/>
          </a:prstGeom>
          <a:noFill/>
          <a:ln w="12700">
            <a:noFill/>
            <a:miter lim="800000"/>
            <a:headEnd/>
            <a:tailEnd/>
          </a:ln>
        </p:spPr>
        <p:txBody>
          <a:bodyPr lIns="84664" tIns="42332" rIns="84664" bIns="42332">
            <a:spAutoFit/>
          </a:bodyPr>
          <a:lstStyle/>
          <a:p>
            <a:pPr defTabSz="846138">
              <a:spcBef>
                <a:spcPct val="50000"/>
              </a:spcBef>
            </a:pPr>
            <a:r>
              <a:rPr lang="en-US" altLang="en-US" sz="1200" dirty="0">
                <a:latin typeface="Arial Narrow" panose="020B0606020202030204" pitchFamily="34" charset="0"/>
              </a:rPr>
              <a:t>Applicant must be less than age 40 at the time of commissioning.  Must satisfactorily complete the AF Officer Qualifying Test (AFOQT) prior to selection board and (after selection) pass a Commissioning Physical.  Applicant is encouraged to contact SMSgt Kara Nielsen @ (315) 233-2032 ASAP  to be scheduled for the test.  The results must be available prior to scheduling the OSIB.  (Applicant may apply for position prior to test taking).  When selectee is approved for appointment by NGB, attendance of six weeks at Total Force Officer Training (TFOT) is Mandatory.</a:t>
            </a:r>
            <a:endParaRPr lang="en-US" sz="1300" dirty="0"/>
          </a:p>
        </p:txBody>
      </p:sp>
    </p:spTree>
  </p:cSld>
  <p:clrMapOvr>
    <a:masterClrMapping/>
  </p:clrMapOvr>
  <p:transition/>
</p:sld>
</file>

<file path=ppt/theme/theme1.xml><?xml version="1.0" encoding="utf-8"?>
<a:theme xmlns:a="http://schemas.openxmlformats.org/drawingml/2006/main" name="Pwr Pnt">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wr P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Pwr Pn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wr Pn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wr Pn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wr Pn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wr Pn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wr Pn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wr Pn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1805</TotalTime>
  <Pages>2</Pages>
  <Words>997</Words>
  <Application>Microsoft Office PowerPoint</Application>
  <PresentationFormat>On-screen Show (4:3)</PresentationFormat>
  <Paragraphs>66</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 Narrow</vt:lpstr>
      <vt:lpstr>Times New Roman</vt:lpstr>
      <vt:lpstr>Pwr Pnt</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ANG</dc:creator>
  <cp:lastModifiedBy>1023208594N</cp:lastModifiedBy>
  <cp:revision>123</cp:revision>
  <cp:lastPrinted>2002-05-31T12:06:29Z</cp:lastPrinted>
  <dcterms:created xsi:type="dcterms:W3CDTF">1997-09-11T08:25:56Z</dcterms:created>
  <dcterms:modified xsi:type="dcterms:W3CDTF">2018-06-20T18:26:53Z</dcterms:modified>
</cp:coreProperties>
</file>