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7497763" cy="978376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081">
          <p15:clr>
            <a:srgbClr val="A4A3A4"/>
          </p15:clr>
        </p15:guide>
        <p15:guide id="2" pos="23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75" autoAdjust="0"/>
    <p:restoredTop sz="90929"/>
  </p:normalViewPr>
  <p:slideViewPr>
    <p:cSldViewPr>
      <p:cViewPr varScale="1">
        <p:scale>
          <a:sx n="77" d="100"/>
          <a:sy n="77" d="100"/>
        </p:scale>
        <p:origin x="2808" y="78"/>
      </p:cViewPr>
      <p:guideLst>
        <p:guide orient="horz" pos="3081"/>
        <p:guide pos="236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345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9" name="Rectangle 3"/>
          <p:cNvSpPr>
            <a:spLocks noGrp="1" noRot="1" noChangeAspect="1" noChangeArrowheads="1" noTextEdit="1"/>
          </p:cNvSpPr>
          <p:nvPr>
            <p:ph type="sldImg" idx="2"/>
          </p:nvPr>
        </p:nvSpPr>
        <p:spPr bwMode="auto">
          <a:xfrm>
            <a:off x="2097088" y="703263"/>
            <a:ext cx="2662237" cy="34734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219937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65138"/>
          </a:xfrm>
          <a:prstGeom prst="rect">
            <a:avLst/>
          </a:prstGeom>
          <a:noFill/>
          <a:ln w="12700">
            <a:noFill/>
            <a:miter lim="800000"/>
            <a:headEnd/>
            <a:tailEnd/>
          </a:ln>
        </p:spPr>
        <p:txBody>
          <a:bodyPr wrap="none" anchor="ctr"/>
          <a:lstStyle/>
          <a:p>
            <a:endParaRPr lang="en-US"/>
          </a:p>
        </p:txBody>
      </p:sp>
      <p:sp>
        <p:nvSpPr>
          <p:cNvPr id="5123" name="Rectangle 3"/>
          <p:cNvSpPr>
            <a:spLocks noChangeArrowheads="1"/>
          </p:cNvSpPr>
          <p:nvPr/>
        </p:nvSpPr>
        <p:spPr bwMode="auto">
          <a:xfrm>
            <a:off x="3886200" y="8831263"/>
            <a:ext cx="2971800" cy="465137"/>
          </a:xfrm>
          <a:prstGeom prst="rect">
            <a:avLst/>
          </a:prstGeom>
          <a:noFill/>
          <a:ln w="12700">
            <a:noFill/>
            <a:miter lim="800000"/>
            <a:headEnd/>
            <a:tailEnd/>
          </a:ln>
        </p:spPr>
        <p:txBody>
          <a:bodyPr lIns="19050" tIns="0" rIns="19050" bIns="0" anchor="b"/>
          <a:lstStyle/>
          <a:p>
            <a:pPr algn="r"/>
            <a:r>
              <a:rPr lang="en-US" sz="1000" i="1"/>
              <a:t>1</a:t>
            </a:r>
          </a:p>
        </p:txBody>
      </p:sp>
      <p:sp>
        <p:nvSpPr>
          <p:cNvPr id="5124"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a:p>
        </p:txBody>
      </p:sp>
      <p:sp>
        <p:nvSpPr>
          <p:cNvPr id="5125"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a:p>
        </p:txBody>
      </p:sp>
      <p:sp>
        <p:nvSpPr>
          <p:cNvPr id="5126" name="Rectangle 6"/>
          <p:cNvSpPr>
            <a:spLocks noGrp="1" noRot="1" noChangeAspect="1" noChangeArrowheads="1" noTextEdit="1"/>
          </p:cNvSpPr>
          <p:nvPr>
            <p:ph type="sldImg"/>
          </p:nvPr>
        </p:nvSpPr>
        <p:spPr>
          <a:ln cap="flat"/>
        </p:spPr>
      </p:sp>
      <p:sp>
        <p:nvSpPr>
          <p:cNvPr id="5127" name="Rectangle 7"/>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08586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86200" y="0"/>
            <a:ext cx="2971800" cy="465138"/>
          </a:xfrm>
          <a:prstGeom prst="rect">
            <a:avLst/>
          </a:prstGeom>
          <a:noFill/>
          <a:ln w="12700">
            <a:noFill/>
            <a:miter lim="800000"/>
            <a:headEnd/>
            <a:tailEnd/>
          </a:ln>
        </p:spPr>
        <p:txBody>
          <a:bodyPr wrap="none" anchor="ctr"/>
          <a:lstStyle/>
          <a:p>
            <a:endParaRPr lang="en-US"/>
          </a:p>
        </p:txBody>
      </p:sp>
      <p:sp>
        <p:nvSpPr>
          <p:cNvPr id="6147" name="Rectangle 3"/>
          <p:cNvSpPr>
            <a:spLocks noChangeArrowheads="1"/>
          </p:cNvSpPr>
          <p:nvPr/>
        </p:nvSpPr>
        <p:spPr bwMode="auto">
          <a:xfrm>
            <a:off x="3886200" y="8831263"/>
            <a:ext cx="2971800" cy="465137"/>
          </a:xfrm>
          <a:prstGeom prst="rect">
            <a:avLst/>
          </a:prstGeom>
          <a:noFill/>
          <a:ln w="12700">
            <a:noFill/>
            <a:miter lim="800000"/>
            <a:headEnd/>
            <a:tailEnd/>
          </a:ln>
        </p:spPr>
        <p:txBody>
          <a:bodyPr lIns="19050" tIns="0" rIns="19050" bIns="0" anchor="b"/>
          <a:lstStyle/>
          <a:p>
            <a:pPr algn="r"/>
            <a:r>
              <a:rPr lang="en-US" sz="1000" i="1"/>
              <a:t>2</a:t>
            </a:r>
          </a:p>
        </p:txBody>
      </p:sp>
      <p:sp>
        <p:nvSpPr>
          <p:cNvPr id="6148"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a:p>
        </p:txBody>
      </p:sp>
      <p:sp>
        <p:nvSpPr>
          <p:cNvPr id="6149"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a:p>
        </p:txBody>
      </p:sp>
      <p:sp>
        <p:nvSpPr>
          <p:cNvPr id="6150" name="Rectangle 6"/>
          <p:cNvSpPr>
            <a:spLocks noGrp="1" noRot="1" noChangeAspect="1" noChangeArrowheads="1" noTextEdit="1"/>
          </p:cNvSpPr>
          <p:nvPr>
            <p:ph type="sldImg"/>
          </p:nvPr>
        </p:nvSpPr>
        <p:spPr>
          <a:ln cap="flat"/>
        </p:spPr>
      </p:sp>
      <p:sp>
        <p:nvSpPr>
          <p:cNvPr id="6151" name="Rectangle 7"/>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012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1975" y="3040063"/>
            <a:ext cx="6373813" cy="20970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23950" y="5543550"/>
            <a:ext cx="5249863" cy="250031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1938" y="868363"/>
            <a:ext cx="1592262" cy="7826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0388" y="868363"/>
            <a:ext cx="4629150" cy="782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2138" y="6286500"/>
            <a:ext cx="6373812" cy="1943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92138" y="4146550"/>
            <a:ext cx="6373812" cy="2139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0388" y="2824163"/>
            <a:ext cx="3109912" cy="587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22700" y="2824163"/>
            <a:ext cx="3111500" cy="587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4650" y="392113"/>
            <a:ext cx="6748463" cy="16303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74650" y="2190750"/>
            <a:ext cx="3313113" cy="911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4650" y="3101975"/>
            <a:ext cx="3313113" cy="56372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08413" y="2190750"/>
            <a:ext cx="3314700" cy="911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08413" y="3101975"/>
            <a:ext cx="3314700" cy="56372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4650" y="388938"/>
            <a:ext cx="2466975" cy="16589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932113" y="388938"/>
            <a:ext cx="4191000" cy="8350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74650" y="2047875"/>
            <a:ext cx="2466975" cy="66913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0025" y="6848475"/>
            <a:ext cx="4498975" cy="8080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70025" y="874713"/>
            <a:ext cx="4498975" cy="58689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470025" y="7656513"/>
            <a:ext cx="4498975" cy="1149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0388" y="868363"/>
            <a:ext cx="6373812" cy="1630362"/>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0388" y="2824163"/>
            <a:ext cx="6373812" cy="587057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47688" y="8929688"/>
            <a:ext cx="1600200" cy="685800"/>
          </a:xfrm>
          <a:prstGeom prst="rect">
            <a:avLst/>
          </a:prstGeom>
          <a:noFill/>
          <a:ln w="12700">
            <a:noFill/>
            <a:miter lim="800000"/>
            <a:headEnd/>
            <a:tailEnd/>
          </a:ln>
        </p:spPr>
        <p:txBody>
          <a:bodyPr wrap="none" anchor="ctr"/>
          <a:lstStyle/>
          <a:p>
            <a:endParaRPr lang="en-US" dirty="0"/>
          </a:p>
        </p:txBody>
      </p:sp>
      <p:sp>
        <p:nvSpPr>
          <p:cNvPr id="2051" name="Rectangle 3"/>
          <p:cNvSpPr>
            <a:spLocks noChangeArrowheads="1"/>
          </p:cNvSpPr>
          <p:nvPr/>
        </p:nvSpPr>
        <p:spPr bwMode="auto">
          <a:xfrm>
            <a:off x="2605088" y="8929688"/>
            <a:ext cx="2286000" cy="685800"/>
          </a:xfrm>
          <a:prstGeom prst="rect">
            <a:avLst/>
          </a:prstGeom>
          <a:noFill/>
          <a:ln w="12700">
            <a:noFill/>
            <a:miter lim="800000"/>
            <a:headEnd/>
            <a:tailEnd/>
          </a:ln>
        </p:spPr>
        <p:txBody>
          <a:bodyPr wrap="none" anchor="ctr"/>
          <a:lstStyle/>
          <a:p>
            <a:endParaRPr lang="en-US" dirty="0"/>
          </a:p>
        </p:txBody>
      </p:sp>
      <p:sp>
        <p:nvSpPr>
          <p:cNvPr id="2052" name="Rectangle 4"/>
          <p:cNvSpPr>
            <a:spLocks noChangeArrowheads="1"/>
          </p:cNvSpPr>
          <p:nvPr/>
        </p:nvSpPr>
        <p:spPr bwMode="auto">
          <a:xfrm>
            <a:off x="19050" y="19050"/>
            <a:ext cx="7454900" cy="9588500"/>
          </a:xfrm>
          <a:prstGeom prst="rect">
            <a:avLst/>
          </a:prstGeom>
          <a:noFill/>
          <a:ln w="12700">
            <a:solidFill>
              <a:schemeClr val="tx1"/>
            </a:solidFill>
            <a:miter lim="800000"/>
            <a:headEnd/>
            <a:tailEnd/>
          </a:ln>
        </p:spPr>
        <p:txBody>
          <a:bodyPr wrap="none" anchor="ctr"/>
          <a:lstStyle/>
          <a:p>
            <a:endParaRPr lang="en-US" dirty="0"/>
          </a:p>
        </p:txBody>
      </p:sp>
      <p:sp>
        <p:nvSpPr>
          <p:cNvPr id="2053" name="Rectangle 5"/>
          <p:cNvSpPr>
            <a:spLocks noChangeArrowheads="1"/>
          </p:cNvSpPr>
          <p:nvPr/>
        </p:nvSpPr>
        <p:spPr bwMode="auto">
          <a:xfrm>
            <a:off x="1873250" y="-7938"/>
            <a:ext cx="3749675" cy="363538"/>
          </a:xfrm>
          <a:prstGeom prst="rect">
            <a:avLst/>
          </a:prstGeom>
          <a:noFill/>
          <a:ln w="12700">
            <a:noFill/>
            <a:miter lim="800000"/>
            <a:headEnd/>
            <a:tailEnd/>
          </a:ln>
        </p:spPr>
        <p:txBody>
          <a:bodyPr wrap="none" lIns="90488" tIns="44450" rIns="90488" bIns="44450">
            <a:spAutoFit/>
          </a:bodyPr>
          <a:lstStyle/>
          <a:p>
            <a:pPr algn="ctr"/>
            <a:r>
              <a:rPr lang="en-US" sz="1800" b="1" dirty="0">
                <a:latin typeface="Arial Narrow" pitchFamily="34" charset="0"/>
              </a:rPr>
              <a:t>ENLISTED VACANCY ANNOUNCEMENT</a:t>
            </a:r>
          </a:p>
        </p:txBody>
      </p:sp>
      <p:sp>
        <p:nvSpPr>
          <p:cNvPr id="2054" name="Line 6"/>
          <p:cNvSpPr>
            <a:spLocks noChangeShapeType="1"/>
          </p:cNvSpPr>
          <p:nvPr/>
        </p:nvSpPr>
        <p:spPr bwMode="auto">
          <a:xfrm>
            <a:off x="19050" y="317500"/>
            <a:ext cx="7454900" cy="0"/>
          </a:xfrm>
          <a:prstGeom prst="line">
            <a:avLst/>
          </a:prstGeom>
          <a:noFill/>
          <a:ln w="12700">
            <a:solidFill>
              <a:schemeClr val="tx1"/>
            </a:solidFill>
            <a:round/>
            <a:headEnd/>
            <a:tailEnd/>
          </a:ln>
        </p:spPr>
        <p:txBody>
          <a:bodyPr wrap="none" anchor="ctr"/>
          <a:lstStyle/>
          <a:p>
            <a:endParaRPr lang="en-US" dirty="0"/>
          </a:p>
        </p:txBody>
      </p:sp>
      <p:sp>
        <p:nvSpPr>
          <p:cNvPr id="2055" name="Line 7"/>
          <p:cNvSpPr>
            <a:spLocks noChangeShapeType="1"/>
          </p:cNvSpPr>
          <p:nvPr/>
        </p:nvSpPr>
        <p:spPr bwMode="auto">
          <a:xfrm>
            <a:off x="0" y="1539875"/>
            <a:ext cx="7454900" cy="0"/>
          </a:xfrm>
          <a:prstGeom prst="line">
            <a:avLst/>
          </a:prstGeom>
          <a:noFill/>
          <a:ln w="12700">
            <a:solidFill>
              <a:schemeClr val="tx1"/>
            </a:solidFill>
            <a:round/>
            <a:headEnd/>
            <a:tailEnd/>
          </a:ln>
        </p:spPr>
        <p:txBody>
          <a:bodyPr wrap="none" anchor="ctr"/>
          <a:lstStyle/>
          <a:p>
            <a:endParaRPr lang="en-US" dirty="0"/>
          </a:p>
        </p:txBody>
      </p:sp>
      <p:sp>
        <p:nvSpPr>
          <p:cNvPr id="2056" name="Line 8"/>
          <p:cNvSpPr>
            <a:spLocks noChangeShapeType="1"/>
          </p:cNvSpPr>
          <p:nvPr/>
        </p:nvSpPr>
        <p:spPr bwMode="auto">
          <a:xfrm>
            <a:off x="19050" y="2984500"/>
            <a:ext cx="7454900" cy="0"/>
          </a:xfrm>
          <a:prstGeom prst="line">
            <a:avLst/>
          </a:prstGeom>
          <a:noFill/>
          <a:ln w="12700">
            <a:solidFill>
              <a:schemeClr val="tx1"/>
            </a:solidFill>
            <a:round/>
            <a:headEnd/>
            <a:tailEnd/>
          </a:ln>
        </p:spPr>
        <p:txBody>
          <a:bodyPr wrap="none" anchor="ctr"/>
          <a:lstStyle/>
          <a:p>
            <a:endParaRPr lang="en-US" dirty="0"/>
          </a:p>
        </p:txBody>
      </p:sp>
      <p:sp>
        <p:nvSpPr>
          <p:cNvPr id="2057" name="Rectangle 9"/>
          <p:cNvSpPr>
            <a:spLocks noChangeArrowheads="1"/>
          </p:cNvSpPr>
          <p:nvPr/>
        </p:nvSpPr>
        <p:spPr bwMode="auto">
          <a:xfrm>
            <a:off x="19050" y="407069"/>
            <a:ext cx="2642969" cy="951543"/>
          </a:xfrm>
          <a:prstGeom prst="rect">
            <a:avLst/>
          </a:prstGeom>
          <a:noFill/>
          <a:ln w="12700">
            <a:noFill/>
            <a:miter lim="800000"/>
            <a:headEnd/>
            <a:tailEnd/>
          </a:ln>
        </p:spPr>
        <p:txBody>
          <a:bodyPr wrap="none" lIns="90488" tIns="44450" rIns="90488" bIns="44450">
            <a:spAutoFit/>
          </a:bodyPr>
          <a:lstStyle/>
          <a:p>
            <a:r>
              <a:rPr lang="en-US" sz="1400" b="1" dirty="0">
                <a:latin typeface="Arial Narrow" pitchFamily="34" charset="0"/>
              </a:rPr>
              <a:t>NEW YORK AIR NATIONAL GUARD</a:t>
            </a:r>
          </a:p>
          <a:p>
            <a:r>
              <a:rPr lang="en-US" sz="1400" b="1" dirty="0">
                <a:latin typeface="Arial Narrow" pitchFamily="34" charset="0"/>
              </a:rPr>
              <a:t>174th </a:t>
            </a:r>
            <a:r>
              <a:rPr lang="en-US" sz="1400" b="1" dirty="0" smtClean="0">
                <a:latin typeface="Arial Narrow" pitchFamily="34" charset="0"/>
              </a:rPr>
              <a:t>ATTACK </a:t>
            </a:r>
            <a:r>
              <a:rPr lang="en-US" sz="1400" b="1" dirty="0">
                <a:latin typeface="Arial Narrow" pitchFamily="34" charset="0"/>
              </a:rPr>
              <a:t>WING</a:t>
            </a:r>
            <a:endParaRPr lang="en-US" sz="1400" dirty="0">
              <a:latin typeface="Arial Narrow" pitchFamily="34" charset="0"/>
            </a:endParaRPr>
          </a:p>
          <a:p>
            <a:r>
              <a:rPr lang="en-US" sz="1400" b="1" dirty="0">
                <a:latin typeface="Arial Narrow" pitchFamily="34" charset="0"/>
              </a:rPr>
              <a:t>6001 EAST MOLLOY ROAD</a:t>
            </a:r>
          </a:p>
          <a:p>
            <a:r>
              <a:rPr lang="en-US" sz="1400" b="1" dirty="0">
                <a:latin typeface="Arial Narrow" pitchFamily="34" charset="0"/>
              </a:rPr>
              <a:t>SYRACUSE, NY 13211-7099</a:t>
            </a:r>
          </a:p>
        </p:txBody>
      </p:sp>
      <p:sp>
        <p:nvSpPr>
          <p:cNvPr id="2058" name="Rectangle 10"/>
          <p:cNvSpPr>
            <a:spLocks noChangeArrowheads="1"/>
          </p:cNvSpPr>
          <p:nvPr/>
        </p:nvSpPr>
        <p:spPr bwMode="auto">
          <a:xfrm>
            <a:off x="3760788" y="437217"/>
            <a:ext cx="2750754" cy="1123897"/>
          </a:xfrm>
          <a:prstGeom prst="rect">
            <a:avLst/>
          </a:prstGeom>
          <a:noFill/>
          <a:ln w="12700">
            <a:noFill/>
            <a:miter lim="800000"/>
            <a:headEnd/>
            <a:tailEnd/>
          </a:ln>
        </p:spPr>
        <p:txBody>
          <a:bodyPr wrap="none" lIns="90488" tIns="44450" rIns="90488" bIns="44450">
            <a:spAutoFit/>
          </a:bodyPr>
          <a:lstStyle/>
          <a:p>
            <a:pPr>
              <a:lnSpc>
                <a:spcPct val="80000"/>
              </a:lnSpc>
              <a:tabLst>
                <a:tab pos="1714500" algn="l"/>
              </a:tabLst>
            </a:pPr>
            <a:r>
              <a:rPr lang="en-US" sz="1400" b="1" dirty="0">
                <a:latin typeface="Arial Narrow" pitchFamily="34" charset="0"/>
              </a:rPr>
              <a:t>ANNOUNCEMENT#:   </a:t>
            </a:r>
            <a:r>
              <a:rPr lang="en-US" sz="1400" dirty="0">
                <a:latin typeface="Arial Narrow" pitchFamily="34" charset="0"/>
              </a:rPr>
              <a:t> </a:t>
            </a:r>
            <a:r>
              <a:rPr lang="en-US" sz="1400" dirty="0" smtClean="0">
                <a:latin typeface="Arial Narrow" pitchFamily="34" charset="0"/>
              </a:rPr>
              <a:t>      FY </a:t>
            </a:r>
            <a:r>
              <a:rPr lang="en-US" sz="1400" dirty="0" smtClean="0">
                <a:latin typeface="Arial Narrow" pitchFamily="34" charset="0"/>
              </a:rPr>
              <a:t>19-15</a:t>
            </a:r>
          </a:p>
          <a:p>
            <a:pPr>
              <a:lnSpc>
                <a:spcPct val="80000"/>
              </a:lnSpc>
              <a:tabLst>
                <a:tab pos="1714500" algn="l"/>
              </a:tabLst>
            </a:pPr>
            <a:endParaRPr lang="en-US" sz="1400" b="1" dirty="0">
              <a:latin typeface="Arial Narrow" pitchFamily="34" charset="0"/>
            </a:endParaRPr>
          </a:p>
          <a:p>
            <a:pPr>
              <a:lnSpc>
                <a:spcPct val="80000"/>
              </a:lnSpc>
              <a:tabLst>
                <a:tab pos="1714500" algn="l"/>
              </a:tabLst>
            </a:pPr>
            <a:r>
              <a:rPr lang="en-US" sz="1400" b="1" dirty="0">
                <a:latin typeface="Arial Narrow" pitchFamily="34" charset="0"/>
              </a:rPr>
              <a:t>DATE:</a:t>
            </a:r>
            <a:r>
              <a:rPr lang="en-US" sz="1400" dirty="0">
                <a:latin typeface="Arial Narrow" pitchFamily="34" charset="0"/>
              </a:rPr>
              <a:t>  	</a:t>
            </a:r>
            <a:r>
              <a:rPr lang="en-US" sz="1400" b="1" dirty="0" smtClean="0">
                <a:latin typeface="Arial Narrow" pitchFamily="34" charset="0"/>
              </a:rPr>
              <a:t>18 Mar 2019</a:t>
            </a:r>
          </a:p>
          <a:p>
            <a:pPr>
              <a:lnSpc>
                <a:spcPct val="80000"/>
              </a:lnSpc>
              <a:tabLst>
                <a:tab pos="1714500" algn="l"/>
              </a:tabLst>
            </a:pPr>
            <a:endParaRPr lang="en-US" sz="1400" b="1" dirty="0" smtClean="0">
              <a:latin typeface="Arial Narrow" pitchFamily="34" charset="0"/>
            </a:endParaRPr>
          </a:p>
          <a:p>
            <a:pPr>
              <a:lnSpc>
                <a:spcPct val="80000"/>
              </a:lnSpc>
              <a:tabLst>
                <a:tab pos="1714500" algn="l"/>
              </a:tabLst>
            </a:pPr>
            <a:r>
              <a:rPr lang="en-US" sz="1400" b="1" dirty="0" smtClean="0">
                <a:latin typeface="Arial Narrow" pitchFamily="34" charset="0"/>
              </a:rPr>
              <a:t>CLOSING </a:t>
            </a:r>
            <a:r>
              <a:rPr lang="en-US" sz="1400" b="1" dirty="0">
                <a:latin typeface="Arial Narrow" pitchFamily="34" charset="0"/>
              </a:rPr>
              <a:t>DATE:</a:t>
            </a:r>
            <a:r>
              <a:rPr lang="en-US" sz="1400" dirty="0">
                <a:latin typeface="Arial Narrow" pitchFamily="34" charset="0"/>
              </a:rPr>
              <a:t>    	</a:t>
            </a:r>
            <a:r>
              <a:rPr lang="en-US" sz="1400" b="1" dirty="0" smtClean="0">
                <a:latin typeface="Arial Narrow" pitchFamily="34" charset="0"/>
              </a:rPr>
              <a:t>6 May 2019</a:t>
            </a:r>
            <a:endParaRPr lang="en-US" sz="1400" b="1" dirty="0">
              <a:latin typeface="Arial Narrow" pitchFamily="34" charset="0"/>
            </a:endParaRPr>
          </a:p>
          <a:p>
            <a:pPr>
              <a:lnSpc>
                <a:spcPct val="80000"/>
              </a:lnSpc>
              <a:tabLst>
                <a:tab pos="1714500" algn="l"/>
              </a:tabLst>
            </a:pPr>
            <a:r>
              <a:rPr lang="en-US" sz="1400" dirty="0">
                <a:latin typeface="Arial Narrow" pitchFamily="34" charset="0"/>
              </a:rPr>
              <a:t>                 </a:t>
            </a:r>
          </a:p>
        </p:txBody>
      </p:sp>
      <p:sp>
        <p:nvSpPr>
          <p:cNvPr id="2059" name="Rectangle 11"/>
          <p:cNvSpPr>
            <a:spLocks noChangeArrowheads="1"/>
          </p:cNvSpPr>
          <p:nvPr/>
        </p:nvSpPr>
        <p:spPr bwMode="auto">
          <a:xfrm>
            <a:off x="10905" y="1615388"/>
            <a:ext cx="2027800" cy="489878"/>
          </a:xfrm>
          <a:prstGeom prst="rect">
            <a:avLst/>
          </a:prstGeom>
          <a:noFill/>
          <a:ln w="12700">
            <a:noFill/>
            <a:miter lim="800000"/>
            <a:headEnd/>
            <a:tailEnd/>
          </a:ln>
        </p:spPr>
        <p:txBody>
          <a:bodyPr wrap="none" lIns="90488" tIns="44450" rIns="90488" bIns="44450">
            <a:spAutoFit/>
          </a:bodyPr>
          <a:lstStyle/>
          <a:p>
            <a:pPr>
              <a:tabLst>
                <a:tab pos="514350" algn="l"/>
              </a:tabLst>
            </a:pPr>
            <a:r>
              <a:rPr lang="en-US" sz="1400" b="1" dirty="0">
                <a:latin typeface="Arial Narrow" pitchFamily="34" charset="0"/>
              </a:rPr>
              <a:t>UNIT:</a:t>
            </a:r>
            <a:r>
              <a:rPr lang="en-US" sz="1400" dirty="0">
                <a:latin typeface="Arial Narrow" pitchFamily="34" charset="0"/>
              </a:rPr>
              <a:t>	</a:t>
            </a:r>
            <a:r>
              <a:rPr lang="en-US" sz="1400" dirty="0" smtClean="0">
                <a:latin typeface="Arial Narrow" pitchFamily="34" charset="0"/>
              </a:rPr>
              <a:t>174</a:t>
            </a:r>
            <a:r>
              <a:rPr lang="en-US" sz="1400" baseline="30000" dirty="0" smtClean="0">
                <a:latin typeface="Arial Narrow" pitchFamily="34" charset="0"/>
              </a:rPr>
              <a:t>th</a:t>
            </a:r>
            <a:r>
              <a:rPr lang="en-US" sz="1400" dirty="0" smtClean="0">
                <a:latin typeface="Arial Narrow" pitchFamily="34" charset="0"/>
              </a:rPr>
              <a:t> Medical Group</a:t>
            </a:r>
            <a:endParaRPr lang="en-US" sz="1200" dirty="0">
              <a:latin typeface="Arial Narrow" pitchFamily="34" charset="0"/>
            </a:endParaRPr>
          </a:p>
          <a:p>
            <a:pPr>
              <a:tabLst>
                <a:tab pos="514350" algn="l"/>
              </a:tabLst>
            </a:pPr>
            <a:r>
              <a:rPr lang="en-US" sz="1200" dirty="0">
                <a:latin typeface="Arial Narrow" pitchFamily="34" charset="0"/>
              </a:rPr>
              <a:t>             </a:t>
            </a:r>
          </a:p>
        </p:txBody>
      </p:sp>
      <p:sp>
        <p:nvSpPr>
          <p:cNvPr id="2060" name="Line 12"/>
          <p:cNvSpPr>
            <a:spLocks noChangeShapeType="1"/>
          </p:cNvSpPr>
          <p:nvPr/>
        </p:nvSpPr>
        <p:spPr bwMode="auto">
          <a:xfrm>
            <a:off x="3746500" y="323850"/>
            <a:ext cx="0" cy="2654300"/>
          </a:xfrm>
          <a:prstGeom prst="line">
            <a:avLst/>
          </a:prstGeom>
          <a:noFill/>
          <a:ln w="12700">
            <a:solidFill>
              <a:schemeClr val="tx1"/>
            </a:solidFill>
            <a:round/>
            <a:headEnd/>
            <a:tailEnd/>
          </a:ln>
        </p:spPr>
        <p:txBody>
          <a:bodyPr wrap="none" anchor="ctr"/>
          <a:lstStyle/>
          <a:p>
            <a:endParaRPr lang="en-US" dirty="0"/>
          </a:p>
        </p:txBody>
      </p:sp>
      <p:sp>
        <p:nvSpPr>
          <p:cNvPr id="2061" name="Line 13"/>
          <p:cNvSpPr>
            <a:spLocks noChangeShapeType="1"/>
          </p:cNvSpPr>
          <p:nvPr/>
        </p:nvSpPr>
        <p:spPr bwMode="auto">
          <a:xfrm>
            <a:off x="3752850" y="698500"/>
            <a:ext cx="3721100" cy="0"/>
          </a:xfrm>
          <a:prstGeom prst="line">
            <a:avLst/>
          </a:prstGeom>
          <a:noFill/>
          <a:ln w="12700">
            <a:solidFill>
              <a:schemeClr val="tx1"/>
            </a:solidFill>
            <a:round/>
            <a:headEnd/>
            <a:tailEnd/>
          </a:ln>
        </p:spPr>
        <p:txBody>
          <a:bodyPr wrap="none" anchor="ctr"/>
          <a:lstStyle/>
          <a:p>
            <a:endParaRPr lang="en-US" dirty="0"/>
          </a:p>
        </p:txBody>
      </p:sp>
      <p:sp>
        <p:nvSpPr>
          <p:cNvPr id="2062" name="Line 14"/>
          <p:cNvSpPr>
            <a:spLocks noChangeShapeType="1"/>
          </p:cNvSpPr>
          <p:nvPr/>
        </p:nvSpPr>
        <p:spPr bwMode="auto">
          <a:xfrm>
            <a:off x="3752850" y="1079500"/>
            <a:ext cx="3721100" cy="0"/>
          </a:xfrm>
          <a:prstGeom prst="line">
            <a:avLst/>
          </a:prstGeom>
          <a:noFill/>
          <a:ln w="12700">
            <a:solidFill>
              <a:schemeClr val="tx1"/>
            </a:solidFill>
            <a:round/>
            <a:headEnd/>
            <a:tailEnd/>
          </a:ln>
        </p:spPr>
        <p:txBody>
          <a:bodyPr wrap="none" anchor="ctr"/>
          <a:lstStyle/>
          <a:p>
            <a:endParaRPr lang="en-US" dirty="0"/>
          </a:p>
        </p:txBody>
      </p:sp>
      <p:sp>
        <p:nvSpPr>
          <p:cNvPr id="2063" name="Rectangle 15"/>
          <p:cNvSpPr>
            <a:spLocks noChangeArrowheads="1"/>
          </p:cNvSpPr>
          <p:nvPr/>
        </p:nvSpPr>
        <p:spPr bwMode="auto">
          <a:xfrm>
            <a:off x="25400" y="2095500"/>
            <a:ext cx="2984500" cy="889987"/>
          </a:xfrm>
          <a:prstGeom prst="rect">
            <a:avLst/>
          </a:prstGeom>
          <a:noFill/>
          <a:ln w="12700">
            <a:noFill/>
            <a:miter lim="800000"/>
            <a:headEnd/>
            <a:tailEnd/>
          </a:ln>
        </p:spPr>
        <p:txBody>
          <a:bodyPr lIns="90488" tIns="44450" rIns="90488" bIns="44450">
            <a:spAutoFit/>
          </a:bodyPr>
          <a:lstStyle/>
          <a:p>
            <a:pPr>
              <a:tabLst>
                <a:tab pos="1314450" algn="l"/>
              </a:tabLst>
            </a:pPr>
            <a:endParaRPr lang="en-US" sz="1400" b="1" dirty="0">
              <a:latin typeface="Arial Narrow" pitchFamily="34" charset="0"/>
            </a:endParaRPr>
          </a:p>
          <a:p>
            <a:pPr>
              <a:tabLst>
                <a:tab pos="1314450" algn="l"/>
              </a:tabLst>
            </a:pPr>
            <a:r>
              <a:rPr lang="en-US" sz="1400" b="1" dirty="0">
                <a:latin typeface="Arial Narrow" pitchFamily="34" charset="0"/>
              </a:rPr>
              <a:t>POSITION TITLE:</a:t>
            </a:r>
            <a:r>
              <a:rPr lang="en-US" sz="1200" dirty="0">
                <a:latin typeface="Arial Narrow" pitchFamily="34" charset="0"/>
              </a:rPr>
              <a:t>   </a:t>
            </a:r>
            <a:r>
              <a:rPr lang="en-US" sz="1400" dirty="0">
                <a:latin typeface="Arial Narrow" pitchFamily="34" charset="0"/>
              </a:rPr>
              <a:t>FIRST SERGEANT </a:t>
            </a:r>
          </a:p>
          <a:p>
            <a:pPr>
              <a:tabLst>
                <a:tab pos="1314450" algn="l"/>
              </a:tabLst>
            </a:pPr>
            <a:endParaRPr lang="en-US" sz="1200" dirty="0">
              <a:latin typeface="Arial Narrow" pitchFamily="34" charset="0"/>
            </a:endParaRPr>
          </a:p>
          <a:p>
            <a:pPr>
              <a:tabLst>
                <a:tab pos="1314450" algn="l"/>
              </a:tabLst>
            </a:pPr>
            <a:r>
              <a:rPr lang="en-US" sz="1200" dirty="0">
                <a:latin typeface="Arial Narrow" pitchFamily="34" charset="0"/>
              </a:rPr>
              <a:t>	</a:t>
            </a:r>
          </a:p>
        </p:txBody>
      </p:sp>
      <p:sp>
        <p:nvSpPr>
          <p:cNvPr id="2064" name="Line 16"/>
          <p:cNvSpPr>
            <a:spLocks noChangeShapeType="1"/>
          </p:cNvSpPr>
          <p:nvPr/>
        </p:nvSpPr>
        <p:spPr bwMode="auto">
          <a:xfrm>
            <a:off x="19050" y="2070100"/>
            <a:ext cx="7454900" cy="0"/>
          </a:xfrm>
          <a:prstGeom prst="line">
            <a:avLst/>
          </a:prstGeom>
          <a:noFill/>
          <a:ln w="12700">
            <a:solidFill>
              <a:schemeClr val="tx1"/>
            </a:solidFill>
            <a:round/>
            <a:headEnd/>
            <a:tailEnd/>
          </a:ln>
        </p:spPr>
        <p:txBody>
          <a:bodyPr wrap="none" anchor="ctr"/>
          <a:lstStyle/>
          <a:p>
            <a:endParaRPr lang="en-US" dirty="0"/>
          </a:p>
        </p:txBody>
      </p:sp>
      <p:sp>
        <p:nvSpPr>
          <p:cNvPr id="2065" name="Rectangle 17"/>
          <p:cNvSpPr>
            <a:spLocks noChangeArrowheads="1"/>
          </p:cNvSpPr>
          <p:nvPr/>
        </p:nvSpPr>
        <p:spPr bwMode="auto">
          <a:xfrm>
            <a:off x="3732213" y="2095500"/>
            <a:ext cx="3670300" cy="889987"/>
          </a:xfrm>
          <a:prstGeom prst="rect">
            <a:avLst/>
          </a:prstGeom>
          <a:noFill/>
          <a:ln w="12700">
            <a:noFill/>
            <a:miter lim="800000"/>
            <a:headEnd/>
            <a:tailEnd/>
          </a:ln>
        </p:spPr>
        <p:txBody>
          <a:bodyPr lIns="90488" tIns="44450" rIns="90488" bIns="44450">
            <a:spAutoFit/>
          </a:bodyPr>
          <a:lstStyle/>
          <a:p>
            <a:r>
              <a:rPr lang="en-US" sz="1400" b="1" dirty="0">
                <a:latin typeface="Arial Narrow" pitchFamily="34" charset="0"/>
              </a:rPr>
              <a:t>AREA OF CONSIDERATION</a:t>
            </a:r>
            <a:r>
              <a:rPr lang="en-US" sz="1400" b="1" dirty="0" smtClean="0">
                <a:latin typeface="Arial Narrow" pitchFamily="34" charset="0"/>
              </a:rPr>
              <a:t>: STATEWIDE</a:t>
            </a:r>
            <a:endParaRPr lang="en-US" sz="1400" b="1" dirty="0" smtClean="0">
              <a:latin typeface="Arial Narrow" pitchFamily="34" charset="0"/>
            </a:endParaRPr>
          </a:p>
          <a:p>
            <a:endParaRPr lang="en-US" sz="1400" b="1" dirty="0" smtClean="0">
              <a:latin typeface="Arial Narrow" pitchFamily="34" charset="0"/>
            </a:endParaRPr>
          </a:p>
          <a:p>
            <a:r>
              <a:rPr lang="en-US" sz="1200" dirty="0" smtClean="0">
                <a:latin typeface="Arial Narrow" pitchFamily="34" charset="0"/>
              </a:rPr>
              <a:t>All Technicians and DSG’s E-7 and E-6’s </a:t>
            </a:r>
            <a:r>
              <a:rPr lang="en-US" sz="1200" dirty="0">
                <a:latin typeface="Arial Narrow" pitchFamily="34" charset="0"/>
              </a:rPr>
              <a:t>that are promotable </a:t>
            </a:r>
            <a:r>
              <a:rPr lang="en-US" sz="1200" dirty="0" smtClean="0">
                <a:latin typeface="Arial Narrow" pitchFamily="34" charset="0"/>
              </a:rPr>
              <a:t>to E-7 may </a:t>
            </a:r>
            <a:r>
              <a:rPr lang="en-US" sz="1200" dirty="0">
                <a:latin typeface="Arial Narrow" pitchFamily="34" charset="0"/>
              </a:rPr>
              <a:t>apply.</a:t>
            </a:r>
          </a:p>
        </p:txBody>
      </p:sp>
      <p:sp>
        <p:nvSpPr>
          <p:cNvPr id="2066" name="Rectangle 18"/>
          <p:cNvSpPr>
            <a:spLocks noChangeArrowheads="1"/>
          </p:cNvSpPr>
          <p:nvPr/>
        </p:nvSpPr>
        <p:spPr bwMode="auto">
          <a:xfrm>
            <a:off x="3733005" y="1619647"/>
            <a:ext cx="2009775" cy="301625"/>
          </a:xfrm>
          <a:prstGeom prst="rect">
            <a:avLst/>
          </a:prstGeom>
          <a:noFill/>
          <a:ln w="12700">
            <a:noFill/>
            <a:miter lim="800000"/>
            <a:headEnd/>
            <a:tailEnd/>
          </a:ln>
        </p:spPr>
        <p:txBody>
          <a:bodyPr wrap="none" lIns="90488" tIns="44450" rIns="90488" bIns="44450">
            <a:spAutoFit/>
          </a:bodyPr>
          <a:lstStyle/>
          <a:p>
            <a:r>
              <a:rPr lang="en-US" sz="1400" b="1" dirty="0">
                <a:latin typeface="Arial Narrow" pitchFamily="34" charset="0"/>
              </a:rPr>
              <a:t>AFSC:</a:t>
            </a:r>
            <a:r>
              <a:rPr lang="en-US" sz="1400" dirty="0">
                <a:latin typeface="Arial Narrow" pitchFamily="34" charset="0"/>
              </a:rPr>
              <a:t>        8F000	</a:t>
            </a:r>
          </a:p>
        </p:txBody>
      </p:sp>
      <p:sp>
        <p:nvSpPr>
          <p:cNvPr id="2067" name="Rectangle 19"/>
          <p:cNvSpPr>
            <a:spLocks noChangeArrowheads="1"/>
          </p:cNvSpPr>
          <p:nvPr/>
        </p:nvSpPr>
        <p:spPr bwMode="auto">
          <a:xfrm>
            <a:off x="2727325" y="3009900"/>
            <a:ext cx="2041525" cy="514350"/>
          </a:xfrm>
          <a:prstGeom prst="rect">
            <a:avLst/>
          </a:prstGeom>
          <a:noFill/>
          <a:ln w="12700">
            <a:noFill/>
            <a:miter lim="800000"/>
            <a:headEnd/>
            <a:tailEnd/>
          </a:ln>
        </p:spPr>
        <p:txBody>
          <a:bodyPr wrap="none" lIns="90488" tIns="44450" rIns="90488" bIns="44450">
            <a:spAutoFit/>
          </a:bodyPr>
          <a:lstStyle/>
          <a:p>
            <a:pPr algn="ctr"/>
            <a:r>
              <a:rPr lang="en-US" sz="1400" b="1" dirty="0">
                <a:latin typeface="Arial Narrow" pitchFamily="34" charset="0"/>
              </a:rPr>
              <a:t>SPECIAL DUTY SUMMARY</a:t>
            </a:r>
          </a:p>
          <a:p>
            <a:pPr algn="ctr"/>
            <a:r>
              <a:rPr lang="en-US" sz="1400" dirty="0">
                <a:latin typeface="Arial Narrow" pitchFamily="34" charset="0"/>
              </a:rPr>
              <a:t>(As outlined in AFECD)</a:t>
            </a:r>
          </a:p>
        </p:txBody>
      </p:sp>
      <p:sp>
        <p:nvSpPr>
          <p:cNvPr id="2068" name="Rectangle 20"/>
          <p:cNvSpPr>
            <a:spLocks noChangeArrowheads="1"/>
          </p:cNvSpPr>
          <p:nvPr/>
        </p:nvSpPr>
        <p:spPr bwMode="auto">
          <a:xfrm>
            <a:off x="6350" y="3508374"/>
            <a:ext cx="7480300" cy="459100"/>
          </a:xfrm>
          <a:prstGeom prst="rect">
            <a:avLst/>
          </a:prstGeom>
          <a:noFill/>
          <a:ln w="12700">
            <a:noFill/>
            <a:miter lim="800000"/>
            <a:headEnd/>
            <a:tailEnd/>
          </a:ln>
        </p:spPr>
        <p:txBody>
          <a:bodyPr lIns="90488" tIns="44450" rIns="90488" bIns="44450">
            <a:spAutoFit/>
          </a:bodyPr>
          <a:lstStyle/>
          <a:p>
            <a:r>
              <a:rPr lang="en-US" sz="1200" dirty="0">
                <a:latin typeface="Arial Narrow" pitchFamily="34" charset="0"/>
              </a:rPr>
              <a:t>Serves as the commander’s advisor and critical link for matters concerning Airmen. Supports the mission</a:t>
            </a:r>
          </a:p>
          <a:p>
            <a:r>
              <a:rPr lang="en-US" sz="1200" dirty="0">
                <a:latin typeface="Arial Narrow" pitchFamily="34" charset="0"/>
              </a:rPr>
              <a:t>through interaction, support and management of Airmen and families. Related DoD Occupational Subgroup: 152100.</a:t>
            </a:r>
          </a:p>
        </p:txBody>
      </p:sp>
      <p:sp>
        <p:nvSpPr>
          <p:cNvPr id="2069" name="Rectangle 21"/>
          <p:cNvSpPr>
            <a:spLocks noChangeArrowheads="1"/>
          </p:cNvSpPr>
          <p:nvPr/>
        </p:nvSpPr>
        <p:spPr bwMode="auto">
          <a:xfrm>
            <a:off x="2017320" y="4335549"/>
            <a:ext cx="3389313" cy="301625"/>
          </a:xfrm>
          <a:prstGeom prst="rect">
            <a:avLst/>
          </a:prstGeom>
          <a:noFill/>
          <a:ln w="12700">
            <a:noFill/>
            <a:miter lim="800000"/>
            <a:headEnd/>
            <a:tailEnd/>
          </a:ln>
        </p:spPr>
        <p:txBody>
          <a:bodyPr wrap="none" lIns="90488" tIns="44450" rIns="90488" bIns="44450">
            <a:spAutoFit/>
          </a:bodyPr>
          <a:lstStyle/>
          <a:p>
            <a:pPr algn="ctr"/>
            <a:r>
              <a:rPr lang="en-US" sz="1400" b="1" dirty="0">
                <a:latin typeface="Arial Narrow" pitchFamily="34" charset="0"/>
              </a:rPr>
              <a:t>QUALIFICATIONS AND SELECTION FACTORS</a:t>
            </a:r>
          </a:p>
        </p:txBody>
      </p:sp>
      <p:sp>
        <p:nvSpPr>
          <p:cNvPr id="2070" name="Rectangle 22"/>
          <p:cNvSpPr>
            <a:spLocks noChangeArrowheads="1"/>
          </p:cNvSpPr>
          <p:nvPr/>
        </p:nvSpPr>
        <p:spPr bwMode="auto">
          <a:xfrm>
            <a:off x="9524" y="4851528"/>
            <a:ext cx="7464425" cy="2305759"/>
          </a:xfrm>
          <a:prstGeom prst="rect">
            <a:avLst/>
          </a:prstGeom>
          <a:noFill/>
          <a:ln w="12700">
            <a:noFill/>
            <a:miter lim="800000"/>
            <a:headEnd/>
            <a:tailEnd/>
          </a:ln>
        </p:spPr>
        <p:txBody>
          <a:bodyPr lIns="90488" tIns="44450" rIns="90488" bIns="44450">
            <a:spAutoFit/>
          </a:bodyPr>
          <a:lstStyle/>
          <a:p>
            <a:pPr marL="171450" indent="-171450" algn="just">
              <a:buFontTx/>
              <a:buChar char="-"/>
            </a:pPr>
            <a:r>
              <a:rPr lang="en-US" sz="1200" dirty="0" smtClean="0">
                <a:latin typeface="Arial Narrow" pitchFamily="34" charset="0"/>
              </a:rPr>
              <a:t>Selection </a:t>
            </a:r>
            <a:r>
              <a:rPr lang="en-US" sz="1200" dirty="0">
                <a:latin typeface="Arial Narrow" pitchFamily="34" charset="0"/>
              </a:rPr>
              <a:t>for this position will be made without regard to race, religion, color, creed, gender or national origin</a:t>
            </a:r>
            <a:r>
              <a:rPr lang="en-US" sz="1200" dirty="0" smtClean="0">
                <a:latin typeface="Arial Narrow" pitchFamily="34" charset="0"/>
              </a:rPr>
              <a:t>.</a:t>
            </a:r>
          </a:p>
          <a:p>
            <a:pPr marL="171450" indent="-171450" algn="just">
              <a:buFontTx/>
              <a:buChar char="-"/>
            </a:pPr>
            <a:r>
              <a:rPr lang="en-US" sz="1200" dirty="0" smtClean="0">
                <a:latin typeface="Arial Narrow" pitchFamily="34" charset="0"/>
              </a:rPr>
              <a:t>Applications </a:t>
            </a:r>
            <a:r>
              <a:rPr lang="en-US" sz="1200" dirty="0">
                <a:latin typeface="Arial Narrow" pitchFamily="34" charset="0"/>
              </a:rPr>
              <a:t>are subject to review by the </a:t>
            </a:r>
            <a:r>
              <a:rPr lang="en-US" sz="1200" dirty="0" smtClean="0">
                <a:latin typeface="Arial Narrow" pitchFamily="34" charset="0"/>
              </a:rPr>
              <a:t>FSS to ensure all </a:t>
            </a:r>
            <a:r>
              <a:rPr lang="en-US" sz="1200" dirty="0">
                <a:latin typeface="Arial Narrow" pitchFamily="34" charset="0"/>
              </a:rPr>
              <a:t>mandatory requirements are met, as outlined in applicable regulations, applicants must meet a </a:t>
            </a:r>
            <a:r>
              <a:rPr lang="en-US" sz="1200" dirty="0" smtClean="0">
                <a:latin typeface="Arial Narrow" pitchFamily="34" charset="0"/>
              </a:rPr>
              <a:t>board</a:t>
            </a:r>
          </a:p>
          <a:p>
            <a:pPr marL="171450" indent="-171450" algn="just">
              <a:buFontTx/>
              <a:buChar char="-"/>
            </a:pPr>
            <a:r>
              <a:rPr lang="en-US" sz="1200" dirty="0" smtClean="0">
                <a:latin typeface="Arial Narrow" pitchFamily="34" charset="0"/>
              </a:rPr>
              <a:t>The </a:t>
            </a:r>
            <a:r>
              <a:rPr lang="en-US" sz="1200" dirty="0">
                <a:latin typeface="Arial Narrow" pitchFamily="34" charset="0"/>
              </a:rPr>
              <a:t>requirements and qualifications prescribed in this announcement are minimum for nomination for appointment consideration.  Appointment is not assured merely by meeting these requirements.  </a:t>
            </a:r>
            <a:endParaRPr lang="en-US" sz="1200" dirty="0" smtClean="0">
              <a:latin typeface="Arial Narrow" pitchFamily="34" charset="0"/>
            </a:endParaRPr>
          </a:p>
          <a:p>
            <a:pPr marL="171450" indent="-171450" algn="just">
              <a:buFontTx/>
              <a:buChar char="-"/>
            </a:pPr>
            <a:r>
              <a:rPr lang="en-US" sz="1200" dirty="0" smtClean="0">
                <a:latin typeface="Arial Narrow" pitchFamily="34" charset="0"/>
              </a:rPr>
              <a:t>Technical </a:t>
            </a:r>
            <a:r>
              <a:rPr lang="en-US" sz="1200" dirty="0">
                <a:latin typeface="Arial Narrow" pitchFamily="34" charset="0"/>
              </a:rPr>
              <a:t>Sergeants may be selected if eligible for promotion to Master Sergeant under the provisions of the Retaining Promotion Program in </a:t>
            </a:r>
            <a:r>
              <a:rPr lang="en-US" sz="1200" dirty="0" smtClean="0">
                <a:latin typeface="Arial Narrow" pitchFamily="34" charset="0"/>
              </a:rPr>
              <a:t>AFI </a:t>
            </a:r>
            <a:r>
              <a:rPr lang="en-US" sz="1200" dirty="0">
                <a:latin typeface="Arial Narrow" pitchFamily="34" charset="0"/>
              </a:rPr>
              <a:t>36-2502 and must be promoted prior to attending the USAF First Sergeants Academy.  As a condition of promotion under the retaining program, the member must sign a statement of agreement to attend USAF First Sergeants Academy within 12 months of assignment as first sergeant.  Failure to complete the requirement will result in removal for the First Sergeant position and immediate demotion</a:t>
            </a:r>
            <a:r>
              <a:rPr lang="en-US" sz="1200" dirty="0" smtClean="0">
                <a:latin typeface="Arial Narrow" pitchFamily="34" charset="0"/>
              </a:rPr>
              <a:t>.</a:t>
            </a:r>
          </a:p>
          <a:p>
            <a:pPr algn="just"/>
            <a:endParaRPr lang="en-US" sz="1200" dirty="0">
              <a:latin typeface="Arial Narrow" pitchFamily="34" charset="0"/>
            </a:endParaRPr>
          </a:p>
          <a:p>
            <a:pPr algn="just" eaLnBrk="1"/>
            <a:endParaRPr lang="en-US" sz="1200" dirty="0">
              <a:latin typeface="Arial Narrow" pitchFamily="34" charset="0"/>
            </a:endParaRPr>
          </a:p>
        </p:txBody>
      </p:sp>
      <p:sp>
        <p:nvSpPr>
          <p:cNvPr id="2071" name="Line 23"/>
          <p:cNvSpPr>
            <a:spLocks noChangeShapeType="1"/>
          </p:cNvSpPr>
          <p:nvPr/>
        </p:nvSpPr>
        <p:spPr bwMode="auto">
          <a:xfrm>
            <a:off x="25400" y="7157287"/>
            <a:ext cx="7454900" cy="0"/>
          </a:xfrm>
          <a:prstGeom prst="line">
            <a:avLst/>
          </a:prstGeom>
          <a:noFill/>
          <a:ln w="12700">
            <a:solidFill>
              <a:schemeClr val="tx1"/>
            </a:solidFill>
            <a:round/>
            <a:headEnd/>
            <a:tailEnd/>
          </a:ln>
        </p:spPr>
        <p:txBody>
          <a:bodyPr wrap="none" anchor="ctr"/>
          <a:lstStyle/>
          <a:p>
            <a:endParaRPr lang="en-US" dirty="0"/>
          </a:p>
        </p:txBody>
      </p:sp>
      <p:sp>
        <p:nvSpPr>
          <p:cNvPr id="2072" name="Line 24"/>
          <p:cNvSpPr>
            <a:spLocks noChangeShapeType="1"/>
          </p:cNvSpPr>
          <p:nvPr/>
        </p:nvSpPr>
        <p:spPr bwMode="auto">
          <a:xfrm>
            <a:off x="25400" y="4206081"/>
            <a:ext cx="7454900" cy="0"/>
          </a:xfrm>
          <a:prstGeom prst="line">
            <a:avLst/>
          </a:prstGeom>
          <a:noFill/>
          <a:ln w="12700">
            <a:solidFill>
              <a:schemeClr val="tx1"/>
            </a:solidFill>
            <a:round/>
            <a:headEnd/>
            <a:tailEnd/>
          </a:ln>
        </p:spPr>
        <p:txBody>
          <a:bodyPr wrap="none" anchor="ctr"/>
          <a:lstStyle/>
          <a:p>
            <a:endParaRPr lang="en-US" dirty="0"/>
          </a:p>
        </p:txBody>
      </p:sp>
      <p:sp>
        <p:nvSpPr>
          <p:cNvPr id="2073" name="Rectangle 25"/>
          <p:cNvSpPr>
            <a:spLocks noChangeArrowheads="1"/>
          </p:cNvSpPr>
          <p:nvPr/>
        </p:nvSpPr>
        <p:spPr bwMode="auto">
          <a:xfrm>
            <a:off x="46438" y="6909561"/>
            <a:ext cx="7331075" cy="2752035"/>
          </a:xfrm>
          <a:prstGeom prst="rect">
            <a:avLst/>
          </a:prstGeom>
          <a:noFill/>
          <a:ln w="12700">
            <a:noFill/>
            <a:miter lim="800000"/>
            <a:headEnd/>
            <a:tailEnd/>
          </a:ln>
        </p:spPr>
        <p:txBody>
          <a:bodyPr wrap="square" lIns="90488" tIns="44450" rIns="90488" bIns="44450">
            <a:spAutoFit/>
          </a:bodyPr>
          <a:lstStyle/>
          <a:p>
            <a:pPr algn="just">
              <a:spcBef>
                <a:spcPct val="50000"/>
              </a:spcBef>
            </a:pPr>
            <a:endParaRPr lang="en-US" sz="1400" b="1" dirty="0" smtClean="0">
              <a:latin typeface="Arial Narrow" pitchFamily="34" charset="0"/>
            </a:endParaRPr>
          </a:p>
          <a:p>
            <a:pPr algn="just">
              <a:spcBef>
                <a:spcPct val="50000"/>
              </a:spcBef>
            </a:pPr>
            <a:r>
              <a:rPr lang="en-US" sz="1400" b="1" dirty="0" smtClean="0">
                <a:latin typeface="Arial Narrow" pitchFamily="34" charset="0"/>
              </a:rPr>
              <a:t>EDUCATION</a:t>
            </a:r>
            <a:r>
              <a:rPr lang="en-US" sz="1400" b="1" dirty="0">
                <a:latin typeface="Arial Narrow" pitchFamily="34" charset="0"/>
              </a:rPr>
              <a:t>: </a:t>
            </a:r>
            <a:r>
              <a:rPr lang="en-US" sz="1200" dirty="0">
                <a:latin typeface="Arial Narrow" panose="020B0606020202030204" pitchFamily="34" charset="0"/>
              </a:rPr>
              <a:t>For entry into this SDI, CCAF degree and completion of the Senior Noncommissioned Officer Academy is mandatory. ARC members must immediately enroll in the correspondence course upon selection for first sergeant duty (if not currently enrolled/complete), and must complete the course within 12 months after attending the </a:t>
            </a:r>
            <a:r>
              <a:rPr lang="en-US" sz="1200" dirty="0" smtClean="0">
                <a:latin typeface="Arial Narrow" panose="020B0606020202030204" pitchFamily="34" charset="0"/>
              </a:rPr>
              <a:t>FSA. Members </a:t>
            </a:r>
            <a:r>
              <a:rPr lang="en-US" sz="1200" dirty="0">
                <a:latin typeface="Arial Narrow" panose="020B0606020202030204" pitchFamily="34" charset="0"/>
              </a:rPr>
              <a:t>who do not already possess a CCAF must complete this degree within 18 months of completing the FSA</a:t>
            </a:r>
            <a:r>
              <a:rPr lang="en-US" sz="1200" dirty="0" smtClean="0">
                <a:latin typeface="Arial Narrow" panose="020B0606020202030204" pitchFamily="34" charset="0"/>
              </a:rPr>
              <a:t>. </a:t>
            </a:r>
          </a:p>
          <a:p>
            <a:pPr algn="just">
              <a:spcBef>
                <a:spcPct val="50000"/>
              </a:spcBef>
            </a:pPr>
            <a:r>
              <a:rPr lang="en-US" sz="1400" b="1" dirty="0" smtClean="0">
                <a:latin typeface="Arial Narrow" pitchFamily="34" charset="0"/>
              </a:rPr>
              <a:t>KNOWLEDGE: </a:t>
            </a:r>
            <a:r>
              <a:rPr lang="en-US" sz="1200" dirty="0" smtClean="0">
                <a:latin typeface="Arial Narrow" pitchFamily="34" charset="0"/>
              </a:rPr>
              <a:t>Knowledge is mandatory of personnel </a:t>
            </a:r>
            <a:r>
              <a:rPr lang="en-US" sz="1200" dirty="0">
                <a:latin typeface="Arial Narrow" panose="020B0606020202030204" pitchFamily="34" charset="0"/>
              </a:rPr>
              <a:t>management with emphasis on quality force indicators, personnel, and administration; military training;  Air Force organization;  drill and ceremonies; customs and courtesies; sanitation and hygiene; military justice; and counseling </a:t>
            </a:r>
            <a:r>
              <a:rPr lang="en-US" sz="1200" dirty="0" smtClean="0">
                <a:latin typeface="Arial Narrow" panose="020B0606020202030204" pitchFamily="34" charset="0"/>
              </a:rPr>
              <a:t>techniques</a:t>
            </a:r>
          </a:p>
          <a:p>
            <a:pPr algn="just">
              <a:spcBef>
                <a:spcPct val="50000"/>
              </a:spcBef>
            </a:pPr>
            <a:r>
              <a:rPr lang="en-US" sz="1400" b="1" dirty="0" smtClean="0">
                <a:latin typeface="Arial Narrow" pitchFamily="34" charset="0"/>
              </a:rPr>
              <a:t>TRAINING: </a:t>
            </a:r>
            <a:r>
              <a:rPr lang="en-US" sz="1200" dirty="0" smtClean="0">
                <a:latin typeface="Arial Narrow" panose="020B0606020202030204" pitchFamily="34" charset="0"/>
              </a:rPr>
              <a:t>For </a:t>
            </a:r>
            <a:r>
              <a:rPr lang="en-US" sz="1200" dirty="0">
                <a:latin typeface="Arial Narrow" panose="020B0606020202030204" pitchFamily="34" charset="0"/>
              </a:rPr>
              <a:t>retention of this SDI, completion of the First Sergeant's Academy is mandatory. </a:t>
            </a:r>
          </a:p>
          <a:p>
            <a:pPr algn="just">
              <a:spcBef>
                <a:spcPct val="50000"/>
              </a:spcBef>
            </a:pPr>
            <a:endParaRPr lang="en-US" sz="1200" dirty="0">
              <a:latin typeface="Arial Narrow" panose="020B0606020202030204" pitchFamily="34" charset="0"/>
            </a:endParaRPr>
          </a:p>
          <a:p>
            <a:pPr algn="just">
              <a:spcBef>
                <a:spcPct val="50000"/>
              </a:spcBef>
            </a:pPr>
            <a:endParaRPr lang="en-US" sz="1200" dirty="0">
              <a:latin typeface="Arial Narrow" panose="020B0606020202030204" pitchFamily="34" charset="0"/>
            </a:endParaRPr>
          </a:p>
        </p:txBody>
      </p:sp>
      <p:sp>
        <p:nvSpPr>
          <p:cNvPr id="2074" name="Line 26"/>
          <p:cNvSpPr>
            <a:spLocks noChangeShapeType="1"/>
          </p:cNvSpPr>
          <p:nvPr/>
        </p:nvSpPr>
        <p:spPr bwMode="auto">
          <a:xfrm>
            <a:off x="19049" y="9407526"/>
            <a:ext cx="7454900" cy="0"/>
          </a:xfrm>
          <a:prstGeom prst="line">
            <a:avLst/>
          </a:prstGeom>
          <a:noFill/>
          <a:ln w="12700">
            <a:solidFill>
              <a:schemeClr val="tx1"/>
            </a:solidFill>
            <a:round/>
            <a:headEnd/>
            <a:tailEnd/>
          </a:ln>
        </p:spPr>
        <p:txBody>
          <a:bodyPr wrap="none" anchor="ctr"/>
          <a:lstStyle/>
          <a:p>
            <a:endParaRPr lang="en-US" dirty="0"/>
          </a:p>
        </p:txBody>
      </p:sp>
      <p:sp>
        <p:nvSpPr>
          <p:cNvPr id="2075" name="Rectangle 27"/>
          <p:cNvSpPr>
            <a:spLocks noChangeArrowheads="1"/>
          </p:cNvSpPr>
          <p:nvPr/>
        </p:nvSpPr>
        <p:spPr bwMode="auto">
          <a:xfrm>
            <a:off x="3175000" y="9390063"/>
            <a:ext cx="1152525" cy="271462"/>
          </a:xfrm>
          <a:prstGeom prst="rect">
            <a:avLst/>
          </a:prstGeom>
          <a:noFill/>
          <a:ln w="12700">
            <a:noFill/>
            <a:miter lim="800000"/>
            <a:headEnd/>
            <a:tailEnd/>
          </a:ln>
        </p:spPr>
        <p:txBody>
          <a:bodyPr wrap="none" lIns="90488" tIns="44450" rIns="90488" bIns="44450">
            <a:spAutoFit/>
          </a:bodyPr>
          <a:lstStyle/>
          <a:p>
            <a:r>
              <a:rPr lang="en-US" sz="1200" b="1" dirty="0">
                <a:latin typeface="Arial Narrow" pitchFamily="34" charset="0"/>
              </a:rPr>
              <a:t>(SEE REVERSE)</a:t>
            </a:r>
          </a:p>
        </p:txBody>
      </p:sp>
      <p:sp>
        <p:nvSpPr>
          <p:cNvPr id="2076" name="Rectangle 28"/>
          <p:cNvSpPr>
            <a:spLocks noChangeArrowheads="1"/>
          </p:cNvSpPr>
          <p:nvPr/>
        </p:nvSpPr>
        <p:spPr bwMode="auto">
          <a:xfrm>
            <a:off x="76200" y="9525000"/>
            <a:ext cx="1717675" cy="241300"/>
          </a:xfrm>
          <a:prstGeom prst="rect">
            <a:avLst/>
          </a:prstGeom>
          <a:noFill/>
          <a:ln w="12700">
            <a:noFill/>
            <a:miter lim="800000"/>
            <a:headEnd/>
            <a:tailEnd/>
          </a:ln>
        </p:spPr>
        <p:txBody>
          <a:bodyPr lIns="90488" tIns="44450" rIns="90488" bIns="44450">
            <a:spAutoFit/>
          </a:bodyPr>
          <a:lstStyle/>
          <a:p>
            <a:r>
              <a:rPr lang="en-US" sz="1000" dirty="0"/>
              <a:t>HQ NYANG </a:t>
            </a:r>
            <a:r>
              <a:rPr lang="en-US" sz="1000" dirty="0" err="1"/>
              <a:t>Fm</a:t>
            </a:r>
            <a:r>
              <a:rPr lang="en-US" sz="1000" dirty="0"/>
              <a:t> 11, 7 Oct 96</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47688" y="8929688"/>
            <a:ext cx="1600200" cy="685800"/>
          </a:xfrm>
          <a:prstGeom prst="rect">
            <a:avLst/>
          </a:prstGeom>
          <a:noFill/>
          <a:ln w="12700">
            <a:noFill/>
            <a:miter lim="800000"/>
            <a:headEnd/>
            <a:tailEnd/>
          </a:ln>
        </p:spPr>
        <p:txBody>
          <a:bodyPr wrap="none" anchor="ctr"/>
          <a:lstStyle/>
          <a:p>
            <a:endParaRPr lang="en-US"/>
          </a:p>
        </p:txBody>
      </p:sp>
      <p:sp>
        <p:nvSpPr>
          <p:cNvPr id="3075" name="Rectangle 3"/>
          <p:cNvSpPr>
            <a:spLocks noChangeArrowheads="1"/>
          </p:cNvSpPr>
          <p:nvPr/>
        </p:nvSpPr>
        <p:spPr bwMode="auto">
          <a:xfrm>
            <a:off x="2605088" y="8929688"/>
            <a:ext cx="2286000" cy="685800"/>
          </a:xfrm>
          <a:prstGeom prst="rect">
            <a:avLst/>
          </a:prstGeom>
          <a:noFill/>
          <a:ln w="12700">
            <a:noFill/>
            <a:miter lim="800000"/>
            <a:headEnd/>
            <a:tailEnd/>
          </a:ln>
        </p:spPr>
        <p:txBody>
          <a:bodyPr wrap="none" anchor="ctr"/>
          <a:lstStyle/>
          <a:p>
            <a:endParaRPr lang="en-US"/>
          </a:p>
        </p:txBody>
      </p:sp>
      <p:sp>
        <p:nvSpPr>
          <p:cNvPr id="3076" name="Rectangle 4"/>
          <p:cNvSpPr>
            <a:spLocks noChangeArrowheads="1"/>
          </p:cNvSpPr>
          <p:nvPr/>
        </p:nvSpPr>
        <p:spPr bwMode="auto">
          <a:xfrm>
            <a:off x="19050" y="19050"/>
            <a:ext cx="7454900" cy="9588500"/>
          </a:xfrm>
          <a:prstGeom prst="rect">
            <a:avLst/>
          </a:prstGeom>
          <a:noFill/>
          <a:ln w="12700">
            <a:solidFill>
              <a:schemeClr val="tx1"/>
            </a:solidFill>
            <a:miter lim="800000"/>
            <a:headEnd/>
            <a:tailEnd/>
          </a:ln>
        </p:spPr>
        <p:txBody>
          <a:bodyPr wrap="none" anchor="ctr"/>
          <a:lstStyle/>
          <a:p>
            <a:endParaRPr lang="en-US"/>
          </a:p>
        </p:txBody>
      </p:sp>
      <p:sp>
        <p:nvSpPr>
          <p:cNvPr id="3077" name="Rectangle 5"/>
          <p:cNvSpPr>
            <a:spLocks noChangeArrowheads="1"/>
          </p:cNvSpPr>
          <p:nvPr/>
        </p:nvSpPr>
        <p:spPr bwMode="auto">
          <a:xfrm>
            <a:off x="76200" y="9607550"/>
            <a:ext cx="1717675" cy="241300"/>
          </a:xfrm>
          <a:prstGeom prst="rect">
            <a:avLst/>
          </a:prstGeom>
          <a:noFill/>
          <a:ln w="12700">
            <a:noFill/>
            <a:miter lim="800000"/>
            <a:headEnd/>
            <a:tailEnd/>
          </a:ln>
        </p:spPr>
        <p:txBody>
          <a:bodyPr wrap="none" lIns="90488" tIns="44450" rIns="90488" bIns="44450">
            <a:spAutoFit/>
          </a:bodyPr>
          <a:lstStyle/>
          <a:p>
            <a:r>
              <a:rPr lang="en-US" sz="1000"/>
              <a:t>HQ NYANG Fm 11, 7 Oct 96</a:t>
            </a:r>
          </a:p>
        </p:txBody>
      </p:sp>
      <p:sp>
        <p:nvSpPr>
          <p:cNvPr id="3078" name="Rectangle 6"/>
          <p:cNvSpPr>
            <a:spLocks noChangeArrowheads="1"/>
          </p:cNvSpPr>
          <p:nvPr/>
        </p:nvSpPr>
        <p:spPr bwMode="auto">
          <a:xfrm>
            <a:off x="15626" y="46028"/>
            <a:ext cx="7464425" cy="6522298"/>
          </a:xfrm>
          <a:prstGeom prst="rect">
            <a:avLst/>
          </a:prstGeom>
          <a:noFill/>
          <a:ln w="12700">
            <a:noFill/>
            <a:miter lim="800000"/>
            <a:headEnd/>
            <a:tailEnd/>
          </a:ln>
        </p:spPr>
        <p:txBody>
          <a:bodyPr lIns="90488" tIns="44450" rIns="90488" bIns="44450">
            <a:spAutoFit/>
          </a:bodyPr>
          <a:lstStyle/>
          <a:p>
            <a:pPr>
              <a:tabLst>
                <a:tab pos="971550" algn="l"/>
                <a:tab pos="1143000" algn="l"/>
              </a:tabLst>
            </a:pPr>
            <a:r>
              <a:rPr lang="en-US" sz="1300" b="1" dirty="0">
                <a:latin typeface="Arial Narrow" pitchFamily="34" charset="0"/>
              </a:rPr>
              <a:t>OTHER QUALIFICATIONS</a:t>
            </a:r>
            <a:r>
              <a:rPr lang="en-US" sz="1300" b="1" dirty="0" smtClean="0">
                <a:latin typeface="Arial Narrow" pitchFamily="34" charset="0"/>
              </a:rPr>
              <a:t>:</a:t>
            </a:r>
          </a:p>
          <a:p>
            <a:pPr>
              <a:tabLst>
                <a:tab pos="971550" algn="l"/>
                <a:tab pos="1143000" algn="l"/>
              </a:tabLst>
            </a:pPr>
            <a:endParaRPr lang="en-US" sz="1400" dirty="0">
              <a:latin typeface="Arial Narrow" pitchFamily="34" charset="0"/>
            </a:endParaRPr>
          </a:p>
          <a:p>
            <a:pPr algn="just">
              <a:tabLst>
                <a:tab pos="971550" algn="l"/>
                <a:tab pos="1143000" algn="l"/>
              </a:tabLst>
            </a:pPr>
            <a:r>
              <a:rPr lang="en-US" sz="1300" b="1" dirty="0" smtClean="0">
                <a:latin typeface="Arial Narrow" pitchFamily="34" charset="0"/>
              </a:rPr>
              <a:t>Training</a:t>
            </a:r>
            <a:r>
              <a:rPr lang="en-US" sz="1300" b="1" dirty="0">
                <a:latin typeface="Arial Narrow" pitchFamily="34" charset="0"/>
              </a:rPr>
              <a:t>:  </a:t>
            </a:r>
            <a:r>
              <a:rPr lang="en-US" sz="1100" dirty="0">
                <a:latin typeface="Arial Narrow" panose="020B0606020202030204" pitchFamily="34" charset="0"/>
              </a:rPr>
              <a:t>For retention of this SDI, completion of the First Sergeant's Academy is mandatory. </a:t>
            </a:r>
          </a:p>
          <a:p>
            <a:pPr algn="just">
              <a:tabLst>
                <a:tab pos="971550" algn="l"/>
                <a:tab pos="1143000" algn="l"/>
              </a:tabLst>
            </a:pPr>
            <a:endParaRPr lang="en-US" sz="1100" dirty="0" smtClean="0">
              <a:latin typeface="Arial Narrow" panose="020B0606020202030204" pitchFamily="34" charset="0"/>
            </a:endParaRPr>
          </a:p>
          <a:p>
            <a:r>
              <a:rPr lang="en-US" sz="1300" b="1" dirty="0" smtClean="0">
                <a:latin typeface="Arial Narrow" pitchFamily="34" charset="0"/>
              </a:rPr>
              <a:t>Duties and Responsibilities: </a:t>
            </a:r>
            <a:endParaRPr lang="en-US" sz="1100" b="1" dirty="0">
              <a:latin typeface="Arial Narrow" pitchFamily="34" charset="0"/>
            </a:endParaRPr>
          </a:p>
          <a:p>
            <a:r>
              <a:rPr lang="en-US" sz="1100" dirty="0">
                <a:latin typeface="Arial Narrow" pitchFamily="34" charset="0"/>
              </a:rPr>
              <a:t>-</a:t>
            </a:r>
            <a:r>
              <a:rPr lang="en-US" sz="1100" dirty="0" smtClean="0">
                <a:latin typeface="Arial Narrow" panose="020B0606020202030204" pitchFamily="34" charset="0"/>
              </a:rPr>
              <a:t>Provides </a:t>
            </a:r>
            <a:r>
              <a:rPr lang="en-US" sz="1100" dirty="0">
                <a:latin typeface="Arial Narrow" panose="020B0606020202030204" pitchFamily="34" charset="0"/>
              </a:rPr>
              <a:t>the commander a mission-ready force to execute the unit mission. Must remain vigilant for, and move to resolve, </a:t>
            </a:r>
            <a:r>
              <a:rPr lang="en-US" sz="1100" dirty="0" smtClean="0">
                <a:latin typeface="Arial Narrow" panose="020B0606020202030204" pitchFamily="34" charset="0"/>
              </a:rPr>
              <a:t>issues that</a:t>
            </a:r>
            <a:r>
              <a:rPr lang="en-US" sz="1100" dirty="0">
                <a:latin typeface="Arial Narrow" panose="020B0606020202030204" pitchFamily="34" charset="0"/>
              </a:rPr>
              <a:t>, left unchecked, would adversely impact Airmen readiness. Prepares personnel of the organization to deploy in support of </a:t>
            </a:r>
            <a:r>
              <a:rPr lang="en-US" sz="1100" dirty="0" smtClean="0">
                <a:latin typeface="Arial Narrow" panose="020B0606020202030204" pitchFamily="34" charset="0"/>
              </a:rPr>
              <a:t>mission requirements</a:t>
            </a:r>
            <a:r>
              <a:rPr lang="en-US" sz="1100" dirty="0">
                <a:latin typeface="Arial Narrow" panose="020B0606020202030204" pitchFamily="34" charset="0"/>
              </a:rPr>
              <a:t>. Exercise the necessary leadership to provide and sustain a mission-ready workforce for the commander.</a:t>
            </a:r>
          </a:p>
          <a:p>
            <a:r>
              <a:rPr lang="en-US" sz="1100" dirty="0" smtClean="0">
                <a:latin typeface="Arial Narrow" panose="020B0606020202030204" pitchFamily="34" charset="0"/>
              </a:rPr>
              <a:t>- Advises </a:t>
            </a:r>
            <a:r>
              <a:rPr lang="en-US" sz="1100" dirty="0">
                <a:latin typeface="Arial Narrow" panose="020B0606020202030204" pitchFamily="34" charset="0"/>
              </a:rPr>
              <a:t>the commander on a wide range of topics including the health, esprit de corps, discipline, mentoring, well-being, career</a:t>
            </a:r>
          </a:p>
          <a:p>
            <a:r>
              <a:rPr lang="en-US" sz="1100" dirty="0">
                <a:latin typeface="Arial Narrow" panose="020B0606020202030204" pitchFamily="34" charset="0"/>
              </a:rPr>
              <a:t>progression, professional development, and recognition of all assigned Airmen. Assists the commander in preparation and </a:t>
            </a:r>
            <a:r>
              <a:rPr lang="en-US" sz="1100" dirty="0" smtClean="0">
                <a:latin typeface="Arial Narrow" panose="020B0606020202030204" pitchFamily="34" charset="0"/>
              </a:rPr>
              <a:t>execution of unit </a:t>
            </a:r>
            <a:r>
              <a:rPr lang="en-US" sz="1100" dirty="0">
                <a:latin typeface="Arial Narrow" panose="020B0606020202030204" pitchFamily="34" charset="0"/>
              </a:rPr>
              <a:t>training and information programs (e.g. commander’s call). Attends staff meetings. Represents the commander at base </a:t>
            </a:r>
            <a:r>
              <a:rPr lang="en-US" sz="1100" dirty="0" smtClean="0">
                <a:latin typeface="Arial Narrow" panose="020B0606020202030204" pitchFamily="34" charset="0"/>
              </a:rPr>
              <a:t>meetings and </a:t>
            </a:r>
            <a:r>
              <a:rPr lang="en-US" sz="1100" dirty="0">
                <a:latin typeface="Arial Narrow" panose="020B0606020202030204" pitchFamily="34" charset="0"/>
              </a:rPr>
              <a:t>councils, and when conducting tours through unit areas.</a:t>
            </a:r>
          </a:p>
          <a:p>
            <a:r>
              <a:rPr lang="en-US" sz="1100" dirty="0" smtClean="0">
                <a:latin typeface="Arial Narrow" panose="020B0606020202030204" pitchFamily="34" charset="0"/>
              </a:rPr>
              <a:t>- Ensures </a:t>
            </a:r>
            <a:r>
              <a:rPr lang="en-US" sz="1100" dirty="0">
                <a:latin typeface="Arial Narrow" panose="020B0606020202030204" pitchFamily="34" charset="0"/>
              </a:rPr>
              <a:t>supervisors set an appropriate </a:t>
            </a:r>
            <a:r>
              <a:rPr lang="en-US" sz="1100" dirty="0" smtClean="0">
                <a:latin typeface="Arial Narrow" panose="020B0606020202030204" pitchFamily="34" charset="0"/>
              </a:rPr>
              <a:t>example for </a:t>
            </a:r>
            <a:r>
              <a:rPr lang="en-US" sz="1100" dirty="0">
                <a:latin typeface="Arial Narrow" panose="020B0606020202030204" pitchFamily="34" charset="0"/>
              </a:rPr>
              <a:t>the subordinates. Provides leadership and guidance to supervisors and members enabling them to resolve problems or complaints </a:t>
            </a:r>
            <a:r>
              <a:rPr lang="en-US" sz="1100" dirty="0" smtClean="0">
                <a:latin typeface="Arial Narrow" panose="020B0606020202030204" pitchFamily="34" charset="0"/>
              </a:rPr>
              <a:t>at the </a:t>
            </a:r>
            <a:r>
              <a:rPr lang="en-US" sz="1100" dirty="0">
                <a:latin typeface="Arial Narrow" panose="020B0606020202030204" pitchFamily="34" charset="0"/>
              </a:rPr>
              <a:t>lowest level. Coordinates the resolution of complex problems with the supervisor, member, </a:t>
            </a:r>
            <a:r>
              <a:rPr lang="en-US" sz="1100" dirty="0" smtClean="0">
                <a:latin typeface="Arial Narrow" panose="020B0606020202030204" pitchFamily="34" charset="0"/>
              </a:rPr>
              <a:t>and commander. Ensures </a:t>
            </a:r>
            <a:r>
              <a:rPr lang="en-US" sz="1100" dirty="0">
                <a:latin typeface="Arial Narrow" panose="020B0606020202030204" pitchFamily="34" charset="0"/>
              </a:rPr>
              <a:t>training is provided </a:t>
            </a:r>
            <a:r>
              <a:rPr lang="en-US" sz="1100" dirty="0" smtClean="0">
                <a:latin typeface="Arial Narrow" panose="020B0606020202030204" pitchFamily="34" charset="0"/>
              </a:rPr>
              <a:t>on matters </a:t>
            </a:r>
            <a:r>
              <a:rPr lang="en-US" sz="1100" dirty="0">
                <a:latin typeface="Arial Narrow" panose="020B0606020202030204" pitchFamily="34" charset="0"/>
              </a:rPr>
              <a:t>of leadership, customs and courtesies, dress and personal appearance, self-discipline, adherence to standards, drill and </a:t>
            </a:r>
            <a:r>
              <a:rPr lang="en-US" sz="1100" dirty="0" smtClean="0">
                <a:latin typeface="Arial Narrow" panose="020B0606020202030204" pitchFamily="34" charset="0"/>
              </a:rPr>
              <a:t>ceremony, safety </a:t>
            </a:r>
            <a:r>
              <a:rPr lang="en-US" sz="1100" dirty="0">
                <a:latin typeface="Arial Narrow" panose="020B0606020202030204" pitchFamily="34" charset="0"/>
              </a:rPr>
              <a:t>and sanitation. Supports and promotes profession military education activities. Corrects conduct prejudicial to good order </a:t>
            </a:r>
            <a:r>
              <a:rPr lang="en-US" sz="1100" dirty="0" smtClean="0">
                <a:latin typeface="Arial Narrow" panose="020B0606020202030204" pitchFamily="34" charset="0"/>
              </a:rPr>
              <a:t>and discipline</a:t>
            </a:r>
            <a:r>
              <a:rPr lang="en-US" sz="1100" dirty="0">
                <a:latin typeface="Arial Narrow" panose="020B0606020202030204" pitchFamily="34" charset="0"/>
              </a:rPr>
              <a:t>.</a:t>
            </a:r>
          </a:p>
          <a:p>
            <a:r>
              <a:rPr lang="en-US" sz="1100" dirty="0" smtClean="0">
                <a:latin typeface="Arial Narrow" panose="020B0606020202030204" pitchFamily="34" charset="0"/>
              </a:rPr>
              <a:t>- Performs </a:t>
            </a:r>
            <a:r>
              <a:rPr lang="en-US" sz="1100" dirty="0">
                <a:latin typeface="Arial Narrow" panose="020B0606020202030204" pitchFamily="34" charset="0"/>
              </a:rPr>
              <a:t>quality force review and ensures timely processing </a:t>
            </a:r>
            <a:r>
              <a:rPr lang="en-US" sz="1100" dirty="0" smtClean="0">
                <a:latin typeface="Arial Narrow" panose="020B0606020202030204" pitchFamily="34" charset="0"/>
              </a:rPr>
              <a:t>of performances </a:t>
            </a:r>
            <a:r>
              <a:rPr lang="en-US" sz="1100" dirty="0">
                <a:latin typeface="Arial Narrow" panose="020B0606020202030204" pitchFamily="34" charset="0"/>
              </a:rPr>
              <a:t>reports, awards, decorations, favorable communications, promotions, demotions, classification actions, quality </a:t>
            </a:r>
            <a:r>
              <a:rPr lang="en-US" sz="1100" dirty="0" smtClean="0">
                <a:latin typeface="Arial Narrow" panose="020B0606020202030204" pitchFamily="34" charset="0"/>
              </a:rPr>
              <a:t>control actions </a:t>
            </a:r>
            <a:r>
              <a:rPr lang="en-US" sz="1100" dirty="0">
                <a:latin typeface="Arial Narrow" panose="020B0606020202030204" pitchFamily="34" charset="0"/>
              </a:rPr>
              <a:t>and disciplinary actions.</a:t>
            </a:r>
          </a:p>
          <a:p>
            <a:r>
              <a:rPr lang="en-US" sz="1100" dirty="0" smtClean="0">
                <a:latin typeface="Arial Narrow" panose="020B0606020202030204" pitchFamily="34" charset="0"/>
              </a:rPr>
              <a:t>- Works </a:t>
            </a:r>
            <a:r>
              <a:rPr lang="en-US" sz="1100" dirty="0">
                <a:latin typeface="Arial Narrow" panose="020B0606020202030204" pitchFamily="34" charset="0"/>
              </a:rPr>
              <a:t>closely with the </a:t>
            </a:r>
            <a:r>
              <a:rPr lang="en-US" sz="1100" dirty="0" smtClean="0">
                <a:latin typeface="Arial Narrow" panose="020B0606020202030204" pitchFamily="34" charset="0"/>
              </a:rPr>
              <a:t>Command </a:t>
            </a:r>
            <a:r>
              <a:rPr lang="en-US" sz="1100" dirty="0">
                <a:latin typeface="Arial Narrow" panose="020B0606020202030204" pitchFamily="34" charset="0"/>
              </a:rPr>
              <a:t>C</a:t>
            </a:r>
            <a:r>
              <a:rPr lang="en-US" sz="1100" dirty="0" smtClean="0">
                <a:latin typeface="Arial Narrow" panose="020B0606020202030204" pitchFamily="34" charset="0"/>
              </a:rPr>
              <a:t>hief </a:t>
            </a:r>
            <a:r>
              <a:rPr lang="en-US" sz="1100" dirty="0">
                <a:latin typeface="Arial Narrow" panose="020B0606020202030204" pitchFamily="34" charset="0"/>
              </a:rPr>
              <a:t>M</a:t>
            </a:r>
            <a:r>
              <a:rPr lang="en-US" sz="1100" dirty="0" smtClean="0">
                <a:latin typeface="Arial Narrow" panose="020B0606020202030204" pitchFamily="34" charset="0"/>
              </a:rPr>
              <a:t>aster Sergeant </a:t>
            </a:r>
            <a:r>
              <a:rPr lang="en-US" sz="1100" dirty="0">
                <a:latin typeface="Arial Narrow" panose="020B0606020202030204" pitchFamily="34" charset="0"/>
              </a:rPr>
              <a:t>to ensure Airmen understand and are prepared to execute the </a:t>
            </a:r>
            <a:r>
              <a:rPr lang="en-US" sz="1100" dirty="0" smtClean="0">
                <a:latin typeface="Arial Narrow" panose="020B0606020202030204" pitchFamily="34" charset="0"/>
              </a:rPr>
              <a:t>mission. Develops </a:t>
            </a:r>
            <a:r>
              <a:rPr lang="en-US" sz="1100" dirty="0">
                <a:latin typeface="Arial Narrow" panose="020B0606020202030204" pitchFamily="34" charset="0"/>
              </a:rPr>
              <a:t>and executes specific goals, plans and objectives to address issues related to Airmen.</a:t>
            </a:r>
            <a:endParaRPr lang="en-US" sz="1100" b="1" dirty="0">
              <a:latin typeface="Arial Narrow" pitchFamily="34" charset="0"/>
            </a:endParaRPr>
          </a:p>
          <a:p>
            <a:pPr algn="just">
              <a:tabLst>
                <a:tab pos="971550" algn="l"/>
                <a:tab pos="1143000" algn="l"/>
              </a:tabLst>
            </a:pPr>
            <a:endParaRPr lang="en-US" sz="1100" b="1" dirty="0">
              <a:latin typeface="Arial Narrow" pitchFamily="34" charset="0"/>
            </a:endParaRPr>
          </a:p>
          <a:p>
            <a:pPr algn="just">
              <a:tabLst>
                <a:tab pos="971550" algn="l"/>
                <a:tab pos="1143000" algn="l"/>
              </a:tabLst>
            </a:pPr>
            <a:r>
              <a:rPr lang="en-US" sz="1300" b="1" dirty="0" smtClean="0">
                <a:latin typeface="Arial Narrow" pitchFamily="34" charset="0"/>
              </a:rPr>
              <a:t>Other</a:t>
            </a:r>
            <a:r>
              <a:rPr lang="en-US" sz="1300" b="1" dirty="0">
                <a:latin typeface="Arial Narrow" pitchFamily="34" charset="0"/>
              </a:rPr>
              <a:t>:  </a:t>
            </a:r>
            <a:r>
              <a:rPr lang="en-US" sz="1100" dirty="0" smtClean="0">
                <a:latin typeface="Arial Narrow" pitchFamily="34" charset="0"/>
              </a:rPr>
              <a:t>The </a:t>
            </a:r>
            <a:r>
              <a:rPr lang="en-US" sz="1100" dirty="0">
                <a:latin typeface="Arial Narrow" pitchFamily="34" charset="0"/>
              </a:rPr>
              <a:t>following is mandatory for entry into this SDI</a:t>
            </a:r>
            <a:r>
              <a:rPr lang="en-US" sz="1100" dirty="0" smtClean="0">
                <a:latin typeface="Arial Narrow" pitchFamily="34" charset="0"/>
              </a:rPr>
              <a:t>:</a:t>
            </a:r>
          </a:p>
          <a:p>
            <a:r>
              <a:rPr lang="en-US" sz="1100" dirty="0" smtClean="0">
                <a:latin typeface="Arial Narrow" pitchFamily="34" charset="0"/>
              </a:rPr>
              <a:t>-Possess </a:t>
            </a:r>
            <a:r>
              <a:rPr lang="en-US" sz="1100" dirty="0">
                <a:latin typeface="Arial Narrow" panose="020B0606020202030204" pitchFamily="34" charset="0"/>
              </a:rPr>
              <a:t>an awarded AFSC at the 7- or 9-skill level and not projected to reach six years of service outside of that AFSC during</a:t>
            </a:r>
          </a:p>
          <a:p>
            <a:r>
              <a:rPr lang="en-US" sz="1100" dirty="0">
                <a:latin typeface="Arial Narrow" panose="020B0606020202030204" pitchFamily="34" charset="0"/>
              </a:rPr>
              <a:t>initial three-year tenure as a First Sergeant.</a:t>
            </a:r>
          </a:p>
          <a:p>
            <a:r>
              <a:rPr lang="en-US" sz="1100" dirty="0" smtClean="0">
                <a:latin typeface="Arial Narrow" panose="020B0606020202030204" pitchFamily="34" charset="0"/>
              </a:rPr>
              <a:t>- Overall </a:t>
            </a:r>
            <a:r>
              <a:rPr lang="en-US" sz="1100" dirty="0">
                <a:latin typeface="Arial Narrow" panose="020B0606020202030204" pitchFamily="34" charset="0"/>
              </a:rPr>
              <a:t>rating of "Exceeded some, but not all expectations" or "Exceeded most, if not all expectations" and/or an overall 5</a:t>
            </a:r>
          </a:p>
          <a:p>
            <a:r>
              <a:rPr lang="en-US" sz="1100" dirty="0">
                <a:latin typeface="Arial Narrow" panose="020B0606020202030204" pitchFamily="34" charset="0"/>
              </a:rPr>
              <a:t>rating on last 3 EPRs (N/A for ANG).</a:t>
            </a:r>
          </a:p>
          <a:p>
            <a:r>
              <a:rPr lang="en-US" sz="1100" dirty="0" smtClean="0">
                <a:latin typeface="Arial Narrow" panose="020B0606020202030204" pitchFamily="34" charset="0"/>
              </a:rPr>
              <a:t>- No </a:t>
            </a:r>
            <a:r>
              <a:rPr lang="en-US" sz="1100" dirty="0">
                <a:latin typeface="Arial Narrow" panose="020B0606020202030204" pitchFamily="34" charset="0"/>
              </a:rPr>
              <a:t>referral EPRs in the last three years.</a:t>
            </a:r>
          </a:p>
          <a:p>
            <a:r>
              <a:rPr lang="en-US" sz="1100" dirty="0" smtClean="0">
                <a:latin typeface="Arial Narrow" panose="020B0606020202030204" pitchFamily="34" charset="0"/>
              </a:rPr>
              <a:t>- Scored </a:t>
            </a:r>
            <a:r>
              <a:rPr lang="en-US" sz="1100" dirty="0">
                <a:latin typeface="Arial Narrow" panose="020B0606020202030204" pitchFamily="34" charset="0"/>
              </a:rPr>
              <a:t>80 or above on last two fitness tests, or 90 or above on most recent fitness test, no failure on any portion within the last</a:t>
            </a:r>
          </a:p>
          <a:p>
            <a:r>
              <a:rPr lang="en-US" sz="1100" dirty="0">
                <a:latin typeface="Arial Narrow" panose="020B0606020202030204" pitchFamily="34" charset="0"/>
              </a:rPr>
              <a:t>12 months or exemptions, except for deployments and/or pregnancy, from any component. Current fitness test must be valid </a:t>
            </a:r>
            <a:r>
              <a:rPr lang="en-US" sz="1100" dirty="0" smtClean="0">
                <a:latin typeface="Arial Narrow" panose="020B0606020202030204" pitchFamily="34" charset="0"/>
              </a:rPr>
              <a:t> through in-residence </a:t>
            </a:r>
            <a:r>
              <a:rPr lang="en-US" sz="1100" dirty="0">
                <a:latin typeface="Arial Narrow" panose="020B0606020202030204" pitchFamily="34" charset="0"/>
              </a:rPr>
              <a:t>First Sergeant Academy graduation.</a:t>
            </a:r>
          </a:p>
          <a:p>
            <a:r>
              <a:rPr lang="en-US" sz="1100" dirty="0" smtClean="0">
                <a:latin typeface="Arial Narrow" panose="020B0606020202030204" pitchFamily="34" charset="0"/>
              </a:rPr>
              <a:t>- Not </a:t>
            </a:r>
            <a:r>
              <a:rPr lang="en-US" sz="1100" dirty="0">
                <a:latin typeface="Arial Narrow" panose="020B0606020202030204" pitchFamily="34" charset="0"/>
              </a:rPr>
              <a:t>currently serving in a SDI.</a:t>
            </a:r>
          </a:p>
          <a:p>
            <a:r>
              <a:rPr lang="en-US" sz="1100" dirty="0" smtClean="0">
                <a:latin typeface="Arial Narrow" panose="020B0606020202030204" pitchFamily="34" charset="0"/>
              </a:rPr>
              <a:t>- Outstanding </a:t>
            </a:r>
            <a:r>
              <a:rPr lang="en-US" sz="1100" dirty="0">
                <a:latin typeface="Arial Narrow" panose="020B0606020202030204" pitchFamily="34" charset="0"/>
              </a:rPr>
              <a:t>in appearance, military bearing, professional military image, and conduct both on/off duty.</a:t>
            </a:r>
          </a:p>
          <a:p>
            <a:r>
              <a:rPr lang="en-US" sz="1100" dirty="0" smtClean="0">
                <a:latin typeface="Arial Narrow" panose="020B0606020202030204" pitchFamily="34" charset="0"/>
              </a:rPr>
              <a:t>- Must </a:t>
            </a:r>
            <a:r>
              <a:rPr lang="en-US" sz="1100" dirty="0">
                <a:latin typeface="Arial Narrow" panose="020B0606020202030204" pitchFamily="34" charset="0"/>
              </a:rPr>
              <a:t>not have, nor bear the appearance of, personal, marital, or family problems that detracts from the member’s ability to</a:t>
            </a:r>
          </a:p>
          <a:p>
            <a:r>
              <a:rPr lang="en-US" sz="1100" dirty="0">
                <a:latin typeface="Arial Narrow" panose="020B0606020202030204" pitchFamily="34" charset="0"/>
              </a:rPr>
              <a:t>effectively serve as a first sergeant</a:t>
            </a:r>
          </a:p>
          <a:p>
            <a:r>
              <a:rPr lang="en-US" sz="1100" dirty="0" smtClean="0">
                <a:latin typeface="Arial Narrow" panose="020B0606020202030204" pitchFamily="34" charset="0"/>
              </a:rPr>
              <a:t>- No </a:t>
            </a:r>
            <a:r>
              <a:rPr lang="en-US" sz="1100" dirty="0">
                <a:latin typeface="Arial Narrow" panose="020B0606020202030204" pitchFamily="34" charset="0"/>
              </a:rPr>
              <a:t>record of disciplinary action resulting in an Article 15 or Unfavorable Information File for the past three years.</a:t>
            </a:r>
          </a:p>
          <a:p>
            <a:r>
              <a:rPr lang="en-US" sz="1100" dirty="0" smtClean="0">
                <a:latin typeface="Arial Narrow" panose="020B0606020202030204" pitchFamily="34" charset="0"/>
              </a:rPr>
              <a:t>- </a:t>
            </a:r>
            <a:r>
              <a:rPr lang="en-US" sz="1100" dirty="0">
                <a:latin typeface="Arial Narrow" panose="020B0606020202030204" pitchFamily="34" charset="0"/>
              </a:rPr>
              <a:t>Be highly motivated, have exceptional leadership and managerial skills</a:t>
            </a:r>
            <a:r>
              <a:rPr lang="en-US" sz="1100" dirty="0" smtClean="0">
                <a:latin typeface="Arial Narrow" panose="020B0606020202030204" pitchFamily="34" charset="0"/>
              </a:rPr>
              <a:t>.</a:t>
            </a:r>
            <a:endParaRPr lang="en-US" sz="1100" dirty="0">
              <a:latin typeface="Arial Narrow" panose="020B0606020202030204" pitchFamily="34" charset="0"/>
            </a:endParaRPr>
          </a:p>
        </p:txBody>
      </p:sp>
      <p:sp>
        <p:nvSpPr>
          <p:cNvPr id="3079" name="Rectangle 7"/>
          <p:cNvSpPr>
            <a:spLocks noChangeArrowheads="1"/>
          </p:cNvSpPr>
          <p:nvPr/>
        </p:nvSpPr>
        <p:spPr bwMode="auto">
          <a:xfrm>
            <a:off x="14288" y="4532313"/>
            <a:ext cx="7467600" cy="487362"/>
          </a:xfrm>
          <a:prstGeom prst="rect">
            <a:avLst/>
          </a:prstGeom>
          <a:noFill/>
          <a:ln w="12700">
            <a:noFill/>
            <a:miter lim="800000"/>
            <a:headEnd/>
            <a:tailEnd/>
          </a:ln>
        </p:spPr>
        <p:txBody>
          <a:bodyPr wrap="none" anchor="ctr"/>
          <a:lstStyle/>
          <a:p>
            <a:endParaRPr lang="en-US"/>
          </a:p>
        </p:txBody>
      </p:sp>
      <p:sp>
        <p:nvSpPr>
          <p:cNvPr id="3080" name="Line 8"/>
          <p:cNvSpPr>
            <a:spLocks noChangeShapeType="1"/>
          </p:cNvSpPr>
          <p:nvPr/>
        </p:nvSpPr>
        <p:spPr bwMode="auto">
          <a:xfrm>
            <a:off x="26988" y="6610339"/>
            <a:ext cx="7454900" cy="0"/>
          </a:xfrm>
          <a:prstGeom prst="line">
            <a:avLst/>
          </a:prstGeom>
          <a:noFill/>
          <a:ln w="12700">
            <a:solidFill>
              <a:schemeClr val="tx1"/>
            </a:solidFill>
            <a:round/>
            <a:headEnd/>
            <a:tailEnd/>
          </a:ln>
        </p:spPr>
        <p:txBody>
          <a:bodyPr wrap="none" anchor="ctr"/>
          <a:lstStyle/>
          <a:p>
            <a:endParaRPr lang="en-US"/>
          </a:p>
        </p:txBody>
      </p:sp>
      <p:sp>
        <p:nvSpPr>
          <p:cNvPr id="3081" name="Rectangle 9"/>
          <p:cNvSpPr>
            <a:spLocks noChangeArrowheads="1"/>
          </p:cNvSpPr>
          <p:nvPr/>
        </p:nvSpPr>
        <p:spPr bwMode="auto">
          <a:xfrm>
            <a:off x="-14736" y="6610339"/>
            <a:ext cx="7464425" cy="859210"/>
          </a:xfrm>
          <a:prstGeom prst="rect">
            <a:avLst/>
          </a:prstGeom>
          <a:noFill/>
          <a:ln w="12700">
            <a:noFill/>
            <a:miter lim="800000"/>
            <a:headEnd/>
            <a:tailEnd/>
          </a:ln>
        </p:spPr>
        <p:txBody>
          <a:bodyPr lIns="90488" tIns="44450" rIns="90488" bIns="44450">
            <a:spAutoFit/>
          </a:bodyPr>
          <a:lstStyle/>
          <a:p>
            <a:r>
              <a:rPr lang="en-US" sz="1400" b="1" dirty="0">
                <a:latin typeface="Arial Narrow" pitchFamily="34" charset="0"/>
              </a:rPr>
              <a:t>APPLICATION PROCEDURES:   </a:t>
            </a:r>
            <a:r>
              <a:rPr lang="en-US" sz="1200" dirty="0">
                <a:latin typeface="Arial Narrow" pitchFamily="34" charset="0"/>
              </a:rPr>
              <a:t>Applicants will prepare and forward a Resume, vMPF Records Review (RIP), Air </a:t>
            </a:r>
            <a:r>
              <a:rPr lang="en-US" sz="1200" dirty="0" smtClean="0">
                <a:latin typeface="Arial Narrow" pitchFamily="34" charset="0"/>
              </a:rPr>
              <a:t>Force </a:t>
            </a:r>
            <a:r>
              <a:rPr lang="en-US" sz="1200" dirty="0">
                <a:latin typeface="Arial Narrow" pitchFamily="34" charset="0"/>
              </a:rPr>
              <a:t>Fitness Management System Individual Fitness Report, and an </a:t>
            </a:r>
            <a:r>
              <a:rPr lang="en-US" sz="1200" u="sng" dirty="0" smtClean="0">
                <a:latin typeface="Arial Narrow" pitchFamily="34" charset="0"/>
              </a:rPr>
              <a:t>acknowledgement</a:t>
            </a:r>
            <a:r>
              <a:rPr lang="en-US" sz="1200" dirty="0" smtClean="0">
                <a:latin typeface="Arial Narrow" pitchFamily="34" charset="0"/>
              </a:rPr>
              <a:t> </a:t>
            </a:r>
            <a:r>
              <a:rPr lang="en-US" sz="1200" dirty="0">
                <a:latin typeface="Arial Narrow" pitchFamily="34" charset="0"/>
              </a:rPr>
              <a:t>letter signed by their unit commander for each position (unit) he/she wishes to be considered for (Contact FSS Superintendent for template)  </a:t>
            </a:r>
            <a:r>
              <a:rPr lang="en-US" sz="1200" b="1" u="sng" dirty="0">
                <a:latin typeface="Arial Narrow" pitchFamily="34" charset="0"/>
              </a:rPr>
              <a:t>No Later Than Close of Business of Closing Date of Application.</a:t>
            </a:r>
            <a:r>
              <a:rPr lang="en-US" sz="1200" dirty="0">
                <a:latin typeface="Arial Narrow" pitchFamily="34" charset="0"/>
              </a:rPr>
              <a:t>   Candidates will be notified of interview date and time.</a:t>
            </a:r>
          </a:p>
        </p:txBody>
      </p:sp>
      <p:sp>
        <p:nvSpPr>
          <p:cNvPr id="3082" name="Line 10"/>
          <p:cNvSpPr>
            <a:spLocks noChangeShapeType="1"/>
          </p:cNvSpPr>
          <p:nvPr/>
        </p:nvSpPr>
        <p:spPr bwMode="auto">
          <a:xfrm>
            <a:off x="8120" y="7487292"/>
            <a:ext cx="7454900" cy="0"/>
          </a:xfrm>
          <a:prstGeom prst="line">
            <a:avLst/>
          </a:prstGeom>
          <a:noFill/>
          <a:ln w="12700">
            <a:solidFill>
              <a:schemeClr val="tx1"/>
            </a:solidFill>
            <a:round/>
            <a:headEnd/>
            <a:tailEnd/>
          </a:ln>
        </p:spPr>
        <p:txBody>
          <a:bodyPr wrap="none" anchor="ctr"/>
          <a:lstStyle/>
          <a:p>
            <a:endParaRPr lang="en-US"/>
          </a:p>
        </p:txBody>
      </p:sp>
      <p:sp>
        <p:nvSpPr>
          <p:cNvPr id="3083" name="Rectangle 11"/>
          <p:cNvSpPr>
            <a:spLocks noChangeArrowheads="1"/>
          </p:cNvSpPr>
          <p:nvPr/>
        </p:nvSpPr>
        <p:spPr bwMode="auto">
          <a:xfrm>
            <a:off x="43656" y="7495452"/>
            <a:ext cx="6016625" cy="1382430"/>
          </a:xfrm>
          <a:prstGeom prst="rect">
            <a:avLst/>
          </a:prstGeom>
          <a:noFill/>
          <a:ln w="12700">
            <a:noFill/>
            <a:miter lim="800000"/>
            <a:headEnd/>
            <a:tailEnd/>
          </a:ln>
        </p:spPr>
        <p:txBody>
          <a:bodyPr lIns="90488" tIns="44450" rIns="90488" bIns="44450">
            <a:spAutoFit/>
          </a:bodyPr>
          <a:lstStyle/>
          <a:p>
            <a:pPr>
              <a:tabLst>
                <a:tab pos="2000250" algn="l"/>
              </a:tabLst>
            </a:pPr>
            <a:r>
              <a:rPr lang="en-US" sz="1400" b="1" dirty="0">
                <a:latin typeface="Arial Narrow" pitchFamily="34" charset="0"/>
              </a:rPr>
              <a:t>MAIL OR HAND DELIVER APPLICATION TO:	</a:t>
            </a:r>
          </a:p>
          <a:p>
            <a:pPr>
              <a:tabLst>
                <a:tab pos="2000250" algn="l"/>
              </a:tabLst>
            </a:pPr>
            <a:r>
              <a:rPr lang="en-US" sz="1400" dirty="0">
                <a:latin typeface="Arial Narrow" pitchFamily="34" charset="0"/>
              </a:rPr>
              <a:t>		174TH FSS/DP</a:t>
            </a:r>
          </a:p>
          <a:p>
            <a:pPr>
              <a:tabLst>
                <a:tab pos="2000250" algn="l"/>
              </a:tabLst>
            </a:pPr>
            <a:r>
              <a:rPr lang="en-US" sz="1400" dirty="0">
                <a:latin typeface="Arial Narrow" pitchFamily="34" charset="0"/>
              </a:rPr>
              <a:t>                                              	                  6001 EAST MOLLOY ROAD</a:t>
            </a:r>
          </a:p>
          <a:p>
            <a:pPr>
              <a:tabLst>
                <a:tab pos="2000250" algn="l"/>
              </a:tabLst>
            </a:pPr>
            <a:r>
              <a:rPr lang="en-US" sz="1400" dirty="0">
                <a:latin typeface="Arial Narrow" pitchFamily="34" charset="0"/>
              </a:rPr>
              <a:t>		HANCOCK FIELD</a:t>
            </a:r>
          </a:p>
          <a:p>
            <a:pPr>
              <a:tabLst>
                <a:tab pos="2000250" algn="l"/>
              </a:tabLst>
            </a:pPr>
            <a:r>
              <a:rPr lang="en-US" sz="1400" dirty="0">
                <a:latin typeface="Arial Narrow" pitchFamily="34" charset="0"/>
              </a:rPr>
              <a:t>	 	SYRACUSE, NY 13211-7099</a:t>
            </a:r>
          </a:p>
          <a:p>
            <a:pPr>
              <a:tabLst>
                <a:tab pos="2000250" algn="l"/>
              </a:tabLst>
            </a:pPr>
            <a:r>
              <a:rPr lang="en-US" sz="1400">
                <a:latin typeface="Arial Narrow" pitchFamily="34" charset="0"/>
              </a:rPr>
              <a:t>  	 	(Attn: CMSgt Michael Ramsey)</a:t>
            </a:r>
            <a:endParaRPr lang="en-US" sz="1400" dirty="0">
              <a:latin typeface="Arial Narrow" pitchFamily="34" charset="0"/>
            </a:endParaRPr>
          </a:p>
        </p:txBody>
      </p:sp>
      <p:sp>
        <p:nvSpPr>
          <p:cNvPr id="3084" name="Line 12"/>
          <p:cNvSpPr>
            <a:spLocks noChangeShapeType="1"/>
          </p:cNvSpPr>
          <p:nvPr/>
        </p:nvSpPr>
        <p:spPr bwMode="auto">
          <a:xfrm>
            <a:off x="26988" y="8822820"/>
            <a:ext cx="7454900" cy="0"/>
          </a:xfrm>
          <a:prstGeom prst="line">
            <a:avLst/>
          </a:prstGeom>
          <a:noFill/>
          <a:ln w="12700">
            <a:solidFill>
              <a:schemeClr val="tx1"/>
            </a:solidFill>
            <a:round/>
            <a:headEnd/>
            <a:tailEnd/>
          </a:ln>
        </p:spPr>
        <p:txBody>
          <a:bodyPr wrap="none" anchor="ctr"/>
          <a:lstStyle/>
          <a:p>
            <a:endParaRPr lang="en-US"/>
          </a:p>
        </p:txBody>
      </p:sp>
      <p:sp>
        <p:nvSpPr>
          <p:cNvPr id="3085" name="Rectangle 13"/>
          <p:cNvSpPr>
            <a:spLocks noChangeArrowheads="1"/>
          </p:cNvSpPr>
          <p:nvPr/>
        </p:nvSpPr>
        <p:spPr bwMode="auto">
          <a:xfrm>
            <a:off x="-14736" y="7766087"/>
            <a:ext cx="2149628" cy="1902572"/>
          </a:xfrm>
          <a:prstGeom prst="rect">
            <a:avLst/>
          </a:prstGeom>
          <a:noFill/>
          <a:ln w="12700">
            <a:noFill/>
            <a:miter lim="800000"/>
            <a:headEnd/>
            <a:tailEnd/>
          </a:ln>
        </p:spPr>
        <p:txBody>
          <a:bodyPr wrap="none" lIns="90488" tIns="44450" rIns="90488" bIns="44450">
            <a:spAutoFit/>
          </a:bodyPr>
          <a:lstStyle/>
          <a:p>
            <a:endParaRPr lang="en-US" sz="1400" b="1" dirty="0" smtClean="0">
              <a:latin typeface="Arial Narrow" pitchFamily="34" charset="0"/>
            </a:endParaRPr>
          </a:p>
          <a:p>
            <a:endParaRPr lang="en-US" sz="1400" b="1" dirty="0">
              <a:latin typeface="Arial Narrow" pitchFamily="34" charset="0"/>
            </a:endParaRPr>
          </a:p>
          <a:p>
            <a:endParaRPr lang="en-US" sz="1400" b="1" dirty="0" smtClean="0">
              <a:latin typeface="Arial Narrow" pitchFamily="34" charset="0"/>
            </a:endParaRPr>
          </a:p>
          <a:p>
            <a:endParaRPr lang="en-US" sz="1400" b="1" dirty="0">
              <a:latin typeface="Arial Narrow" pitchFamily="34" charset="0"/>
            </a:endParaRPr>
          </a:p>
          <a:p>
            <a:endParaRPr lang="en-US" sz="1400" b="1" dirty="0" smtClean="0">
              <a:latin typeface="Arial Narrow" pitchFamily="34" charset="0"/>
            </a:endParaRPr>
          </a:p>
          <a:p>
            <a:r>
              <a:rPr lang="en-US" sz="1400" b="1" dirty="0" smtClean="0">
                <a:latin typeface="Arial Narrow" pitchFamily="34" charset="0"/>
              </a:rPr>
              <a:t>DISTRIBUTION</a:t>
            </a:r>
            <a:r>
              <a:rPr lang="en-US" sz="1400" b="1" dirty="0">
                <a:latin typeface="Arial Narrow" pitchFamily="34" charset="0"/>
              </a:rPr>
              <a:t>:</a:t>
            </a:r>
            <a:endParaRPr lang="en-US" sz="1400" dirty="0">
              <a:latin typeface="Arial Narrow" pitchFamily="34" charset="0"/>
            </a:endParaRPr>
          </a:p>
          <a:p>
            <a:pPr>
              <a:lnSpc>
                <a:spcPct val="130000"/>
              </a:lnSpc>
              <a:buFontTx/>
              <a:buChar char="•"/>
            </a:pPr>
            <a:r>
              <a:rPr lang="en-US" sz="1400" dirty="0" smtClean="0">
                <a:latin typeface="Arial Narrow" pitchFamily="34" charset="0"/>
              </a:rPr>
              <a:t> </a:t>
            </a:r>
            <a:r>
              <a:rPr lang="en-US" sz="1200" dirty="0">
                <a:latin typeface="Arial Narrow" pitchFamily="34" charset="0"/>
              </a:rPr>
              <a:t>All 174 Units</a:t>
            </a:r>
          </a:p>
          <a:p>
            <a:pPr>
              <a:lnSpc>
                <a:spcPct val="130000"/>
              </a:lnSpc>
              <a:buFontTx/>
              <a:buChar char="•"/>
            </a:pPr>
            <a:r>
              <a:rPr lang="en-US" sz="1200" dirty="0">
                <a:latin typeface="Arial Narrow" pitchFamily="34" charset="0"/>
              </a:rPr>
              <a:t> Command Chief Master Sergeant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wr P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wr 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wr 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wr 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wr 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wr 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wr 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wr 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wr 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1269</TotalTime>
  <Pages>2</Pages>
  <Words>1087</Words>
  <Application>Microsoft Office PowerPoint</Application>
  <PresentationFormat>Custom</PresentationFormat>
  <Paragraphs>80</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 Narrow</vt:lpstr>
      <vt:lpstr>Times New Roman</vt:lpstr>
      <vt:lpstr>Pwr Pnt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ANG</dc:creator>
  <cp:lastModifiedBy>MOADE, SAMANTHA L SSgt USAF ANG 174 MDG/SGPB</cp:lastModifiedBy>
  <cp:revision>105</cp:revision>
  <cp:lastPrinted>1997-12-31T16:35:20Z</cp:lastPrinted>
  <dcterms:created xsi:type="dcterms:W3CDTF">1997-05-06T15:11:36Z</dcterms:created>
  <dcterms:modified xsi:type="dcterms:W3CDTF">2019-03-18T13:41:08Z</dcterms:modified>
</cp:coreProperties>
</file>