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195FE-D8FC-4565-A81E-E67AA0030C8E}"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95FE-D8FC-4565-A81E-E67AA0030C8E}"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95FE-D8FC-4565-A81E-E67AA0030C8E}"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95FE-D8FC-4565-A81E-E67AA0030C8E}"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195FE-D8FC-4565-A81E-E67AA0030C8E}"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195FE-D8FC-4565-A81E-E67AA0030C8E}"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195FE-D8FC-4565-A81E-E67AA0030C8E}" type="datetimeFigureOut">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195FE-D8FC-4565-A81E-E67AA0030C8E}" type="datetimeFigureOut">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95FE-D8FC-4565-A81E-E67AA0030C8E}" type="datetimeFigureOut">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95FE-D8FC-4565-A81E-E67AA0030C8E}"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95FE-D8FC-4565-A81E-E67AA0030C8E}"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4027B-DD42-477E-A29B-434F301A33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195FE-D8FC-4565-A81E-E67AA0030C8E}" type="datetimeFigureOut">
              <a:rPr lang="en-US" smtClean="0"/>
              <a:pPr/>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4027B-DD42-477E-A29B-434F301A33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hyperlink" Target="http://www.dmna.state.ny.us/family" TargetMode="External"/><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1.png"/><Relationship Id="rId5" Type="http://schemas.openxmlformats.org/officeDocument/2006/relationships/hyperlink" Target="http://www.vets4warriors.com/" TargetMode="External"/><Relationship Id="rId4" Type="http://schemas.openxmlformats.org/officeDocument/2006/relationships/hyperlink" Target="http://www.militaryonesour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5"/>
          <p:cNvSpPr>
            <a:spLocks noGrp="1"/>
          </p:cNvSpPr>
          <p:nvPr>
            <p:ph idx="1"/>
          </p:nvPr>
        </p:nvSpPr>
        <p:spPr>
          <a:xfrm>
            <a:off x="228600" y="1524000"/>
            <a:ext cx="8001000" cy="4419600"/>
          </a:xfrm>
        </p:spPr>
        <p:txBody>
          <a:bodyPr/>
          <a:lstStyle/>
          <a:p>
            <a:pPr marL="0" indent="0" eaLnBrk="1" hangingPunct="1">
              <a:buFont typeface="Wingdings" pitchFamily="2" charset="2"/>
              <a:buNone/>
            </a:pPr>
            <a:r>
              <a:rPr lang="en-US" sz="2200" dirty="0" smtClean="0">
                <a:ea typeface="MS PGothic" pitchFamily="34" charset="-128"/>
              </a:rPr>
              <a:t>The Army expects each Soldier to comply with AR 600-20, Army Command Policy, paragraph 5-10b.(9), April 2010:</a:t>
            </a:r>
          </a:p>
          <a:p>
            <a:pPr marL="400050" lvl="1" indent="0" eaLnBrk="1" hangingPunct="1">
              <a:buFont typeface="Wingdings" pitchFamily="2" charset="2"/>
              <a:buNone/>
            </a:pPr>
            <a:r>
              <a:rPr lang="en-US" sz="2200" dirty="0" smtClean="0">
                <a:ea typeface="MS PGothic" pitchFamily="34" charset="-128"/>
              </a:rPr>
              <a:t>“Soldiers bear primary responsibility for their Family and personal affairs readiness.”</a:t>
            </a:r>
          </a:p>
          <a:p>
            <a:pPr marL="400050" lvl="1" indent="0" eaLnBrk="1" hangingPunct="1">
              <a:buFont typeface="Wingdings" pitchFamily="2" charset="2"/>
              <a:buNone/>
            </a:pPr>
            <a:endParaRPr lang="en-US" sz="2200" dirty="0" smtClean="0">
              <a:ea typeface="MS PGothic" pitchFamily="34" charset="-128"/>
            </a:endParaRPr>
          </a:p>
          <a:p>
            <a:pPr marL="0" indent="0" eaLnBrk="1" hangingPunct="1">
              <a:buFont typeface="Wingdings" pitchFamily="2" charset="2"/>
              <a:buNone/>
            </a:pPr>
            <a:r>
              <a:rPr lang="en-US" sz="2200" dirty="0" smtClean="0">
                <a:ea typeface="MS PGothic" pitchFamily="34" charset="-128"/>
              </a:rPr>
              <a:t>It is the Soldiers’ responsibility to inform the Chain of Command of their Family dynamics and keep their Family informed of their Army obligations.  The Army expects Soldiers who are married to be in a monogamous relationship.</a:t>
            </a:r>
          </a:p>
        </p:txBody>
      </p:sp>
      <p:sp>
        <p:nvSpPr>
          <p:cNvPr id="6" name="Rectangle 5"/>
          <p:cNvSpPr/>
          <p:nvPr/>
        </p:nvSpPr>
        <p:spPr>
          <a:xfrm rot="16200000">
            <a:off x="54546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a:t>
            </a:r>
            <a:r>
              <a:rPr lang="en-US" sz="3200" b="1" dirty="0">
                <a:solidFill>
                  <a:schemeClr val="tx1"/>
                </a:solidFill>
              </a:rPr>
              <a:t>- </a:t>
            </a:r>
            <a:r>
              <a:rPr lang="en-US" sz="3200" b="1" dirty="0" smtClean="0">
                <a:solidFill>
                  <a:schemeClr val="tx1"/>
                </a:solidFill>
              </a:rPr>
              <a:t>December</a:t>
            </a:r>
            <a:endParaRPr lang="en-US" sz="3200" b="1" dirty="0">
              <a:solidFill>
                <a:schemeClr val="tx1"/>
              </a:solidFill>
            </a:endParaRPr>
          </a:p>
        </p:txBody>
      </p:sp>
      <p:sp>
        <p:nvSpPr>
          <p:cNvPr id="56325" name="Rectangle 4"/>
          <p:cNvSpPr>
            <a:spLocks noChangeArrowheads="1"/>
          </p:cNvSpPr>
          <p:nvPr/>
        </p:nvSpPr>
        <p:spPr bwMode="auto">
          <a:xfrm>
            <a:off x="228600" y="914400"/>
            <a:ext cx="7924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7" name="Title 12"/>
          <p:cNvSpPr txBox="1">
            <a:spLocks/>
          </p:cNvSpPr>
          <p:nvPr/>
        </p:nvSpPr>
        <p:spPr>
          <a:xfrm>
            <a:off x="152400" y="152400"/>
            <a:ext cx="8229600" cy="990600"/>
          </a:xfrm>
          <a:prstGeom prst="rect">
            <a:avLst/>
          </a:prstGeom>
        </p:spPr>
        <p:txBody>
          <a:bodyPr/>
          <a:lstStyle/>
          <a:p>
            <a:pPr algn="ctr" eaLnBrk="0" hangingPunct="0">
              <a:defRPr/>
            </a:pPr>
            <a:r>
              <a:rPr lang="en-US" sz="3200" b="1" dirty="0">
                <a:solidFill>
                  <a:schemeClr val="tx2"/>
                </a:solidFill>
                <a:latin typeface="+mn-lt"/>
                <a:ea typeface="+mj-ea"/>
                <a:cs typeface="+mj-cs"/>
              </a:rPr>
              <a:t>What is Relationship and Family Fitness?</a:t>
            </a:r>
          </a:p>
        </p:txBody>
      </p:sp>
      <p:pic>
        <p:nvPicPr>
          <p:cNvPr id="10" name="~PP2087.WAV">
            <a:hlinkClick r:id="" action="ppaction://media"/>
          </p:cNvPr>
          <p:cNvPicPr>
            <a:picLocks noRot="1" noChangeAspect="1"/>
          </p:cNvPicPr>
          <p:nvPr>
            <a:wavAudioFile r:embed="rId1" name="~PP2087.WAV"/>
          </p:nvPr>
        </p:nvPicPr>
        <p:blipFill>
          <a:blip r:embed="rId3" cstate="print"/>
          <a:stretch>
            <a:fillRect/>
          </a:stretch>
        </p:blipFill>
        <p:spPr>
          <a:xfrm>
            <a:off x="8702675" y="6416675"/>
            <a:ext cx="304800" cy="304800"/>
          </a:xfrm>
          <a:prstGeom prst="rect">
            <a:avLst/>
          </a:prstGeom>
        </p:spPr>
      </p:pic>
    </p:spTree>
  </p:cSld>
  <p:clrMapOvr>
    <a:masterClrMapping/>
  </p:clrMapOvr>
  <p:transition advTm="5461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228600" y="1371600"/>
            <a:ext cx="8229600" cy="5181600"/>
          </a:xfrm>
        </p:spPr>
        <p:txBody>
          <a:bodyPr>
            <a:normAutofit lnSpcReduction="10000"/>
          </a:bodyPr>
          <a:lstStyle/>
          <a:p>
            <a:pPr eaLnBrk="1" hangingPunct="1">
              <a:spcBef>
                <a:spcPts val="300"/>
              </a:spcBef>
            </a:pPr>
            <a:r>
              <a:rPr lang="en-US" sz="2200" dirty="0" smtClean="0">
                <a:ea typeface="MS PGothic" pitchFamily="34" charset="-128"/>
              </a:rPr>
              <a:t>Leaders should demonstrate </a:t>
            </a:r>
            <a:r>
              <a:rPr lang="en-US" sz="2200" b="1" dirty="0" smtClean="0">
                <a:ea typeface="MS PGothic" pitchFamily="34" charset="-128"/>
              </a:rPr>
              <a:t>SELFLESS SERVICE </a:t>
            </a:r>
            <a:r>
              <a:rPr lang="en-US" sz="2200" dirty="0" smtClean="0">
                <a:ea typeface="MS PGothic" pitchFamily="34" charset="-128"/>
              </a:rPr>
              <a:t>with Guard Family</a:t>
            </a:r>
            <a:endParaRPr lang="en-US" sz="2200" b="1" dirty="0" smtClean="0">
              <a:ea typeface="MS PGothic" pitchFamily="34" charset="-128"/>
            </a:endParaRPr>
          </a:p>
          <a:p>
            <a:pPr eaLnBrk="1" hangingPunct="1">
              <a:spcBef>
                <a:spcPts val="300"/>
              </a:spcBef>
            </a:pPr>
            <a:r>
              <a:rPr lang="en-US" sz="2200" dirty="0" smtClean="0">
                <a:ea typeface="MS PGothic" pitchFamily="34" charset="-128"/>
              </a:rPr>
              <a:t>Know and understand the NYARNG network of support</a:t>
            </a:r>
          </a:p>
          <a:p>
            <a:pPr eaLnBrk="1" hangingPunct="1">
              <a:spcBef>
                <a:spcPts val="300"/>
              </a:spcBef>
            </a:pPr>
            <a:r>
              <a:rPr lang="en-US" sz="2200" dirty="0" smtClean="0">
                <a:ea typeface="MS PGothic" pitchFamily="34" charset="-128"/>
              </a:rPr>
              <a:t>Practice positive parenting skills of </a:t>
            </a:r>
            <a:r>
              <a:rPr lang="en-US" sz="2200" b="1" dirty="0" smtClean="0">
                <a:ea typeface="MS PGothic" pitchFamily="34" charset="-128"/>
              </a:rPr>
              <a:t>RESPECT, LOYALTY </a:t>
            </a:r>
            <a:r>
              <a:rPr lang="en-US" sz="2200" dirty="0" smtClean="0">
                <a:ea typeface="MS PGothic" pitchFamily="34" charset="-128"/>
              </a:rPr>
              <a:t>and </a:t>
            </a:r>
            <a:r>
              <a:rPr lang="en-US" sz="2200" b="1" dirty="0" smtClean="0">
                <a:ea typeface="MS PGothic" pitchFamily="34" charset="-128"/>
              </a:rPr>
              <a:t>SELFLESS SERVICE</a:t>
            </a:r>
          </a:p>
          <a:p>
            <a:pPr eaLnBrk="1" hangingPunct="1">
              <a:spcBef>
                <a:spcPts val="300"/>
              </a:spcBef>
            </a:pPr>
            <a:r>
              <a:rPr lang="en-US" sz="2200" dirty="0" smtClean="0">
                <a:ea typeface="MS PGothic" pitchFamily="34" charset="-128"/>
              </a:rPr>
              <a:t>Share Family information with the unit</a:t>
            </a:r>
          </a:p>
          <a:p>
            <a:pPr eaLnBrk="1" hangingPunct="1">
              <a:spcBef>
                <a:spcPts val="300"/>
              </a:spcBef>
            </a:pPr>
            <a:r>
              <a:rPr lang="en-US" sz="2200" dirty="0" smtClean="0">
                <a:ea typeface="MS PGothic" pitchFamily="34" charset="-128"/>
              </a:rPr>
              <a:t>Share unit information with the Family</a:t>
            </a:r>
          </a:p>
          <a:p>
            <a:pPr eaLnBrk="1" hangingPunct="1">
              <a:spcBef>
                <a:spcPts val="300"/>
              </a:spcBef>
            </a:pPr>
            <a:r>
              <a:rPr lang="en-US" sz="2200" dirty="0" smtClean="0">
                <a:ea typeface="MS PGothic" pitchFamily="34" charset="-128"/>
              </a:rPr>
              <a:t>Encourage Family Readiness Group involvement</a:t>
            </a:r>
          </a:p>
          <a:p>
            <a:pPr eaLnBrk="1" hangingPunct="1">
              <a:spcBef>
                <a:spcPts val="300"/>
              </a:spcBef>
            </a:pPr>
            <a:r>
              <a:rPr lang="en-US" sz="2200" dirty="0" smtClean="0">
                <a:ea typeface="MS PGothic" pitchFamily="34" charset="-128"/>
              </a:rPr>
              <a:t>Balance Family, Guard and employer obligations</a:t>
            </a:r>
          </a:p>
          <a:p>
            <a:pPr eaLnBrk="1" hangingPunct="1">
              <a:spcBef>
                <a:spcPts val="300"/>
              </a:spcBef>
            </a:pPr>
            <a:r>
              <a:rPr lang="en-US" sz="2200" dirty="0" smtClean="0">
                <a:ea typeface="MS PGothic" pitchFamily="34" charset="-128"/>
              </a:rPr>
              <a:t>Spend quality time with your Family</a:t>
            </a:r>
          </a:p>
          <a:p>
            <a:pPr eaLnBrk="1" hangingPunct="1">
              <a:spcBef>
                <a:spcPts val="300"/>
              </a:spcBef>
            </a:pPr>
            <a:r>
              <a:rPr lang="en-US" sz="2200" dirty="0" smtClean="0">
                <a:ea typeface="MS PGothic" pitchFamily="34" charset="-128"/>
              </a:rPr>
              <a:t>If required, have a Family Care Plan</a:t>
            </a:r>
          </a:p>
          <a:p>
            <a:pPr eaLnBrk="1" hangingPunct="1">
              <a:spcBef>
                <a:spcPts val="300"/>
              </a:spcBef>
            </a:pPr>
            <a:r>
              <a:rPr lang="en-US" sz="2200" dirty="0" smtClean="0">
                <a:ea typeface="MS PGothic" pitchFamily="34" charset="-128"/>
              </a:rPr>
              <a:t>Educate Family members on military benefits</a:t>
            </a:r>
          </a:p>
          <a:p>
            <a:pPr eaLnBrk="1" hangingPunct="1">
              <a:spcBef>
                <a:spcPts val="300"/>
              </a:spcBef>
            </a:pPr>
            <a:r>
              <a:rPr lang="en-US" sz="2200" dirty="0" smtClean="0">
                <a:ea typeface="MS PGothic" pitchFamily="34" charset="-128"/>
              </a:rPr>
              <a:t>Teach and practice the Army Values (be a good role model)</a:t>
            </a:r>
          </a:p>
          <a:p>
            <a:pPr eaLnBrk="1" hangingPunct="1">
              <a:spcBef>
                <a:spcPts val="300"/>
              </a:spcBef>
            </a:pPr>
            <a:r>
              <a:rPr lang="en-US" sz="2200" dirty="0" smtClean="0">
                <a:ea typeface="MS PGothic" pitchFamily="34" charset="-128"/>
              </a:rPr>
              <a:t>Learn and practice good listening and communication skills</a:t>
            </a:r>
          </a:p>
          <a:p>
            <a:pPr eaLnBrk="1" hangingPunct="1">
              <a:spcBef>
                <a:spcPts val="300"/>
              </a:spcBef>
            </a:pPr>
            <a:r>
              <a:rPr lang="en-US" sz="2200" dirty="0" smtClean="0">
                <a:ea typeface="MS PGothic" pitchFamily="34" charset="-128"/>
              </a:rPr>
              <a:t>Encourage positive, interactive Family environment</a:t>
            </a:r>
          </a:p>
        </p:txBody>
      </p:sp>
      <p:sp>
        <p:nvSpPr>
          <p:cNvPr id="5" name="Rectangle 4"/>
          <p:cNvSpPr/>
          <p:nvPr/>
        </p:nvSpPr>
        <p:spPr>
          <a:xfrm rot="16200000">
            <a:off x="54546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66564" name="Rectangle 4"/>
          <p:cNvSpPr>
            <a:spLocks noChangeArrowheads="1"/>
          </p:cNvSpPr>
          <p:nvPr/>
        </p:nvSpPr>
        <p:spPr bwMode="auto">
          <a:xfrm>
            <a:off x="228600" y="838200"/>
            <a:ext cx="80010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to think of good </a:t>
            </a:r>
            <a:r>
              <a:rPr lang="en-US" sz="2000" b="1" dirty="0" smtClean="0">
                <a:solidFill>
                  <a:srgbClr val="FF0000"/>
                </a:solidFill>
                <a:latin typeface="Calibri" pitchFamily="34" charset="0"/>
                <a:ea typeface="MS PGothic" pitchFamily="34" charset="-128"/>
              </a:rPr>
              <a:t>Family </a:t>
            </a:r>
            <a:r>
              <a:rPr lang="en-US" sz="2000" b="1" dirty="0">
                <a:solidFill>
                  <a:srgbClr val="FF0000"/>
                </a:solidFill>
                <a:latin typeface="Calibri" pitchFamily="34" charset="0"/>
                <a:ea typeface="MS PGothic" pitchFamily="34" charset="-128"/>
              </a:rPr>
              <a:t>fitness habits </a:t>
            </a:r>
            <a:endParaRPr lang="en-US" sz="2000" b="1" dirty="0">
              <a:latin typeface="Calibri" pitchFamily="34" charset="0"/>
            </a:endParaRPr>
          </a:p>
        </p:txBody>
      </p:sp>
      <p:sp>
        <p:nvSpPr>
          <p:cNvPr id="66565" name="Title 5"/>
          <p:cNvSpPr>
            <a:spLocks noGrp="1"/>
          </p:cNvSpPr>
          <p:nvPr>
            <p:ph type="title"/>
          </p:nvPr>
        </p:nvSpPr>
        <p:spPr>
          <a:xfrm>
            <a:off x="304800" y="0"/>
            <a:ext cx="8229600" cy="838200"/>
          </a:xfrm>
        </p:spPr>
        <p:txBody>
          <a:bodyPr/>
          <a:lstStyle/>
          <a:p>
            <a:r>
              <a:rPr lang="en-US" dirty="0" smtClean="0"/>
              <a:t>Healthy Family Fitness Behaviors</a:t>
            </a:r>
          </a:p>
        </p:txBody>
      </p:sp>
      <p:pic>
        <p:nvPicPr>
          <p:cNvPr id="6" name="~PP3599.WAV">
            <a:hlinkClick r:id="" action="ppaction://media"/>
          </p:cNvPr>
          <p:cNvPicPr>
            <a:picLocks noRot="1" noChangeAspect="1"/>
          </p:cNvPicPr>
          <p:nvPr>
            <a:wavAudioFile r:embed="rId1" name="~PP3599.WAV"/>
          </p:nvPr>
        </p:nvPicPr>
        <p:blipFill>
          <a:blip r:embed="rId3" cstate="print"/>
          <a:stretch>
            <a:fillRect/>
          </a:stretch>
        </p:blipFill>
        <p:spPr>
          <a:xfrm>
            <a:off x="8702675" y="6416675"/>
            <a:ext cx="304800" cy="304800"/>
          </a:xfrm>
          <a:prstGeom prst="rect">
            <a:avLst/>
          </a:prstGeom>
        </p:spPr>
      </p:pic>
    </p:spTree>
  </p:cSld>
  <p:clrMapOvr>
    <a:masterClrMapping/>
  </p:clrMapOvr>
  <p:transition advTm="3051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4419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8" name="Title 1"/>
          <p:cNvSpPr txBox="1">
            <a:spLocks/>
          </p:cNvSpPr>
          <p:nvPr/>
        </p:nvSpPr>
        <p:spPr bwMode="auto">
          <a:xfrm>
            <a:off x="228600" y="609600"/>
            <a:ext cx="8153400" cy="914400"/>
          </a:xfrm>
          <a:prstGeom prst="rect">
            <a:avLst/>
          </a:prstGeom>
          <a:noFill/>
          <a:ln>
            <a:miter lim="800000"/>
            <a:headEnd/>
            <a:tailEnd/>
          </a:ln>
        </p:spPr>
        <p:txBody>
          <a:bodyPr/>
          <a:lstStyle/>
          <a:p>
            <a:pPr fontAlgn="auto">
              <a:spcBef>
                <a:spcPts val="0"/>
              </a:spcBef>
              <a:spcAft>
                <a:spcPts val="0"/>
              </a:spcAft>
              <a:defRPr/>
            </a:pPr>
            <a:r>
              <a:rPr lang="en-US" sz="2000" b="1" u="sng" dirty="0">
                <a:solidFill>
                  <a:srgbClr val="FF0000"/>
                </a:solidFill>
                <a:latin typeface="+mn-lt"/>
                <a:cs typeface="Times New Roman" pitchFamily="18" charset="0"/>
              </a:rPr>
              <a:t>Leader</a:t>
            </a:r>
            <a:r>
              <a:rPr lang="en-US" sz="2000" b="1" dirty="0">
                <a:solidFill>
                  <a:srgbClr val="FF0000"/>
                </a:solidFill>
                <a:latin typeface="+mn-lt"/>
                <a:cs typeface="Times New Roman" pitchFamily="18" charset="0"/>
              </a:rPr>
              <a:t>:  Reviews available resources and remind Soldiers that seeking them is not a sign of weakness but part of fitness</a:t>
            </a:r>
            <a:endParaRPr lang="en-US" sz="2000" b="1" kern="0" dirty="0">
              <a:solidFill>
                <a:schemeClr val="tx2"/>
              </a:solidFill>
              <a:latin typeface="+mj-lt"/>
              <a:ea typeface="+mj-ea"/>
              <a:cs typeface="Times New Roman" pitchFamily="18" charset="0"/>
            </a:endParaRPr>
          </a:p>
        </p:txBody>
      </p:sp>
      <p:sp>
        <p:nvSpPr>
          <p:cNvPr id="7"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Available Resources</a:t>
            </a:r>
          </a:p>
        </p:txBody>
      </p:sp>
      <p:sp>
        <p:nvSpPr>
          <p:cNvPr id="9" name="Rectangle 3"/>
          <p:cNvSpPr txBox="1">
            <a:spLocks noChangeArrowheads="1"/>
          </p:cNvSpPr>
          <p:nvPr/>
        </p:nvSpPr>
        <p:spPr bwMode="auto">
          <a:xfrm>
            <a:off x="228600" y="13716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NYARNG Family Programs Office, (877)715-7817 or  online at </a:t>
            </a:r>
            <a:r>
              <a:rPr kumimoji="0" lang="en-US" sz="2200" b="0" i="0" u="none" strike="noStrike" kern="1200" cap="none" spc="0" normalizeH="0" baseline="0" noProof="0" dirty="0" smtClean="0">
                <a:ln>
                  <a:noFill/>
                </a:ln>
                <a:solidFill>
                  <a:schemeClr val="tx1"/>
                </a:solidFill>
                <a:effectLst/>
                <a:uLnTx/>
                <a:uFillTx/>
                <a:latin typeface="+mn-lt"/>
                <a:ea typeface="+mn-ea"/>
                <a:cs typeface="+mn-cs"/>
                <a:hlinkClick r:id="rId3"/>
              </a:rPr>
              <a:t>www.dmna.state.ny.us/family</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Director of Psychological Health(DPH), (518)396-8993</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Military Family Life Consultant (MFLC), (518)925-4302</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Sexual Assault Response Coordinator (SARC), (518)786-4734</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Military OneSource (NYARNG Representative), (518)265-2901</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State Chaplain’s Office, (518)461-2527</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Military OneSource, (800)342-9647 or online at </a:t>
            </a:r>
            <a:r>
              <a:rPr kumimoji="0" lang="en-US" sz="2200" b="0" i="0" u="none" strike="noStrike" kern="1200" cap="none" spc="0" normalizeH="0" baseline="0" noProof="0" dirty="0" smtClean="0">
                <a:ln>
                  <a:noFill/>
                </a:ln>
                <a:solidFill>
                  <a:schemeClr val="tx1"/>
                </a:solidFill>
                <a:effectLst/>
                <a:uLnTx/>
                <a:uFillTx/>
                <a:latin typeface="+mn-lt"/>
                <a:ea typeface="+mn-ea"/>
                <a:cs typeface="+mn-cs"/>
                <a:hlinkClick r:id="rId4"/>
              </a:rPr>
              <a:t>www.militaryonesource.com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Vets4Warriors peer support line, (855)838-8255 / (855)VET-TALK, </a:t>
            </a:r>
            <a:r>
              <a:rPr kumimoji="0" lang="en-US" sz="2200" b="0" i="0" u="none" strike="noStrike" kern="1200" cap="none" spc="0" normalizeH="0" baseline="0" noProof="0" dirty="0" smtClean="0">
                <a:ln>
                  <a:noFill/>
                </a:ln>
                <a:solidFill>
                  <a:schemeClr val="tx1"/>
                </a:solidFill>
                <a:effectLst/>
                <a:uLnTx/>
                <a:uFillTx/>
                <a:latin typeface="+mn-lt"/>
                <a:ea typeface="+mn-ea"/>
                <a:cs typeface="+mn-cs"/>
                <a:hlinkClick r:id="rId5"/>
              </a:rPr>
              <a:t>http://www.vets4warriors.com/</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P3585.WAV">
            <a:hlinkClick r:id="" action="ppaction://media"/>
          </p:cNvPr>
          <p:cNvPicPr>
            <a:picLocks noRot="1" noChangeAspect="1"/>
          </p:cNvPicPr>
          <p:nvPr>
            <a:wavAudioFile r:embed="rId1" name="~PP3585.WAV"/>
          </p:nvPr>
        </p:nvPicPr>
        <p:blipFill>
          <a:blip r:embed="rId6" cstate="print"/>
          <a:stretch>
            <a:fillRect/>
          </a:stretch>
        </p:blipFill>
        <p:spPr>
          <a:xfrm>
            <a:off x="8702675" y="6416675"/>
            <a:ext cx="304800" cy="304800"/>
          </a:xfrm>
          <a:prstGeom prst="rect">
            <a:avLst/>
          </a:prstGeom>
        </p:spPr>
      </p:pic>
    </p:spTree>
  </p:cSld>
  <p:clrMapOvr>
    <a:masterClrMapping/>
  </p:clrMapOvr>
  <p:transition advTm="132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228600" y="1600200"/>
            <a:ext cx="7988300" cy="4089400"/>
          </a:xfrm>
        </p:spPr>
        <p:txBody>
          <a:bodyPr/>
          <a:lstStyle/>
          <a:p>
            <a:pPr marL="287338" indent="-287338" eaLnBrk="1" hangingPunct="1"/>
            <a:r>
              <a:rPr lang="en-US" sz="2200" dirty="0" smtClean="0">
                <a:ea typeface="MS PGothic" pitchFamily="34" charset="-128"/>
              </a:rPr>
              <a:t>Modern Families are diverse and dynamic</a:t>
            </a:r>
          </a:p>
          <a:p>
            <a:pPr marL="687388" lvl="1" indent="-287338" eaLnBrk="1" hangingPunct="1"/>
            <a:r>
              <a:rPr lang="en-US" sz="2000" dirty="0" smtClean="0">
                <a:ea typeface="MS PGothic" pitchFamily="34" charset="-128"/>
              </a:rPr>
              <a:t>they may be a blend of two Families or contain only one parent and not be what is often termed “traditional”</a:t>
            </a:r>
          </a:p>
          <a:p>
            <a:pPr marL="687388" lvl="1" indent="-287338" eaLnBrk="1" hangingPunct="1"/>
            <a:r>
              <a:rPr lang="en-US" sz="2000" dirty="0" smtClean="0">
                <a:ea typeface="MS PGothic" pitchFamily="34" charset="-128"/>
              </a:rPr>
              <a:t>look at the meaningful significant relationships that a Soldier identifies as “their” Family</a:t>
            </a:r>
          </a:p>
          <a:p>
            <a:pPr marL="287338" indent="-287338" eaLnBrk="1" hangingPunct="1"/>
            <a:r>
              <a:rPr lang="en-US" sz="2200" dirty="0" smtClean="0">
                <a:ea typeface="MS PGothic" pitchFamily="34" charset="-128"/>
              </a:rPr>
              <a:t>Soldiers will meet all moral and legal obligations of marriage and parenting</a:t>
            </a:r>
          </a:p>
          <a:p>
            <a:pPr marL="287338" indent="-287338" eaLnBrk="1" hangingPunct="1"/>
            <a:r>
              <a:rPr lang="en-US" sz="2200" dirty="0" smtClean="0">
                <a:ea typeface="MS PGothic" pitchFamily="34" charset="-128"/>
              </a:rPr>
              <a:t>A healthy Family relationship need not be one of blood, but is expected to be one of support, </a:t>
            </a:r>
            <a:r>
              <a:rPr lang="en-US" sz="2200" b="1" dirty="0" smtClean="0">
                <a:ea typeface="MS PGothic" pitchFamily="34" charset="-128"/>
              </a:rPr>
              <a:t>LOYALTY</a:t>
            </a:r>
            <a:r>
              <a:rPr lang="en-US" sz="2200" dirty="0" smtClean="0">
                <a:ea typeface="MS PGothic" pitchFamily="34" charset="-128"/>
              </a:rPr>
              <a:t>, care, commitment and affection</a:t>
            </a:r>
          </a:p>
        </p:txBody>
      </p:sp>
      <p:sp>
        <p:nvSpPr>
          <p:cNvPr id="5" name="Rectangle 4"/>
          <p:cNvSpPr/>
          <p:nvPr/>
        </p:nvSpPr>
        <p:spPr>
          <a:xfrm rot="16200000">
            <a:off x="5448300" y="3162300"/>
            <a:ext cx="68580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57348" name="Rectangle 3"/>
          <p:cNvSpPr>
            <a:spLocks noChangeArrowheads="1"/>
          </p:cNvSpPr>
          <p:nvPr/>
        </p:nvSpPr>
        <p:spPr bwMode="auto">
          <a:xfrm>
            <a:off x="228600" y="685800"/>
            <a:ext cx="7924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7"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The Family and Significant Relationships</a:t>
            </a:r>
          </a:p>
        </p:txBody>
      </p:sp>
      <p:pic>
        <p:nvPicPr>
          <p:cNvPr id="8" name="~PP368.WAV">
            <a:hlinkClick r:id="" action="ppaction://media"/>
          </p:cNvPr>
          <p:cNvPicPr>
            <a:picLocks noRot="1" noChangeAspect="1"/>
          </p:cNvPicPr>
          <p:nvPr>
            <a:wavAudioFile r:embed="rId1" name="~PP368.WAV"/>
          </p:nvPr>
        </p:nvPicPr>
        <p:blipFill>
          <a:blip r:embed="rId3" cstate="print"/>
          <a:stretch>
            <a:fillRect/>
          </a:stretch>
        </p:blipFill>
        <p:spPr>
          <a:xfrm>
            <a:off x="8702675" y="6416675"/>
            <a:ext cx="304800" cy="304800"/>
          </a:xfrm>
          <a:prstGeom prst="rect">
            <a:avLst/>
          </a:prstGeom>
        </p:spPr>
      </p:pic>
    </p:spTree>
  </p:cSld>
  <p:clrMapOvr>
    <a:masterClrMapping/>
  </p:clrMapOvr>
  <p:transition advTm="5162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228600" y="1524000"/>
            <a:ext cx="8077200" cy="3992563"/>
          </a:xfrm>
        </p:spPr>
        <p:txBody>
          <a:bodyPr>
            <a:normAutofit lnSpcReduction="10000"/>
          </a:bodyPr>
          <a:lstStyle/>
          <a:p>
            <a:pPr eaLnBrk="1" hangingPunct="1"/>
            <a:r>
              <a:rPr lang="en-US" sz="2200" b="1" dirty="0" smtClean="0">
                <a:ea typeface="MS PGothic" pitchFamily="34" charset="-128"/>
              </a:rPr>
              <a:t>Family Care Plan </a:t>
            </a:r>
            <a:r>
              <a:rPr lang="en-US" sz="2200" dirty="0" smtClean="0">
                <a:ea typeface="MS PGothic" pitchFamily="34" charset="-128"/>
              </a:rPr>
              <a:t>– if required, Soldiers will have a Family Care Plan to provide for Family members during training and deployments (ask your unit S1 for more information)</a:t>
            </a:r>
            <a:endParaRPr lang="en-US" sz="2200" u="sng" dirty="0" smtClean="0">
              <a:ea typeface="MS PGothic" pitchFamily="34" charset="-128"/>
            </a:endParaRPr>
          </a:p>
          <a:p>
            <a:pPr eaLnBrk="1" hangingPunct="1"/>
            <a:r>
              <a:rPr lang="en-US" sz="2200" b="1" dirty="0" smtClean="0">
                <a:ea typeface="MS PGothic" pitchFamily="34" charset="-128"/>
              </a:rPr>
              <a:t>Family Readiness Group </a:t>
            </a:r>
            <a:r>
              <a:rPr lang="en-US" sz="2200" dirty="0" smtClean="0">
                <a:ea typeface="MS PGothic" pitchFamily="34" charset="-128"/>
              </a:rPr>
              <a:t>– Soldiers will ensure that their Family Readiness Group have all relevant data needed for support services</a:t>
            </a:r>
          </a:p>
          <a:p>
            <a:pPr eaLnBrk="1" hangingPunct="1"/>
            <a:r>
              <a:rPr lang="en-US" sz="2200" b="1" dirty="0" smtClean="0">
                <a:ea typeface="MS PGothic" pitchFamily="34" charset="-128"/>
              </a:rPr>
              <a:t>DEERS Enrollment </a:t>
            </a:r>
            <a:r>
              <a:rPr lang="en-US" sz="2200" dirty="0" smtClean="0">
                <a:ea typeface="MS PGothic" pitchFamily="34" charset="-128"/>
              </a:rPr>
              <a:t>– all legal dependents will be enrolled in DEERS</a:t>
            </a:r>
          </a:p>
          <a:p>
            <a:pPr eaLnBrk="1" hangingPunct="1"/>
            <a:r>
              <a:rPr lang="en-US" sz="2200" b="1" dirty="0" smtClean="0">
                <a:ea typeface="MS PGothic" pitchFamily="34" charset="-128"/>
              </a:rPr>
              <a:t>SGLI</a:t>
            </a:r>
            <a:r>
              <a:rPr lang="en-US" sz="2200" dirty="0" smtClean="0">
                <a:ea typeface="MS PGothic" pitchFamily="34" charset="-128"/>
              </a:rPr>
              <a:t> – Soldier and spouse have been given every opportunity to purchase SGLI</a:t>
            </a:r>
          </a:p>
          <a:p>
            <a:pPr eaLnBrk="1" hangingPunct="1"/>
            <a:r>
              <a:rPr lang="en-US" sz="2200" b="1" dirty="0" smtClean="0">
                <a:ea typeface="MS PGothic" pitchFamily="34" charset="-128"/>
              </a:rPr>
              <a:t>Family Benefits </a:t>
            </a:r>
            <a:r>
              <a:rPr lang="en-US" sz="2200" dirty="0" smtClean="0">
                <a:ea typeface="MS PGothic" pitchFamily="34" charset="-128"/>
              </a:rPr>
              <a:t>– Soldiers and Families are aware of the comprehensive NYARNG network of support </a:t>
            </a:r>
          </a:p>
          <a:p>
            <a:pPr lvl="1" eaLnBrk="1" hangingPunct="1"/>
            <a:r>
              <a:rPr lang="en-US" sz="1800" dirty="0" smtClean="0">
                <a:ea typeface="MS PGothic" pitchFamily="34" charset="-128"/>
              </a:rPr>
              <a:t>call for information:  1-877-715-7817</a:t>
            </a:r>
          </a:p>
        </p:txBody>
      </p:sp>
      <p:sp>
        <p:nvSpPr>
          <p:cNvPr id="5" name="Rectangle 4"/>
          <p:cNvSpPr/>
          <p:nvPr/>
        </p:nvSpPr>
        <p:spPr>
          <a:xfrm rot="16200000">
            <a:off x="5448300" y="3162300"/>
            <a:ext cx="68580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58372" name="Rectangle 3"/>
          <p:cNvSpPr>
            <a:spLocks noChangeArrowheads="1"/>
          </p:cNvSpPr>
          <p:nvPr/>
        </p:nvSpPr>
        <p:spPr bwMode="auto">
          <a:xfrm>
            <a:off x="228600" y="762000"/>
            <a:ext cx="7848600" cy="400110"/>
          </a:xfrm>
          <a:prstGeom prst="rect">
            <a:avLst/>
          </a:prstGeom>
          <a:noFill/>
          <a:ln w="9525">
            <a:noFill/>
            <a:miter lim="800000"/>
            <a:headEnd/>
            <a:tailEnd/>
          </a:ln>
        </p:spPr>
        <p:txBody>
          <a:bodyPr wrap="square">
            <a:spAutoFit/>
          </a:bodyPr>
          <a:lstStyle/>
          <a:p>
            <a:r>
              <a:rPr lang="en-US" sz="2000" b="1" u="sng" dirty="0" smtClean="0">
                <a:solidFill>
                  <a:srgbClr val="FF0000"/>
                </a:solidFill>
                <a:latin typeface="Calibri" pitchFamily="34" charset="0"/>
                <a:ea typeface="MS PGothic" pitchFamily="34" charset="-128"/>
              </a:rPr>
              <a:t>Leader</a:t>
            </a:r>
            <a:r>
              <a:rPr lang="en-US" sz="2000" b="1" dirty="0" smtClean="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6" name="Title 12"/>
          <p:cNvSpPr txBox="1">
            <a:spLocks/>
          </p:cNvSpPr>
          <p:nvPr/>
        </p:nvSpPr>
        <p:spPr>
          <a:xfrm>
            <a:off x="152400" y="0"/>
            <a:ext cx="8229600" cy="914400"/>
          </a:xfrm>
          <a:prstGeom prst="rect">
            <a:avLst/>
          </a:prstGeom>
        </p:spPr>
        <p:txBody>
          <a:bodyPr/>
          <a:lstStyle/>
          <a:p>
            <a:pPr algn="ctr" eaLnBrk="0" hangingPunct="0">
              <a:defRPr/>
            </a:pPr>
            <a:r>
              <a:rPr lang="en-US" sz="3200" b="1" dirty="0" smtClean="0">
                <a:solidFill>
                  <a:schemeClr val="tx2"/>
                </a:solidFill>
                <a:latin typeface="+mn-lt"/>
                <a:ea typeface="+mj-ea"/>
                <a:cs typeface="+mj-cs"/>
              </a:rPr>
              <a:t>Components of Relationship and Family Fitness</a:t>
            </a:r>
            <a:endParaRPr lang="en-US" sz="3200" b="1" dirty="0">
              <a:solidFill>
                <a:schemeClr val="tx2"/>
              </a:solidFill>
              <a:latin typeface="+mn-lt"/>
              <a:ea typeface="+mj-ea"/>
              <a:cs typeface="+mj-cs"/>
            </a:endParaRPr>
          </a:p>
        </p:txBody>
      </p:sp>
      <p:pic>
        <p:nvPicPr>
          <p:cNvPr id="8" name="~PP1249.WAV">
            <a:hlinkClick r:id="" action="ppaction://media"/>
          </p:cNvPr>
          <p:cNvPicPr>
            <a:picLocks noRot="1" noChangeAspect="1"/>
          </p:cNvPicPr>
          <p:nvPr>
            <a:wavAudioFile r:embed="rId1" name="~PP1249.WAV"/>
          </p:nvPr>
        </p:nvPicPr>
        <p:blipFill>
          <a:blip r:embed="rId3" cstate="print"/>
          <a:stretch>
            <a:fillRect/>
          </a:stretch>
        </p:blipFill>
        <p:spPr>
          <a:xfrm>
            <a:off x="8702675" y="6416675"/>
            <a:ext cx="304800" cy="304800"/>
          </a:xfrm>
          <a:prstGeom prst="rect">
            <a:avLst/>
          </a:prstGeom>
        </p:spPr>
      </p:pic>
    </p:spTree>
  </p:cSld>
  <p:clrMapOvr>
    <a:masterClrMapping/>
  </p:clrMapOvr>
  <p:transition advTm="418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219200"/>
            <a:ext cx="8077200" cy="5638800"/>
          </a:xfrm>
        </p:spPr>
        <p:txBody>
          <a:bodyPr rtlCol="0">
            <a:noAutofit/>
          </a:bodyPr>
          <a:lstStyle/>
          <a:p>
            <a:pPr eaLnBrk="1" fontAlgn="auto" hangingPunct="1">
              <a:spcAft>
                <a:spcPts val="0"/>
              </a:spcAft>
              <a:defRPr/>
            </a:pPr>
            <a:r>
              <a:rPr lang="en-US" sz="2200" dirty="0" smtClean="0">
                <a:ea typeface="ＭＳ Ｐゴシック"/>
                <a:cs typeface="ＭＳ Ｐゴシック"/>
              </a:rPr>
              <a:t>Domestic violence</a:t>
            </a:r>
          </a:p>
          <a:p>
            <a:pPr lvl="1" eaLnBrk="1" fontAlgn="auto" hangingPunct="1">
              <a:spcAft>
                <a:spcPts val="0"/>
              </a:spcAft>
              <a:defRPr/>
            </a:pPr>
            <a:r>
              <a:rPr lang="en-US" sz="2000" dirty="0" smtClean="0">
                <a:ea typeface="ＭＳ Ｐゴシック"/>
                <a:cs typeface="ＭＳ Ｐゴシック"/>
              </a:rPr>
              <a:t>Verbal, emotional, mental and physical abuse of spouse</a:t>
            </a:r>
          </a:p>
          <a:p>
            <a:pPr lvl="1" eaLnBrk="1" fontAlgn="auto" hangingPunct="1">
              <a:spcAft>
                <a:spcPts val="0"/>
              </a:spcAft>
              <a:defRPr/>
            </a:pPr>
            <a:r>
              <a:rPr lang="en-US" sz="2000" dirty="0" smtClean="0">
                <a:ea typeface="ＭＳ Ｐゴシック"/>
                <a:cs typeface="ＭＳ Ｐゴシック"/>
              </a:rPr>
              <a:t>shaking or hitting your children</a:t>
            </a:r>
          </a:p>
          <a:p>
            <a:pPr eaLnBrk="1" fontAlgn="auto" hangingPunct="1">
              <a:spcAft>
                <a:spcPts val="0"/>
              </a:spcAft>
              <a:defRPr/>
            </a:pPr>
            <a:r>
              <a:rPr lang="en-US" sz="2200" dirty="0" smtClean="0">
                <a:ea typeface="ＭＳ Ｐゴシック"/>
                <a:cs typeface="ＭＳ Ｐゴシック"/>
              </a:rPr>
              <a:t>Sexual abuse or assault</a:t>
            </a:r>
          </a:p>
          <a:p>
            <a:pPr eaLnBrk="1" fontAlgn="auto" hangingPunct="1">
              <a:spcAft>
                <a:spcPts val="0"/>
              </a:spcAft>
              <a:defRPr/>
            </a:pPr>
            <a:r>
              <a:rPr lang="en-US" sz="2200" dirty="0" smtClean="0">
                <a:ea typeface="ＭＳ Ｐゴシック"/>
                <a:cs typeface="ＭＳ Ｐゴシック"/>
              </a:rPr>
              <a:t>Wearing your “rank” at home</a:t>
            </a:r>
          </a:p>
          <a:p>
            <a:pPr eaLnBrk="1" fontAlgn="auto" hangingPunct="1">
              <a:spcAft>
                <a:spcPts val="0"/>
              </a:spcAft>
              <a:defRPr/>
            </a:pPr>
            <a:r>
              <a:rPr lang="en-US" sz="2200" dirty="0" smtClean="0">
                <a:ea typeface="ＭＳ Ｐゴシック"/>
                <a:cs typeface="ＭＳ Ｐゴシック"/>
              </a:rPr>
              <a:t>Putting your Family last in your priorities</a:t>
            </a:r>
          </a:p>
          <a:p>
            <a:pPr eaLnBrk="1" fontAlgn="auto" hangingPunct="1">
              <a:spcAft>
                <a:spcPts val="0"/>
              </a:spcAft>
              <a:defRPr/>
            </a:pPr>
            <a:r>
              <a:rPr lang="en-US" sz="2200" dirty="0" smtClean="0">
                <a:ea typeface="ＭＳ Ｐゴシック"/>
                <a:cs typeface="ＭＳ Ｐゴシック"/>
              </a:rPr>
              <a:t>Having the Family overly and unnecessarily dependent on you</a:t>
            </a:r>
          </a:p>
          <a:p>
            <a:pPr eaLnBrk="1" fontAlgn="auto" hangingPunct="1">
              <a:spcAft>
                <a:spcPts val="0"/>
              </a:spcAft>
              <a:defRPr/>
            </a:pPr>
            <a:r>
              <a:rPr lang="en-US" sz="2200" dirty="0" smtClean="0">
                <a:ea typeface="ＭＳ Ｐゴシック"/>
                <a:cs typeface="ＭＳ Ｐゴシック"/>
              </a:rPr>
              <a:t>Abusing alcohol or drugs to avoid Family issues</a:t>
            </a:r>
          </a:p>
          <a:p>
            <a:pPr eaLnBrk="1" fontAlgn="auto" hangingPunct="1">
              <a:spcAft>
                <a:spcPts val="0"/>
              </a:spcAft>
              <a:defRPr/>
            </a:pPr>
            <a:r>
              <a:rPr lang="en-US" sz="2200" dirty="0" smtClean="0">
                <a:ea typeface="ＭＳ Ｐゴシック"/>
                <a:cs typeface="ＭＳ Ｐゴシック"/>
              </a:rPr>
              <a:t>Discouraging involvement in the Family Readiness Group or other community support networks</a:t>
            </a:r>
          </a:p>
          <a:p>
            <a:pPr eaLnBrk="1" fontAlgn="auto" hangingPunct="1">
              <a:spcAft>
                <a:spcPts val="0"/>
              </a:spcAft>
              <a:defRPr/>
            </a:pPr>
            <a:r>
              <a:rPr lang="en-US" sz="2200" dirty="0" smtClean="0">
                <a:ea typeface="ＭＳ Ｐゴシック"/>
                <a:cs typeface="ＭＳ Ｐゴシック"/>
              </a:rPr>
              <a:t>Lying to Family or being misleading</a:t>
            </a:r>
          </a:p>
          <a:p>
            <a:pPr eaLnBrk="1" fontAlgn="auto" hangingPunct="1">
              <a:spcAft>
                <a:spcPts val="0"/>
              </a:spcAft>
              <a:defRPr/>
            </a:pPr>
            <a:r>
              <a:rPr lang="en-US" sz="2200" dirty="0" smtClean="0">
                <a:ea typeface="ＭＳ Ｐゴシック"/>
                <a:cs typeface="ＭＳ Ｐゴシック"/>
              </a:rPr>
              <a:t>Failure to meet Family obligations.</a:t>
            </a:r>
          </a:p>
          <a:p>
            <a:pPr eaLnBrk="1" fontAlgn="auto" hangingPunct="1">
              <a:spcAft>
                <a:spcPts val="0"/>
              </a:spcAft>
              <a:defRPr/>
            </a:pPr>
            <a:r>
              <a:rPr lang="en-US" sz="2200" dirty="0" smtClean="0">
                <a:ea typeface="ＭＳ Ｐゴシック"/>
                <a:cs typeface="ＭＳ Ｐゴシック"/>
              </a:rPr>
              <a:t>Failure to be a good role model</a:t>
            </a:r>
          </a:p>
        </p:txBody>
      </p:sp>
      <p:sp>
        <p:nvSpPr>
          <p:cNvPr id="5" name="Rectangle 4"/>
          <p:cNvSpPr/>
          <p:nvPr/>
        </p:nvSpPr>
        <p:spPr>
          <a:xfrm rot="16200000">
            <a:off x="54546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59396" name="Rectangle 3"/>
          <p:cNvSpPr>
            <a:spLocks noChangeArrowheads="1"/>
          </p:cNvSpPr>
          <p:nvPr/>
        </p:nvSpPr>
        <p:spPr bwMode="auto">
          <a:xfrm>
            <a:off x="228600" y="762000"/>
            <a:ext cx="73914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Review unhealthy behaviors with your Soldiers </a:t>
            </a:r>
            <a:endParaRPr lang="en-US" sz="2000" b="1" dirty="0">
              <a:latin typeface="Calibri" pitchFamily="34" charset="0"/>
            </a:endParaRPr>
          </a:p>
        </p:txBody>
      </p:sp>
      <p:sp>
        <p:nvSpPr>
          <p:cNvPr id="59397" name="Title 5"/>
          <p:cNvSpPr>
            <a:spLocks noGrp="1"/>
          </p:cNvSpPr>
          <p:nvPr>
            <p:ph type="title"/>
          </p:nvPr>
        </p:nvSpPr>
        <p:spPr>
          <a:xfrm>
            <a:off x="457200" y="0"/>
            <a:ext cx="8229600" cy="1143000"/>
          </a:xfrm>
        </p:spPr>
        <p:txBody>
          <a:bodyPr/>
          <a:lstStyle/>
          <a:p>
            <a:r>
              <a:rPr lang="en-US" dirty="0" smtClean="0"/>
              <a:t>Unhealthy Family Fitness Behaviors</a:t>
            </a:r>
          </a:p>
        </p:txBody>
      </p:sp>
      <p:pic>
        <p:nvPicPr>
          <p:cNvPr id="6" name="~PP2427.WAV">
            <a:hlinkClick r:id="" action="ppaction://media"/>
          </p:cNvPr>
          <p:cNvPicPr>
            <a:picLocks noRot="1" noChangeAspect="1"/>
          </p:cNvPicPr>
          <p:nvPr>
            <a:wavAudioFile r:embed="rId1" name="~PP242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071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4"/>
          <p:cNvSpPr>
            <a:spLocks noGrp="1"/>
          </p:cNvSpPr>
          <p:nvPr>
            <p:ph idx="1"/>
          </p:nvPr>
        </p:nvSpPr>
        <p:spPr>
          <a:xfrm>
            <a:off x="228600" y="1600200"/>
            <a:ext cx="7924800" cy="4038600"/>
          </a:xfrm>
        </p:spPr>
        <p:txBody>
          <a:bodyPr/>
          <a:lstStyle/>
          <a:p>
            <a:pPr marL="0" indent="0" eaLnBrk="1" hangingPunct="1">
              <a:buFont typeface="Wingdings" pitchFamily="2" charset="2"/>
              <a:buNone/>
            </a:pPr>
            <a:r>
              <a:rPr lang="en-US" sz="2200" dirty="0" smtClean="0">
                <a:ea typeface="MS PGothic" pitchFamily="34" charset="-128"/>
              </a:rPr>
              <a:t>You have been working long hours for the past couple of months. Your son is 6 years old and excited to show you his art project he made at school.  You walk in the door after a 10 hour workday and still have to cook dinner and prepare for the next day.  When your son approaches you to show you what he had made at school, you say, “yeah, that’s nice,” without looking at it.  Your son walks away feeling unimportant and takes his project to his mother.</a:t>
            </a:r>
          </a:p>
        </p:txBody>
      </p:sp>
      <p:sp>
        <p:nvSpPr>
          <p:cNvPr id="5" name="Rectangle 4"/>
          <p:cNvSpPr/>
          <p:nvPr/>
        </p:nvSpPr>
        <p:spPr>
          <a:xfrm rot="16200000">
            <a:off x="54546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60420" name="Rectangle 4"/>
          <p:cNvSpPr>
            <a:spLocks noChangeArrowheads="1"/>
          </p:cNvSpPr>
          <p:nvPr/>
        </p:nvSpPr>
        <p:spPr bwMode="auto">
          <a:xfrm>
            <a:off x="228600" y="914400"/>
            <a:ext cx="76962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Read the following scenario</a:t>
            </a:r>
            <a:endParaRPr lang="en-US" sz="2000" b="1" dirty="0">
              <a:latin typeface="Calibri" pitchFamily="34" charset="0"/>
            </a:endParaRPr>
          </a:p>
        </p:txBody>
      </p:sp>
      <p:sp>
        <p:nvSpPr>
          <p:cNvPr id="60421" name="Title 5"/>
          <p:cNvSpPr>
            <a:spLocks noGrp="1"/>
          </p:cNvSpPr>
          <p:nvPr>
            <p:ph type="title"/>
          </p:nvPr>
        </p:nvSpPr>
        <p:spPr/>
        <p:txBody>
          <a:bodyPr/>
          <a:lstStyle/>
          <a:p>
            <a:r>
              <a:rPr lang="en-US" dirty="0" smtClean="0"/>
              <a:t>Unhealthy Family Fitness Scenario</a:t>
            </a:r>
          </a:p>
        </p:txBody>
      </p:sp>
      <p:pic>
        <p:nvPicPr>
          <p:cNvPr id="6" name="~PP704.WAV">
            <a:hlinkClick r:id="" action="ppaction://media"/>
          </p:cNvPr>
          <p:cNvPicPr>
            <a:picLocks noRot="1" noChangeAspect="1"/>
          </p:cNvPicPr>
          <p:nvPr>
            <a:wavAudioFile r:embed="rId1" name="~PP704.WAV"/>
          </p:nvPr>
        </p:nvPicPr>
        <p:blipFill>
          <a:blip r:embed="rId3" cstate="print"/>
          <a:stretch>
            <a:fillRect/>
          </a:stretch>
        </p:blipFill>
        <p:spPr>
          <a:xfrm>
            <a:off x="8702675" y="6416675"/>
            <a:ext cx="304800" cy="304800"/>
          </a:xfrm>
          <a:prstGeom prst="rect">
            <a:avLst/>
          </a:prstGeom>
        </p:spPr>
      </p:pic>
    </p:spTree>
  </p:cSld>
  <p:clrMapOvr>
    <a:masterClrMapping/>
  </p:clrMapOvr>
  <p:transition advTm="3430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228600" y="1524000"/>
            <a:ext cx="8229600" cy="4419600"/>
          </a:xfrm>
        </p:spPr>
        <p:txBody>
          <a:bodyPr/>
          <a:lstStyle/>
          <a:p>
            <a:pPr eaLnBrk="1" hangingPunct="1">
              <a:buNone/>
            </a:pPr>
            <a:r>
              <a:rPr lang="en-US" sz="2400" b="1" u="sng" dirty="0" smtClean="0">
                <a:ea typeface="MS PGothic" pitchFamily="34" charset="-128"/>
              </a:rPr>
              <a:t>Bottom Line Up Front</a:t>
            </a:r>
            <a:r>
              <a:rPr lang="en-US" sz="2400" dirty="0" smtClean="0">
                <a:ea typeface="MS PGothic" pitchFamily="34" charset="-128"/>
              </a:rPr>
              <a:t>: </a:t>
            </a:r>
          </a:p>
          <a:p>
            <a:pPr eaLnBrk="1" hangingPunct="1">
              <a:buFontTx/>
              <a:buNone/>
            </a:pPr>
            <a:r>
              <a:rPr lang="en-US" sz="2000" dirty="0" smtClean="0">
                <a:ea typeface="MS PGothic" pitchFamily="34" charset="-128"/>
              </a:rPr>
              <a:t>There are four ways people tend to communicate with each other:</a:t>
            </a:r>
          </a:p>
          <a:p>
            <a:pPr eaLnBrk="1" hangingPunct="1">
              <a:buFontTx/>
              <a:buNone/>
            </a:pPr>
            <a:endParaRPr lang="en-US" sz="2000" dirty="0" smtClean="0">
              <a:ea typeface="MS PGothic" pitchFamily="34" charset="-128"/>
            </a:endParaRPr>
          </a:p>
          <a:p>
            <a:pPr eaLnBrk="1" hangingPunct="1">
              <a:buFontTx/>
              <a:buNone/>
            </a:pPr>
            <a:r>
              <a:rPr lang="en-US" sz="2000" u="sng" dirty="0" smtClean="0">
                <a:ea typeface="MS PGothic" pitchFamily="34" charset="-128"/>
              </a:rPr>
              <a:t>Passive Constructive</a:t>
            </a:r>
            <a:r>
              <a:rPr lang="en-US" sz="2000" dirty="0" smtClean="0">
                <a:ea typeface="MS PGothic" pitchFamily="34" charset="-128"/>
              </a:rPr>
              <a:t>: Distracted; disinterested; conversation fizzles out. “Conversation Killer”</a:t>
            </a:r>
          </a:p>
          <a:p>
            <a:pPr eaLnBrk="1" hangingPunct="1">
              <a:buFontTx/>
              <a:buNone/>
            </a:pPr>
            <a:r>
              <a:rPr lang="en-US" sz="2000" u="sng" dirty="0" smtClean="0">
                <a:ea typeface="MS PGothic" pitchFamily="34" charset="-128"/>
              </a:rPr>
              <a:t>Passive Destructive:</a:t>
            </a:r>
            <a:r>
              <a:rPr lang="en-US" sz="2000" dirty="0" smtClean="0">
                <a:ea typeface="MS PGothic" pitchFamily="34" charset="-128"/>
              </a:rPr>
              <a:t> Ignoring the event.  Changing conversation to another topic. “Conversation Hijacker”</a:t>
            </a:r>
          </a:p>
          <a:p>
            <a:pPr eaLnBrk="1" hangingPunct="1">
              <a:buFontTx/>
              <a:buNone/>
            </a:pPr>
            <a:r>
              <a:rPr lang="en-US" sz="2000" u="sng" dirty="0" smtClean="0">
                <a:ea typeface="MS PGothic" pitchFamily="34" charset="-128"/>
              </a:rPr>
              <a:t>Active Destructive:</a:t>
            </a:r>
            <a:r>
              <a:rPr lang="en-US" sz="2000" dirty="0" smtClean="0">
                <a:ea typeface="MS PGothic" pitchFamily="34" charset="-128"/>
              </a:rPr>
              <a:t> Pessimistic.  Squashing the event.  Negative focus. “Joy Thief”</a:t>
            </a:r>
          </a:p>
          <a:p>
            <a:pPr eaLnBrk="1" hangingPunct="1">
              <a:buFontTx/>
              <a:buNone/>
            </a:pPr>
            <a:r>
              <a:rPr lang="en-US" sz="2000" u="sng" dirty="0" smtClean="0">
                <a:ea typeface="MS PGothic" pitchFamily="34" charset="-128"/>
              </a:rPr>
              <a:t>Active Constructive:</a:t>
            </a:r>
            <a:r>
              <a:rPr lang="en-US" sz="2000" dirty="0" smtClean="0">
                <a:ea typeface="MS PGothic" pitchFamily="34" charset="-128"/>
              </a:rPr>
              <a:t>  Authentic interest.  Elaborates the experience. “Joy Multiplier”</a:t>
            </a:r>
            <a:endParaRPr lang="en-US" sz="2000" u="sng" dirty="0" smtClean="0">
              <a:ea typeface="MS PGothic" pitchFamily="34" charset="-128"/>
            </a:endParaRPr>
          </a:p>
        </p:txBody>
      </p:sp>
      <p:sp>
        <p:nvSpPr>
          <p:cNvPr id="5" name="Rectangle 4"/>
          <p:cNvSpPr/>
          <p:nvPr/>
        </p:nvSpPr>
        <p:spPr>
          <a:xfrm rot="16200000">
            <a:off x="5448300" y="3162300"/>
            <a:ext cx="68580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61444" name="Rectangle 4"/>
          <p:cNvSpPr>
            <a:spLocks noChangeArrowheads="1"/>
          </p:cNvSpPr>
          <p:nvPr/>
        </p:nvSpPr>
        <p:spPr bwMode="auto">
          <a:xfrm>
            <a:off x="228600" y="609601"/>
            <a:ext cx="8077200" cy="1015663"/>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what they perceive the problem to </a:t>
            </a:r>
            <a:r>
              <a:rPr lang="en-US" sz="2000" b="1" dirty="0" smtClean="0">
                <a:solidFill>
                  <a:srgbClr val="FF0000"/>
                </a:solidFill>
                <a:latin typeface="Calibri" pitchFamily="34" charset="0"/>
                <a:ea typeface="MS PGothic" pitchFamily="34" charset="-128"/>
              </a:rPr>
              <a:t>be and how it will affect the families connection in the long term. (Open discussion)</a:t>
            </a:r>
          </a:p>
          <a:p>
            <a:endParaRPr lang="en-US" sz="2000" b="1" dirty="0">
              <a:latin typeface="Calibri" pitchFamily="34" charset="0"/>
            </a:endParaRPr>
          </a:p>
        </p:txBody>
      </p:sp>
      <p:sp>
        <p:nvSpPr>
          <p:cNvPr id="6" name="Title 12"/>
          <p:cNvSpPr txBox="1">
            <a:spLocks/>
          </p:cNvSpPr>
          <p:nvPr/>
        </p:nvSpPr>
        <p:spPr>
          <a:xfrm>
            <a:off x="152400" y="0"/>
            <a:ext cx="8229600" cy="685800"/>
          </a:xfrm>
          <a:prstGeom prst="rect">
            <a:avLst/>
          </a:prstGeom>
        </p:spPr>
        <p:txBody>
          <a:bodyPr/>
          <a:lstStyle/>
          <a:p>
            <a:pPr algn="ctr" eaLnBrk="0" hangingPunct="0">
              <a:defRPr/>
            </a:pPr>
            <a:r>
              <a:rPr lang="en-US" sz="2800" b="1" dirty="0">
                <a:solidFill>
                  <a:schemeClr val="tx2"/>
                </a:solidFill>
                <a:latin typeface="+mn-lt"/>
                <a:ea typeface="+mj-ea"/>
                <a:cs typeface="+mj-cs"/>
              </a:rPr>
              <a:t>Scenario – </a:t>
            </a:r>
            <a:r>
              <a:rPr lang="en-US" sz="2800" b="1" dirty="0" smtClean="0">
                <a:solidFill>
                  <a:schemeClr val="tx2"/>
                </a:solidFill>
                <a:latin typeface="+mn-lt"/>
                <a:ea typeface="+mj-ea"/>
                <a:cs typeface="+mj-cs"/>
              </a:rPr>
              <a:t>“</a:t>
            </a:r>
            <a:r>
              <a:rPr lang="en-US" sz="2800" b="1" dirty="0" smtClean="0">
                <a:solidFill>
                  <a:schemeClr val="tx2"/>
                </a:solidFill>
              </a:rPr>
              <a:t>Active Constructive Responding”</a:t>
            </a:r>
          </a:p>
          <a:p>
            <a:pPr algn="ctr" eaLnBrk="0" hangingPunct="0">
              <a:defRPr/>
            </a:pPr>
            <a:endParaRPr lang="en-US" sz="3200" b="1" dirty="0">
              <a:solidFill>
                <a:schemeClr val="tx2"/>
              </a:solidFill>
              <a:latin typeface="+mn-lt"/>
              <a:ea typeface="+mj-ea"/>
              <a:cs typeface="+mj-cs"/>
            </a:endParaRPr>
          </a:p>
        </p:txBody>
      </p:sp>
      <p:pic>
        <p:nvPicPr>
          <p:cNvPr id="7" name="~PP2778.WAV">
            <a:hlinkClick r:id="" action="ppaction://media"/>
          </p:cNvPr>
          <p:cNvPicPr>
            <a:picLocks noRot="1" noChangeAspect="1"/>
          </p:cNvPicPr>
          <p:nvPr>
            <a:wavAudioFile r:embed="rId1" name="~PP2778.WAV"/>
          </p:nvPr>
        </p:nvPicPr>
        <p:blipFill>
          <a:blip r:embed="rId3" cstate="print"/>
          <a:stretch>
            <a:fillRect/>
          </a:stretch>
        </p:blipFill>
        <p:spPr>
          <a:xfrm>
            <a:off x="8702675" y="6416675"/>
            <a:ext cx="304800" cy="304800"/>
          </a:xfrm>
          <a:prstGeom prst="rect">
            <a:avLst/>
          </a:prstGeom>
        </p:spPr>
      </p:pic>
    </p:spTree>
  </p:cSld>
  <p:clrMapOvr>
    <a:masterClrMapping/>
  </p:clrMapOvr>
  <p:transition advTm="1530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228600" y="1371600"/>
            <a:ext cx="8305800" cy="4267200"/>
          </a:xfrm>
        </p:spPr>
        <p:txBody>
          <a:bodyPr/>
          <a:lstStyle/>
          <a:p>
            <a:pPr eaLnBrk="1" hangingPunct="1">
              <a:buFontTx/>
              <a:buNone/>
            </a:pPr>
            <a:r>
              <a:rPr lang="en-US" sz="2000" u="sng" dirty="0" smtClean="0">
                <a:ea typeface="MS PGothic" pitchFamily="34" charset="-128"/>
              </a:rPr>
              <a:t>Passive Constructive:</a:t>
            </a:r>
            <a:r>
              <a:rPr lang="en-US" sz="2000" dirty="0" smtClean="0">
                <a:ea typeface="MS PGothic" pitchFamily="34" charset="-128"/>
              </a:rPr>
              <a:t>  “Yeah, that’s nice.”</a:t>
            </a:r>
          </a:p>
          <a:p>
            <a:pPr marL="0" indent="0" eaLnBrk="1" hangingPunct="1">
              <a:spcBef>
                <a:spcPts val="0"/>
              </a:spcBef>
              <a:buFontTx/>
              <a:buNone/>
            </a:pPr>
            <a:r>
              <a:rPr lang="en-US" sz="2000" u="sng" dirty="0" smtClean="0">
                <a:ea typeface="MS PGothic" pitchFamily="34" charset="-128"/>
              </a:rPr>
              <a:t>Passive Destructive:</a:t>
            </a:r>
            <a:r>
              <a:rPr lang="en-US" sz="2000" dirty="0" smtClean="0">
                <a:ea typeface="MS PGothic" pitchFamily="34" charset="-128"/>
              </a:rPr>
              <a:t> “That’s nice.  What do you want for dinner?.”</a:t>
            </a:r>
          </a:p>
          <a:p>
            <a:pPr marL="0" indent="0" eaLnBrk="1" hangingPunct="1">
              <a:spcBef>
                <a:spcPts val="0"/>
              </a:spcBef>
              <a:buFontTx/>
              <a:buNone/>
            </a:pPr>
            <a:r>
              <a:rPr lang="en-US" sz="2000" u="sng" dirty="0" smtClean="0">
                <a:ea typeface="MS PGothic" pitchFamily="34" charset="-128"/>
              </a:rPr>
              <a:t>Active Destructive:</a:t>
            </a:r>
            <a:r>
              <a:rPr lang="en-US" sz="2000" dirty="0" smtClean="0">
                <a:ea typeface="MS PGothic" pitchFamily="34" charset="-128"/>
              </a:rPr>
              <a:t> “Put that down.  You’re getting glitter all over the place.”</a:t>
            </a:r>
          </a:p>
          <a:p>
            <a:pPr marL="0" indent="0" eaLnBrk="1" hangingPunct="1">
              <a:spcBef>
                <a:spcPts val="0"/>
              </a:spcBef>
              <a:buFontTx/>
              <a:buNone/>
            </a:pPr>
            <a:r>
              <a:rPr lang="en-US" sz="2000" u="sng" dirty="0" smtClean="0">
                <a:ea typeface="MS PGothic" pitchFamily="34" charset="-128"/>
              </a:rPr>
              <a:t>Active Constructive:</a:t>
            </a:r>
            <a:r>
              <a:rPr lang="en-US" sz="2000" dirty="0" smtClean="0">
                <a:ea typeface="MS PGothic" pitchFamily="34" charset="-128"/>
              </a:rPr>
              <a:t> “Wow, that is great.  Did you make that for me?  I’m going to hang it at work.”</a:t>
            </a:r>
          </a:p>
          <a:p>
            <a:pPr eaLnBrk="1" hangingPunct="1">
              <a:buFontTx/>
              <a:buNone/>
            </a:pPr>
            <a:endParaRPr lang="en-US" sz="2000" u="sng" dirty="0" smtClean="0">
              <a:ea typeface="MS PGothic" pitchFamily="34" charset="-128"/>
            </a:endParaRPr>
          </a:p>
          <a:p>
            <a:pPr lvl="1" eaLnBrk="1" hangingPunct="1">
              <a:buNone/>
            </a:pPr>
            <a:r>
              <a:rPr lang="en-US" sz="2000" dirty="0" smtClean="0"/>
              <a:t>“Active Constructive Responding” (ACR) allows the person to relive the </a:t>
            </a:r>
          </a:p>
          <a:p>
            <a:pPr lvl="1" eaLnBrk="1" hangingPunct="1">
              <a:buNone/>
            </a:pPr>
            <a:r>
              <a:rPr lang="en-US" sz="2000" dirty="0" smtClean="0"/>
              <a:t>good experience. I</a:t>
            </a:r>
            <a:r>
              <a:rPr lang="en-US" sz="2000" dirty="0" smtClean="0">
                <a:ea typeface="MS PGothic" pitchFamily="34" charset="-128"/>
              </a:rPr>
              <a:t>t’s  important to remember that when someone </a:t>
            </a:r>
          </a:p>
          <a:p>
            <a:pPr lvl="1" eaLnBrk="1" hangingPunct="1">
              <a:buNone/>
            </a:pPr>
            <a:r>
              <a:rPr lang="en-US" sz="2000" dirty="0" smtClean="0">
                <a:ea typeface="MS PGothic" pitchFamily="34" charset="-128"/>
              </a:rPr>
              <a:t>comes to you with an accomplishment, they are bringing you a gift that</a:t>
            </a:r>
          </a:p>
          <a:p>
            <a:pPr lvl="1" eaLnBrk="1" hangingPunct="1">
              <a:buNone/>
            </a:pPr>
            <a:r>
              <a:rPr lang="en-US" sz="2000" dirty="0" smtClean="0">
                <a:ea typeface="MS PGothic" pitchFamily="34" charset="-128"/>
              </a:rPr>
              <a:t>they could have shared with someone else.  How you respond to that </a:t>
            </a:r>
          </a:p>
          <a:p>
            <a:pPr lvl="1" eaLnBrk="1" hangingPunct="1">
              <a:buNone/>
            </a:pPr>
            <a:r>
              <a:rPr lang="en-US" sz="2000" dirty="0" smtClean="0">
                <a:ea typeface="MS PGothic" pitchFamily="34" charset="-128"/>
              </a:rPr>
              <a:t>gift will determine if the relationship will strengthen.</a:t>
            </a:r>
          </a:p>
          <a:p>
            <a:pPr eaLnBrk="1" hangingPunct="1">
              <a:buFontTx/>
              <a:buNone/>
            </a:pPr>
            <a:endParaRPr lang="en-US" sz="2000" u="sng" dirty="0" smtClean="0">
              <a:ea typeface="MS PGothic" pitchFamily="34" charset="-128"/>
            </a:endParaRPr>
          </a:p>
          <a:p>
            <a:pPr lvl="1" eaLnBrk="1" hangingPunct="1">
              <a:buNone/>
            </a:pPr>
            <a:endParaRPr lang="en-US" sz="2000" dirty="0" smtClean="0">
              <a:ea typeface="MS PGothic" pitchFamily="34" charset="-128"/>
            </a:endParaRPr>
          </a:p>
        </p:txBody>
      </p:sp>
      <p:sp>
        <p:nvSpPr>
          <p:cNvPr id="62467" name="Slide Number Placeholder 3"/>
          <p:cNvSpPr txBox="1">
            <a:spLocks noGrp="1"/>
          </p:cNvSpPr>
          <p:nvPr/>
        </p:nvSpPr>
        <p:spPr bwMode="auto">
          <a:xfrm>
            <a:off x="7939088" y="6448425"/>
            <a:ext cx="873125" cy="325438"/>
          </a:xfrm>
          <a:prstGeom prst="rect">
            <a:avLst/>
          </a:prstGeom>
          <a:noFill/>
          <a:ln w="9525">
            <a:noFill/>
            <a:miter lim="800000"/>
            <a:headEnd/>
            <a:tailEnd/>
          </a:ln>
        </p:spPr>
        <p:txBody>
          <a:bodyPr lIns="91429" tIns="45714" rIns="91429" bIns="45714"/>
          <a:lstStyle/>
          <a:p>
            <a:pPr algn="ctr"/>
            <a:r>
              <a:rPr lang="en-US" sz="900" b="1" dirty="0">
                <a:solidFill>
                  <a:schemeClr val="bg1"/>
                </a:solidFill>
                <a:latin typeface="MetaBookLF-Caps"/>
              </a:rPr>
              <a:t>Page </a:t>
            </a:r>
            <a:fld id="{EBF8536C-131E-4413-B782-DBB66DBFA45B}" type="slidenum">
              <a:rPr lang="en-US" sz="900" b="1">
                <a:solidFill>
                  <a:schemeClr val="bg1"/>
                </a:solidFill>
                <a:latin typeface="Calibri" pitchFamily="34" charset="0"/>
              </a:rPr>
              <a:pPr algn="ctr"/>
              <a:t>7</a:t>
            </a:fld>
            <a:endParaRPr lang="en-US" sz="900" b="1" dirty="0">
              <a:solidFill>
                <a:schemeClr val="bg1"/>
              </a:solidFill>
              <a:latin typeface="Calibri" pitchFamily="34" charset="0"/>
            </a:endParaRPr>
          </a:p>
        </p:txBody>
      </p:sp>
      <p:sp>
        <p:nvSpPr>
          <p:cNvPr id="6" name="Rectangle 5"/>
          <p:cNvSpPr/>
          <p:nvPr/>
        </p:nvSpPr>
        <p:spPr>
          <a:xfrm rot="16200000">
            <a:off x="54419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62469" name="Rectangle 4"/>
          <p:cNvSpPr>
            <a:spLocks noChangeArrowheads="1"/>
          </p:cNvSpPr>
          <p:nvPr/>
        </p:nvSpPr>
        <p:spPr bwMode="auto">
          <a:xfrm>
            <a:off x="228600" y="609600"/>
            <a:ext cx="80010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a:t>
            </a:r>
            <a:r>
              <a:rPr lang="en-US" sz="2000" b="1" dirty="0" smtClean="0">
                <a:solidFill>
                  <a:srgbClr val="FF0000"/>
                </a:solidFill>
                <a:latin typeface="Calibri" pitchFamily="34" charset="0"/>
                <a:ea typeface="MS PGothic" pitchFamily="34" charset="-128"/>
              </a:rPr>
              <a:t>what type of communication style is being used in the scenario.  Example responses using each style are below.</a:t>
            </a:r>
            <a:endParaRPr lang="en-US" sz="2000" b="1" dirty="0">
              <a:solidFill>
                <a:srgbClr val="FF0000"/>
              </a:solidFill>
              <a:latin typeface="Calibri" pitchFamily="34" charset="0"/>
              <a:ea typeface="MS PGothic" pitchFamily="34" charset="-128"/>
            </a:endParaRPr>
          </a:p>
        </p:txBody>
      </p:sp>
      <p:sp>
        <p:nvSpPr>
          <p:cNvPr id="7"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a:t>
            </a:r>
            <a:r>
              <a:rPr lang="en-US" sz="3200" b="1" dirty="0" smtClean="0">
                <a:solidFill>
                  <a:schemeClr val="tx2"/>
                </a:solidFill>
                <a:latin typeface="+mn-lt"/>
                <a:ea typeface="+mj-ea"/>
                <a:cs typeface="+mj-cs"/>
              </a:rPr>
              <a:t>“Active Constructive Responding”</a:t>
            </a:r>
            <a:endParaRPr lang="en-US" sz="3200" b="1" dirty="0">
              <a:solidFill>
                <a:schemeClr val="tx2"/>
              </a:solidFill>
              <a:latin typeface="+mn-lt"/>
              <a:ea typeface="+mj-ea"/>
              <a:cs typeface="+mj-cs"/>
            </a:endParaRPr>
          </a:p>
        </p:txBody>
      </p:sp>
      <p:sp>
        <p:nvSpPr>
          <p:cNvPr id="9" name="Rectangle 8"/>
          <p:cNvSpPr/>
          <p:nvPr/>
        </p:nvSpPr>
        <p:spPr>
          <a:xfrm>
            <a:off x="228600" y="5562600"/>
            <a:ext cx="7848600" cy="1015663"/>
          </a:xfrm>
          <a:prstGeom prst="rect">
            <a:avLst/>
          </a:prstGeom>
        </p:spPr>
        <p:txBody>
          <a:bodyPr wrap="square">
            <a:spAutoFit/>
          </a:bodyPr>
          <a:lstStyle/>
          <a:p>
            <a:r>
              <a:rPr lang="en-US" sz="2000" b="1" u="sng" dirty="0" smtClean="0">
                <a:solidFill>
                  <a:srgbClr val="FF0000"/>
                </a:solidFill>
                <a:latin typeface="Calibri" pitchFamily="34" charset="0"/>
                <a:ea typeface="MS PGothic" pitchFamily="34" charset="-128"/>
              </a:rPr>
              <a:t>Leader</a:t>
            </a:r>
            <a:r>
              <a:rPr lang="en-US" sz="2000" b="1" dirty="0" smtClean="0">
                <a:solidFill>
                  <a:srgbClr val="FF0000"/>
                </a:solidFill>
                <a:latin typeface="Calibri" pitchFamily="34" charset="0"/>
                <a:ea typeface="MS PGothic" pitchFamily="34" charset="-128"/>
              </a:rPr>
              <a:t>:  Have Soldiers discuss which style of communication they usually fall in to and why.  Do they tend to use one style more with the people closest to them?</a:t>
            </a:r>
            <a:endParaRPr lang="en-US" sz="2000" b="1" dirty="0">
              <a:solidFill>
                <a:srgbClr val="FF0000"/>
              </a:solidFill>
              <a:latin typeface="Calibri" pitchFamily="34" charset="0"/>
              <a:ea typeface="MS PGothic" pitchFamily="34" charset="-128"/>
            </a:endParaRPr>
          </a:p>
        </p:txBody>
      </p:sp>
      <p:pic>
        <p:nvPicPr>
          <p:cNvPr id="8" name="~PP3937.WAV">
            <a:hlinkClick r:id="" action="ppaction://media"/>
          </p:cNvPr>
          <p:cNvPicPr>
            <a:picLocks noRot="1" noChangeAspect="1"/>
          </p:cNvPicPr>
          <p:nvPr>
            <a:wavAudioFile r:embed="rId1" name="~PP393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638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228600" y="762000"/>
            <a:ext cx="8001000" cy="2743200"/>
          </a:xfrm>
        </p:spPr>
        <p:txBody>
          <a:bodyPr/>
          <a:lstStyle/>
          <a:p>
            <a:pPr marL="0" lvl="1" indent="0">
              <a:spcBef>
                <a:spcPts val="0"/>
              </a:spcBef>
              <a:buNone/>
              <a:defRPr/>
            </a:pPr>
            <a:r>
              <a:rPr lang="en-US" sz="2200" dirty="0" smtClean="0"/>
              <a:t>ACR helps to build upon the competency of connection by building stronger relationships with the people you care about most.  You </a:t>
            </a:r>
          </a:p>
          <a:p>
            <a:pPr marL="0" lvl="1" indent="0">
              <a:spcBef>
                <a:spcPts val="0"/>
              </a:spcBef>
              <a:buNone/>
              <a:defRPr/>
            </a:pPr>
            <a:r>
              <a:rPr lang="en-US" sz="2200" dirty="0" smtClean="0"/>
              <a:t>can be a more effective Soldier by building strong relationships, and being willing to give and receive help, because accomplishing a mission requires teamwork and trust of your fellow Soldiers.  Likewise, ACR is a valuable skill for leaders to use when communicating with subordinate Soldiers.</a:t>
            </a:r>
            <a:endParaRPr lang="en-US" sz="2200" dirty="0">
              <a:solidFill>
                <a:srgbClr val="00B0F0"/>
              </a:solidFill>
            </a:endParaRPr>
          </a:p>
        </p:txBody>
      </p:sp>
      <p:sp>
        <p:nvSpPr>
          <p:cNvPr id="5" name="Rectangle 4"/>
          <p:cNvSpPr/>
          <p:nvPr/>
        </p:nvSpPr>
        <p:spPr>
          <a:xfrm rot="16200000">
            <a:off x="54419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7" name="Title 12"/>
          <p:cNvSpPr txBox="1">
            <a:spLocks/>
          </p:cNvSpPr>
          <p:nvPr/>
        </p:nvSpPr>
        <p:spPr>
          <a:xfrm>
            <a:off x="152400" y="0"/>
            <a:ext cx="8229600" cy="1143000"/>
          </a:xfrm>
          <a:prstGeom prst="rect">
            <a:avLst/>
          </a:prstGeom>
        </p:spPr>
        <p:txBody>
          <a:bodyPr/>
          <a:lstStyle/>
          <a:p>
            <a:pPr algn="ctr" eaLnBrk="0" hangingPunct="0">
              <a:defRPr/>
            </a:pPr>
            <a:r>
              <a:rPr lang="en-US" sz="3200" b="1" dirty="0" smtClean="0">
                <a:solidFill>
                  <a:schemeClr val="tx2"/>
                </a:solidFill>
                <a:latin typeface="+mn-lt"/>
                <a:ea typeface="+mj-ea"/>
                <a:cs typeface="+mj-cs"/>
              </a:rPr>
              <a:t>Connection</a:t>
            </a:r>
            <a:endParaRPr lang="en-US" sz="3200" b="1" dirty="0">
              <a:solidFill>
                <a:schemeClr val="tx2"/>
              </a:solidFill>
              <a:latin typeface="+mn-lt"/>
              <a:ea typeface="+mj-ea"/>
              <a:cs typeface="+mj-cs"/>
            </a:endParaRPr>
          </a:p>
        </p:txBody>
      </p:sp>
      <p:sp>
        <p:nvSpPr>
          <p:cNvPr id="9" name="TextBox 8"/>
          <p:cNvSpPr txBox="1"/>
          <p:nvPr/>
        </p:nvSpPr>
        <p:spPr>
          <a:xfrm>
            <a:off x="228600" y="3657600"/>
            <a:ext cx="8001000" cy="1200329"/>
          </a:xfrm>
          <a:prstGeom prst="rect">
            <a:avLst/>
          </a:prstGeom>
          <a:noFill/>
        </p:spPr>
        <p:txBody>
          <a:bodyPr wrap="square" rtlCol="0">
            <a:spAutoFit/>
          </a:bodyPr>
          <a:lstStyle/>
          <a:p>
            <a:r>
              <a:rPr lang="en-US" b="1" u="sng" dirty="0" smtClean="0">
                <a:solidFill>
                  <a:srgbClr val="FF0000"/>
                </a:solidFill>
              </a:rPr>
              <a:t>Hunt the good stuff</a:t>
            </a:r>
            <a:r>
              <a:rPr lang="en-US" b="1" dirty="0" smtClean="0">
                <a:solidFill>
                  <a:srgbClr val="FF0000"/>
                </a:solidFill>
              </a:rPr>
              <a:t>: </a:t>
            </a:r>
            <a:r>
              <a:rPr lang="en-US" dirty="0" smtClean="0">
                <a:solidFill>
                  <a:srgbClr val="FF0000"/>
                </a:solidFill>
              </a:rPr>
              <a:t>Positive people think positively.  Focusing on positive experiences leads to an optimistic way of thinking.  Encourage your Soldiers to share a positive experience that they have had since last drill.  (Open discussion)</a:t>
            </a:r>
            <a:endParaRPr lang="en-US" dirty="0">
              <a:solidFill>
                <a:srgbClr val="FF0000"/>
              </a:solidFill>
            </a:endParaRPr>
          </a:p>
        </p:txBody>
      </p:sp>
      <p:pic>
        <p:nvPicPr>
          <p:cNvPr id="6" name="~PP631.WAV">
            <a:hlinkClick r:id="" action="ppaction://media"/>
          </p:cNvPr>
          <p:cNvPicPr>
            <a:picLocks noRot="1" noChangeAspect="1"/>
          </p:cNvPicPr>
          <p:nvPr>
            <a:wavAudioFile r:embed="rId1" name="~PP631.WAV"/>
          </p:nvPr>
        </p:nvPicPr>
        <p:blipFill>
          <a:blip r:embed="rId3" cstate="print"/>
          <a:stretch>
            <a:fillRect/>
          </a:stretch>
        </p:blipFill>
        <p:spPr>
          <a:xfrm>
            <a:off x="8702675" y="6416675"/>
            <a:ext cx="304800" cy="304800"/>
          </a:xfrm>
          <a:prstGeom prst="rect">
            <a:avLst/>
          </a:prstGeom>
        </p:spPr>
      </p:pic>
    </p:spTree>
  </p:cSld>
  <p:clrMapOvr>
    <a:masterClrMapping/>
  </p:clrMapOvr>
  <p:transition advTm="3327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228600" y="1524000"/>
            <a:ext cx="8077200" cy="5257800"/>
          </a:xfrm>
        </p:spPr>
        <p:txBody>
          <a:bodyPr rtlCol="0">
            <a:noAutofit/>
          </a:bodyPr>
          <a:lstStyle/>
          <a:p>
            <a:pPr eaLnBrk="1" fontAlgn="auto" hangingPunct="1">
              <a:spcAft>
                <a:spcPts val="0"/>
              </a:spcAft>
              <a:defRPr/>
            </a:pPr>
            <a:r>
              <a:rPr lang="en-US" sz="1900" b="1" dirty="0" smtClean="0">
                <a:ea typeface="ＭＳ Ｐゴシック"/>
                <a:cs typeface="ＭＳ Ｐゴシック"/>
              </a:rPr>
              <a:t>How could leaders use ACR to strengthen their teams?</a:t>
            </a:r>
          </a:p>
          <a:p>
            <a:pPr lvl="1" eaLnBrk="1" fontAlgn="auto" hangingPunct="1">
              <a:spcAft>
                <a:spcPts val="0"/>
              </a:spcAft>
              <a:defRPr/>
            </a:pPr>
            <a:r>
              <a:rPr lang="en-US" sz="1900" dirty="0" smtClean="0">
                <a:ea typeface="ＭＳ Ｐゴシック"/>
                <a:cs typeface="ＭＳ Ｐゴシック"/>
              </a:rPr>
              <a:t>Listen  authentically to Soldiers and their concerns.</a:t>
            </a:r>
          </a:p>
          <a:p>
            <a:pPr lvl="1" eaLnBrk="1" fontAlgn="auto" hangingPunct="1">
              <a:spcAft>
                <a:spcPts val="0"/>
              </a:spcAft>
              <a:defRPr/>
            </a:pPr>
            <a:r>
              <a:rPr lang="en-US" sz="1900" dirty="0" smtClean="0">
                <a:ea typeface="ＭＳ Ｐゴシック"/>
                <a:cs typeface="ＭＳ Ｐゴシック"/>
              </a:rPr>
              <a:t>Be honest if you are distracted.</a:t>
            </a:r>
          </a:p>
          <a:p>
            <a:pPr eaLnBrk="1" fontAlgn="auto" hangingPunct="1">
              <a:spcAft>
                <a:spcPts val="0"/>
              </a:spcAft>
              <a:defRPr/>
            </a:pPr>
            <a:r>
              <a:rPr lang="en-US" sz="1900" b="1" dirty="0" smtClean="0">
                <a:ea typeface="ＭＳ Ｐゴシック"/>
                <a:cs typeface="ＭＳ Ｐゴシック"/>
              </a:rPr>
              <a:t>How can you use ACR to strengthen your family connection?</a:t>
            </a:r>
          </a:p>
          <a:p>
            <a:pPr lvl="1" eaLnBrk="1" fontAlgn="auto" hangingPunct="1">
              <a:spcAft>
                <a:spcPts val="0"/>
              </a:spcAft>
              <a:defRPr/>
            </a:pPr>
            <a:r>
              <a:rPr lang="en-US" sz="1900" dirty="0" smtClean="0">
                <a:ea typeface="ＭＳ Ｐゴシック"/>
                <a:cs typeface="ＭＳ Ｐゴシック"/>
              </a:rPr>
              <a:t>Be attentive and savor family time.</a:t>
            </a:r>
          </a:p>
          <a:p>
            <a:pPr lvl="1" eaLnBrk="1" fontAlgn="auto" hangingPunct="1">
              <a:spcAft>
                <a:spcPts val="0"/>
              </a:spcAft>
              <a:defRPr/>
            </a:pPr>
            <a:r>
              <a:rPr lang="en-US" sz="1900" dirty="0" smtClean="0">
                <a:ea typeface="ＭＳ Ｐゴシック"/>
                <a:cs typeface="ＭＳ Ｐゴシック"/>
              </a:rPr>
              <a:t>Set time aside to share daily experiences.  </a:t>
            </a:r>
          </a:p>
          <a:p>
            <a:pPr eaLnBrk="1" fontAlgn="auto" hangingPunct="1">
              <a:spcAft>
                <a:spcPts val="0"/>
              </a:spcAft>
              <a:defRPr/>
            </a:pPr>
            <a:r>
              <a:rPr lang="en-US" sz="1900" b="1" dirty="0" smtClean="0">
                <a:ea typeface="ＭＳ Ｐゴシック"/>
                <a:cs typeface="ＭＳ Ｐゴシック"/>
              </a:rPr>
              <a:t>Remember ACE *</a:t>
            </a:r>
            <a:r>
              <a:rPr lang="en-US" sz="1900" b="1" dirty="0" smtClean="0">
                <a:solidFill>
                  <a:srgbClr val="FF0000"/>
                </a:solidFill>
                <a:ea typeface="ＭＳ Ｐゴシック"/>
                <a:cs typeface="ＭＳ Ｐゴシック"/>
              </a:rPr>
              <a:t> </a:t>
            </a:r>
            <a:r>
              <a:rPr lang="en-US" sz="1900" b="1" dirty="0" smtClean="0">
                <a:ea typeface="ＭＳ Ｐゴシック"/>
                <a:cs typeface="ＭＳ Ｐゴシック"/>
              </a:rPr>
              <a:t>(any stressful situation can lead to suicidal behavior)</a:t>
            </a:r>
            <a:endParaRPr lang="en-US" sz="1900" b="1" dirty="0" smtClean="0">
              <a:solidFill>
                <a:srgbClr val="FF0000"/>
              </a:solidFill>
              <a:ea typeface="ＭＳ Ｐゴシック"/>
              <a:cs typeface="ＭＳ Ｐゴシック"/>
            </a:endParaRPr>
          </a:p>
          <a:p>
            <a:pPr lvl="1" eaLnBrk="1" fontAlgn="auto" hangingPunct="1">
              <a:spcAft>
                <a:spcPts val="0"/>
              </a:spcAft>
              <a:defRPr/>
            </a:pPr>
            <a:r>
              <a:rPr lang="en-US" sz="1900" b="1" dirty="0" smtClean="0">
                <a:ea typeface="ＭＳ Ｐゴシック"/>
                <a:cs typeface="ＭＳ Ｐゴシック"/>
              </a:rPr>
              <a:t>A</a:t>
            </a:r>
            <a:r>
              <a:rPr lang="en-US" sz="1900" dirty="0" smtClean="0">
                <a:ea typeface="ＭＳ Ｐゴシック"/>
                <a:cs typeface="ＭＳ Ｐゴシック"/>
              </a:rPr>
              <a:t>sk what you can do to assist the Soldier in succeeding.</a:t>
            </a:r>
          </a:p>
          <a:p>
            <a:pPr lvl="1" eaLnBrk="1" fontAlgn="auto" hangingPunct="1">
              <a:spcAft>
                <a:spcPts val="0"/>
              </a:spcAft>
              <a:defRPr/>
            </a:pPr>
            <a:r>
              <a:rPr lang="en-US" sz="1900" b="1" dirty="0" smtClean="0">
                <a:ea typeface="ＭＳ Ｐゴシック"/>
                <a:cs typeface="ＭＳ Ｐゴシック"/>
              </a:rPr>
              <a:t>C</a:t>
            </a:r>
            <a:r>
              <a:rPr lang="en-US" sz="1900" dirty="0" smtClean="0">
                <a:ea typeface="ＭＳ Ｐゴシック"/>
                <a:cs typeface="ＭＳ Ｐゴシック"/>
              </a:rPr>
              <a:t>are enough to listen and provide support.</a:t>
            </a:r>
          </a:p>
          <a:p>
            <a:pPr lvl="1" eaLnBrk="1" fontAlgn="auto" hangingPunct="1">
              <a:spcAft>
                <a:spcPts val="0"/>
              </a:spcAft>
              <a:defRPr/>
            </a:pPr>
            <a:r>
              <a:rPr lang="en-US" sz="1900" b="1" dirty="0" smtClean="0">
                <a:ea typeface="ＭＳ Ｐゴシック"/>
                <a:cs typeface="ＭＳ Ｐゴシック"/>
              </a:rPr>
              <a:t>E</a:t>
            </a:r>
            <a:r>
              <a:rPr lang="en-US" sz="1900" dirty="0" smtClean="0">
                <a:ea typeface="ＭＳ Ｐゴシック"/>
                <a:cs typeface="ＭＳ Ｐゴシック"/>
              </a:rPr>
              <a:t>scort the Soldier to resources or be one yourself as a positive influence.</a:t>
            </a:r>
          </a:p>
          <a:p>
            <a:pPr lvl="1" eaLnBrk="1" fontAlgn="auto" hangingPunct="1">
              <a:spcAft>
                <a:spcPts val="0"/>
              </a:spcAft>
              <a:defRPr/>
            </a:pPr>
            <a:endParaRPr lang="en-US" sz="1900" dirty="0" smtClean="0">
              <a:ea typeface="ＭＳ Ｐゴシック"/>
              <a:cs typeface="ＭＳ Ｐゴシック"/>
            </a:endParaRPr>
          </a:p>
          <a:p>
            <a:pPr lvl="1" eaLnBrk="1" fontAlgn="auto" hangingPunct="1">
              <a:spcAft>
                <a:spcPts val="0"/>
              </a:spcAft>
              <a:buNone/>
              <a:defRPr/>
            </a:pPr>
            <a:r>
              <a:rPr lang="en-US" sz="1900" b="1" dirty="0" smtClean="0">
                <a:ea typeface="ＭＳ Ｐゴシック"/>
                <a:cs typeface="ＭＳ Ｐゴシック"/>
              </a:rPr>
              <a:t>DO YOU HAVE AN “ACE” CARD?</a:t>
            </a:r>
          </a:p>
          <a:p>
            <a:pPr lvl="1" eaLnBrk="1" fontAlgn="auto" hangingPunct="1">
              <a:spcAft>
                <a:spcPts val="0"/>
              </a:spcAft>
              <a:buNone/>
              <a:defRPr/>
            </a:pPr>
            <a:r>
              <a:rPr lang="en-US" sz="1900" dirty="0" smtClean="0">
                <a:ea typeface="ＭＳ Ｐゴシック"/>
                <a:cs typeface="ＭＳ Ｐゴシック"/>
              </a:rPr>
              <a:t>*	 The </a:t>
            </a:r>
            <a:r>
              <a:rPr lang="en-US" sz="1900" b="1" dirty="0" smtClean="0">
                <a:ea typeface="ＭＳ Ｐゴシック"/>
                <a:cs typeface="ＭＳ Ｐゴシック"/>
              </a:rPr>
              <a:t>ACE</a:t>
            </a:r>
            <a:r>
              <a:rPr lang="en-US" sz="1900" dirty="0" smtClean="0">
                <a:ea typeface="ＭＳ Ｐゴシック"/>
                <a:cs typeface="ＭＳ Ｐゴシック"/>
              </a:rPr>
              <a:t> process guides us to assist the Soldier.  Have the courage to act on behalf of a fellow Soldier.  Never assume that everything is good to go until you have checked.</a:t>
            </a:r>
          </a:p>
        </p:txBody>
      </p:sp>
      <p:sp>
        <p:nvSpPr>
          <p:cNvPr id="5" name="Rectangle 4"/>
          <p:cNvSpPr/>
          <p:nvPr/>
        </p:nvSpPr>
        <p:spPr>
          <a:xfrm rot="16200000">
            <a:off x="5441950" y="3155950"/>
            <a:ext cx="6858000" cy="546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Family (Connection) - December</a:t>
            </a:r>
            <a:endParaRPr lang="en-US" sz="3200" b="1" dirty="0">
              <a:solidFill>
                <a:schemeClr val="tx1"/>
              </a:solidFill>
            </a:endParaRPr>
          </a:p>
        </p:txBody>
      </p:sp>
      <p:sp>
        <p:nvSpPr>
          <p:cNvPr id="6"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Battle Buddy Aid</a:t>
            </a:r>
          </a:p>
        </p:txBody>
      </p:sp>
      <p:sp>
        <p:nvSpPr>
          <p:cNvPr id="8" name="Rectangle 3"/>
          <p:cNvSpPr>
            <a:spLocks noChangeArrowheads="1"/>
          </p:cNvSpPr>
          <p:nvPr/>
        </p:nvSpPr>
        <p:spPr bwMode="auto">
          <a:xfrm>
            <a:off x="228600" y="685800"/>
            <a:ext cx="75438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about responsibility of Battle Buddies and how they can assist in the situation and review ACE</a:t>
            </a:r>
            <a:endParaRPr lang="en-US" sz="2000" b="1" dirty="0">
              <a:latin typeface="Calibri" pitchFamily="34" charset="0"/>
            </a:endParaRPr>
          </a:p>
        </p:txBody>
      </p:sp>
      <p:pic>
        <p:nvPicPr>
          <p:cNvPr id="7" name="~PP3766.WAV">
            <a:hlinkClick r:id="" action="ppaction://media"/>
          </p:cNvPr>
          <p:cNvPicPr>
            <a:picLocks noRot="1" noChangeAspect="1"/>
          </p:cNvPicPr>
          <p:nvPr>
            <a:wavAudioFile r:embed="rId1" name="~PP3766.WAV"/>
          </p:nvPr>
        </p:nvPicPr>
        <p:blipFill>
          <a:blip r:embed="rId3" cstate="print"/>
          <a:stretch>
            <a:fillRect/>
          </a:stretch>
        </p:blipFill>
        <p:spPr>
          <a:xfrm>
            <a:off x="8702675" y="6416675"/>
            <a:ext cx="304800" cy="304800"/>
          </a:xfrm>
          <a:prstGeom prst="rect">
            <a:avLst/>
          </a:prstGeom>
        </p:spPr>
      </p:pic>
    </p:spTree>
  </p:cSld>
  <p:clrMapOvr>
    <a:masterClrMapping/>
  </p:clrMapOvr>
  <p:transition advTm="3110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1327</Words>
  <Application>Microsoft Office PowerPoint</Application>
  <PresentationFormat>On-screen Show (4:3)</PresentationFormat>
  <Paragraphs>116</Paragraphs>
  <Slides>11</Slides>
  <Notes>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Unhealthy Family Fitness Behaviors</vt:lpstr>
      <vt:lpstr>Unhealthy Family Fitness Scenario</vt:lpstr>
      <vt:lpstr>Slide 6</vt:lpstr>
      <vt:lpstr>Slide 7</vt:lpstr>
      <vt:lpstr>Slide 8</vt:lpstr>
      <vt:lpstr>Slide 9</vt:lpstr>
      <vt:lpstr>Healthy Family Fitness Behaviors</vt:lpstr>
      <vt:lpstr>Slide 11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patrick.kaley</dc:creator>
  <cp:lastModifiedBy>patrick.kaley</cp:lastModifiedBy>
  <cp:revision>9</cp:revision>
  <dcterms:created xsi:type="dcterms:W3CDTF">2014-01-06T19:39:49Z</dcterms:created>
  <dcterms:modified xsi:type="dcterms:W3CDTF">2014-01-07T16:32:22Z</dcterms:modified>
</cp:coreProperties>
</file>