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24D330-E117-42C5-B7E2-357AFA236FB6}" type="datetimeFigureOut">
              <a:rPr lang="en-US" smtClean="0"/>
              <a:t>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29073-384E-4EA6-A778-41F5D52D30C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24D330-E117-42C5-B7E2-357AFA236FB6}" type="datetimeFigureOut">
              <a:rPr lang="en-US" smtClean="0"/>
              <a:t>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29073-384E-4EA6-A778-41F5D52D30C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24D330-E117-42C5-B7E2-357AFA236FB6}" type="datetimeFigureOut">
              <a:rPr lang="en-US" smtClean="0"/>
              <a:t>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29073-384E-4EA6-A778-41F5D52D30C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24D330-E117-42C5-B7E2-357AFA236FB6}" type="datetimeFigureOut">
              <a:rPr lang="en-US" smtClean="0"/>
              <a:t>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29073-384E-4EA6-A778-41F5D52D30C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24D330-E117-42C5-B7E2-357AFA236FB6}" type="datetimeFigureOut">
              <a:rPr lang="en-US" smtClean="0"/>
              <a:t>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29073-384E-4EA6-A778-41F5D52D30C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24D330-E117-42C5-B7E2-357AFA236FB6}" type="datetimeFigureOut">
              <a:rPr lang="en-US" smtClean="0"/>
              <a:t>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29073-384E-4EA6-A778-41F5D52D30C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24D330-E117-42C5-B7E2-357AFA236FB6}" type="datetimeFigureOut">
              <a:rPr lang="en-US" smtClean="0"/>
              <a:t>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F29073-384E-4EA6-A778-41F5D52D30C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24D330-E117-42C5-B7E2-357AFA236FB6}" type="datetimeFigureOut">
              <a:rPr lang="en-US" smtClean="0"/>
              <a:t>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F29073-384E-4EA6-A778-41F5D52D30C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24D330-E117-42C5-B7E2-357AFA236FB6}" type="datetimeFigureOut">
              <a:rPr lang="en-US" smtClean="0"/>
              <a:t>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F29073-384E-4EA6-A778-41F5D52D30C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24D330-E117-42C5-B7E2-357AFA236FB6}" type="datetimeFigureOut">
              <a:rPr lang="en-US" smtClean="0"/>
              <a:t>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29073-384E-4EA6-A778-41F5D52D30C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24D330-E117-42C5-B7E2-357AFA236FB6}" type="datetimeFigureOut">
              <a:rPr lang="en-US" smtClean="0"/>
              <a:t>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29073-384E-4EA6-A778-41F5D52D30C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24D330-E117-42C5-B7E2-357AFA236FB6}" type="datetimeFigureOut">
              <a:rPr lang="en-US" smtClean="0"/>
              <a:t>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F29073-384E-4EA6-A778-41F5D52D30C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10.wav"/></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11.wav"/></Relationships>
</file>

<file path=ppt/slides/_rels/slide12.xml.rels><?xml version="1.0" encoding="UTF-8" standalone="yes"?>
<Relationships xmlns="http://schemas.openxmlformats.org/package/2006/relationships"><Relationship Id="rId3" Type="http://schemas.openxmlformats.org/officeDocument/2006/relationships/hyperlink" Target="http://www.dmna.state.ny.us/family" TargetMode="External"/><Relationship Id="rId2" Type="http://schemas.openxmlformats.org/officeDocument/2006/relationships/slideLayout" Target="../slideLayouts/slideLayout7.xml"/><Relationship Id="rId1" Type="http://schemas.openxmlformats.org/officeDocument/2006/relationships/audio" Target="../media/audio12.wav"/><Relationship Id="rId6" Type="http://schemas.openxmlformats.org/officeDocument/2006/relationships/image" Target="../media/image1.png"/><Relationship Id="rId5" Type="http://schemas.openxmlformats.org/officeDocument/2006/relationships/hyperlink" Target="http://www.vets4warriors.com/" TargetMode="External"/><Relationship Id="rId4" Type="http://schemas.openxmlformats.org/officeDocument/2006/relationships/hyperlink" Target="http://www.militaryonesource.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5.wav"/></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6.wav"/></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audio" Target="../media/audio7.wav"/></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audio" Target="../media/audio8.wav"/></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audio" Target="../media/audio9.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5"/>
          <p:cNvSpPr>
            <a:spLocks noGrp="1"/>
          </p:cNvSpPr>
          <p:nvPr>
            <p:ph idx="1"/>
          </p:nvPr>
        </p:nvSpPr>
        <p:spPr>
          <a:xfrm>
            <a:off x="228600" y="1524000"/>
            <a:ext cx="8001000" cy="4267200"/>
          </a:xfrm>
        </p:spPr>
        <p:txBody>
          <a:bodyPr/>
          <a:lstStyle/>
          <a:p>
            <a:pPr eaLnBrk="1" hangingPunct="1"/>
            <a:r>
              <a:rPr lang="en-US" sz="2300" dirty="0" smtClean="0">
                <a:ea typeface="MS PGothic" pitchFamily="34" charset="-128"/>
              </a:rPr>
              <a:t>The Army expects a Soldier to be morally responsible and law abiding </a:t>
            </a:r>
          </a:p>
          <a:p>
            <a:pPr eaLnBrk="1" hangingPunct="1"/>
            <a:endParaRPr lang="en-US" sz="2300" dirty="0" smtClean="0">
              <a:ea typeface="MS PGothic" pitchFamily="34" charset="-128"/>
            </a:endParaRPr>
          </a:p>
          <a:p>
            <a:pPr eaLnBrk="1" hangingPunct="1"/>
            <a:r>
              <a:rPr lang="en-US" sz="2300" dirty="0" smtClean="0">
                <a:ea typeface="MS PGothic" pitchFamily="34" charset="-128"/>
              </a:rPr>
              <a:t>A Soldier who is socially fit is accepting of other peoples’ beliefs and lifestyles</a:t>
            </a:r>
          </a:p>
          <a:p>
            <a:pPr eaLnBrk="1" hangingPunct="1"/>
            <a:endParaRPr lang="en-US" sz="2300" dirty="0" smtClean="0">
              <a:ea typeface="ＭＳ Ｐゴシック"/>
              <a:cs typeface="ＭＳ Ｐゴシック"/>
            </a:endParaRPr>
          </a:p>
          <a:p>
            <a:pPr eaLnBrk="1" hangingPunct="1"/>
            <a:r>
              <a:rPr lang="en-US" sz="2300" dirty="0" smtClean="0">
                <a:ea typeface="ＭＳ Ｐゴシック"/>
                <a:cs typeface="ＭＳ Ｐゴシック"/>
              </a:rPr>
              <a:t>A socially fit Soldier maintains basic living skills that promote a positive influence and contribute to their military and civilian communities</a:t>
            </a:r>
          </a:p>
          <a:p>
            <a:pPr eaLnBrk="1" hangingPunct="1"/>
            <a:endParaRPr lang="en-US" sz="2300" dirty="0" smtClean="0">
              <a:ea typeface="MS PGothic" pitchFamily="34" charset="-128"/>
            </a:endParaRPr>
          </a:p>
        </p:txBody>
      </p:sp>
      <p:sp>
        <p:nvSpPr>
          <p:cNvPr id="6" name="Rectangle 5"/>
          <p:cNvSpPr/>
          <p:nvPr/>
        </p:nvSpPr>
        <p:spPr>
          <a:xfrm rot="16200000">
            <a:off x="5454650" y="3155950"/>
            <a:ext cx="6858000" cy="546100"/>
          </a:xfrm>
          <a:prstGeom prst="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solidFill>
              </a:rPr>
              <a:t>Social (Self Awareness) </a:t>
            </a:r>
            <a:r>
              <a:rPr lang="en-US" sz="3200" b="1" dirty="0">
                <a:solidFill>
                  <a:schemeClr val="tx1"/>
                </a:solidFill>
              </a:rPr>
              <a:t>- </a:t>
            </a:r>
            <a:r>
              <a:rPr lang="en-US" sz="3200" b="1" dirty="0" smtClean="0">
                <a:solidFill>
                  <a:schemeClr val="tx1"/>
                </a:solidFill>
              </a:rPr>
              <a:t>January</a:t>
            </a:r>
            <a:endParaRPr lang="en-US" sz="3200" b="1" dirty="0">
              <a:solidFill>
                <a:schemeClr val="tx1"/>
              </a:solidFill>
            </a:endParaRPr>
          </a:p>
        </p:txBody>
      </p:sp>
      <p:sp>
        <p:nvSpPr>
          <p:cNvPr id="8" name="Title 12"/>
          <p:cNvSpPr txBox="1">
            <a:spLocks/>
          </p:cNvSpPr>
          <p:nvPr/>
        </p:nvSpPr>
        <p:spPr>
          <a:xfrm>
            <a:off x="152400" y="76200"/>
            <a:ext cx="8229600" cy="1066800"/>
          </a:xfrm>
          <a:prstGeom prst="rect">
            <a:avLst/>
          </a:prstGeom>
        </p:spPr>
        <p:txBody>
          <a:bodyPr/>
          <a:lstStyle/>
          <a:p>
            <a:pPr algn="ctr" eaLnBrk="0" hangingPunct="0">
              <a:defRPr/>
            </a:pPr>
            <a:r>
              <a:rPr lang="en-US" sz="3200" b="1" dirty="0">
                <a:solidFill>
                  <a:schemeClr val="tx2"/>
                </a:solidFill>
                <a:latin typeface="+mn-lt"/>
                <a:ea typeface="+mj-ea"/>
                <a:cs typeface="+mj-cs"/>
              </a:rPr>
              <a:t>What is Social Fitness?</a:t>
            </a:r>
          </a:p>
        </p:txBody>
      </p:sp>
      <p:sp>
        <p:nvSpPr>
          <p:cNvPr id="79878" name="Rectangle 4"/>
          <p:cNvSpPr>
            <a:spLocks noChangeArrowheads="1"/>
          </p:cNvSpPr>
          <p:nvPr/>
        </p:nvSpPr>
        <p:spPr bwMode="auto">
          <a:xfrm>
            <a:off x="228600" y="914400"/>
            <a:ext cx="7924800" cy="400110"/>
          </a:xfrm>
          <a:prstGeom prst="rect">
            <a:avLst/>
          </a:prstGeom>
          <a:noFill/>
          <a:ln w="9525">
            <a:noFill/>
            <a:miter lim="800000"/>
            <a:headEnd/>
            <a:tailEnd/>
          </a:ln>
        </p:spPr>
        <p:txBody>
          <a:bodyPr wrap="square">
            <a:spAutoFit/>
          </a:bodyPr>
          <a:lstStyle/>
          <a:p>
            <a:r>
              <a:rPr lang="en-US" sz="2000" b="1" u="sng" dirty="0">
                <a:solidFill>
                  <a:srgbClr val="FF0000"/>
                </a:solidFill>
                <a:latin typeface="Calibri" pitchFamily="34" charset="0"/>
                <a:ea typeface="MS PGothic" pitchFamily="34" charset="-128"/>
              </a:rPr>
              <a:t>Leader</a:t>
            </a:r>
            <a:r>
              <a:rPr lang="en-US" sz="2000" b="1" dirty="0">
                <a:solidFill>
                  <a:srgbClr val="FF0000"/>
                </a:solidFill>
                <a:latin typeface="Calibri" pitchFamily="34" charset="0"/>
                <a:ea typeface="MS PGothic" pitchFamily="34" charset="-128"/>
              </a:rPr>
              <a:t>:  Discuss these expectations with your Soldi</a:t>
            </a:r>
            <a:r>
              <a:rPr lang="en-US" b="1" dirty="0">
                <a:solidFill>
                  <a:srgbClr val="FF0000"/>
                </a:solidFill>
                <a:latin typeface="Calibri" pitchFamily="34" charset="0"/>
                <a:ea typeface="MS PGothic" pitchFamily="34" charset="-128"/>
              </a:rPr>
              <a:t>ers</a:t>
            </a:r>
            <a:endParaRPr lang="en-US" b="1" dirty="0">
              <a:latin typeface="Calibri" pitchFamily="34" charset="0"/>
            </a:endParaRPr>
          </a:p>
        </p:txBody>
      </p:sp>
      <p:pic>
        <p:nvPicPr>
          <p:cNvPr id="12" name="~PP357.WAV">
            <a:hlinkClick r:id="" action="ppaction://media"/>
          </p:cNvPr>
          <p:cNvPicPr>
            <a:picLocks noRot="1" noChangeAspect="1"/>
          </p:cNvPicPr>
          <p:nvPr>
            <a:wavAudioFile r:embed="rId1" name="~PP357.WAV"/>
          </p:nvPr>
        </p:nvPicPr>
        <p:blipFill>
          <a:blip r:embed="rId3" cstate="print"/>
          <a:stretch>
            <a:fillRect/>
          </a:stretch>
        </p:blipFill>
        <p:spPr>
          <a:xfrm>
            <a:off x="8702675" y="6416675"/>
            <a:ext cx="304800" cy="304800"/>
          </a:xfrm>
          <a:prstGeom prst="rect">
            <a:avLst/>
          </a:prstGeom>
        </p:spPr>
      </p:pic>
    </p:spTree>
  </p:cSld>
  <p:clrMapOvr>
    <a:masterClrMapping/>
  </p:clrMapOvr>
  <p:transition advTm="2871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Content Placeholder 2"/>
          <p:cNvSpPr>
            <a:spLocks noGrp="1"/>
          </p:cNvSpPr>
          <p:nvPr>
            <p:ph idx="1"/>
          </p:nvPr>
        </p:nvSpPr>
        <p:spPr>
          <a:xfrm>
            <a:off x="228600" y="1600201"/>
            <a:ext cx="8077200" cy="4572000"/>
          </a:xfrm>
        </p:spPr>
        <p:txBody>
          <a:bodyPr/>
          <a:lstStyle/>
          <a:p>
            <a:pPr eaLnBrk="1" hangingPunct="1"/>
            <a:r>
              <a:rPr lang="en-US" sz="1800" b="1" dirty="0" smtClean="0">
                <a:ea typeface="MS PGothic" pitchFamily="34" charset="-128"/>
              </a:rPr>
              <a:t>How does “Detecting Icebergs” help SGT Hardy?</a:t>
            </a:r>
          </a:p>
          <a:p>
            <a:pPr lvl="1" eaLnBrk="1" hangingPunct="1"/>
            <a:r>
              <a:rPr lang="en-US" sz="1800" dirty="0" smtClean="0">
                <a:ea typeface="MS PGothic" pitchFamily="34" charset="-128"/>
              </a:rPr>
              <a:t>Detecting icebergs can help SGT Hardy move from the </a:t>
            </a:r>
            <a:r>
              <a:rPr lang="en-US" sz="1800" i="1" dirty="0" smtClean="0">
                <a:ea typeface="MS PGothic" pitchFamily="34" charset="-128"/>
              </a:rPr>
              <a:t>wrong fight to the right conversation.</a:t>
            </a:r>
          </a:p>
          <a:p>
            <a:pPr lvl="1" eaLnBrk="1" hangingPunct="1">
              <a:buNone/>
            </a:pPr>
            <a:endParaRPr lang="en-US" sz="1800" dirty="0" smtClean="0">
              <a:ea typeface="MS PGothic" pitchFamily="34" charset="-128"/>
            </a:endParaRPr>
          </a:p>
          <a:p>
            <a:pPr eaLnBrk="1" fontAlgn="auto" hangingPunct="1">
              <a:spcAft>
                <a:spcPts val="0"/>
              </a:spcAft>
              <a:defRPr/>
            </a:pPr>
            <a:r>
              <a:rPr lang="en-US" sz="1800" b="1" dirty="0" smtClean="0">
                <a:ea typeface="ＭＳ Ｐゴシック"/>
                <a:cs typeface="ＭＳ Ｐゴシック"/>
              </a:rPr>
              <a:t>Remember ACE *</a:t>
            </a:r>
            <a:r>
              <a:rPr lang="en-US" sz="1800" b="1" dirty="0" smtClean="0">
                <a:solidFill>
                  <a:srgbClr val="FF0000"/>
                </a:solidFill>
                <a:ea typeface="ＭＳ Ｐゴシック"/>
                <a:cs typeface="ＭＳ Ｐゴシック"/>
              </a:rPr>
              <a:t> </a:t>
            </a:r>
            <a:r>
              <a:rPr lang="en-US" sz="1800" b="1" dirty="0" smtClean="0">
                <a:ea typeface="ＭＳ Ｐゴシック"/>
                <a:cs typeface="ＭＳ Ｐゴシック"/>
              </a:rPr>
              <a:t>(any stressful situation can lead to suicidal behavior)</a:t>
            </a:r>
            <a:endParaRPr lang="en-US" sz="1800" b="1" dirty="0" smtClean="0">
              <a:solidFill>
                <a:srgbClr val="FF0000"/>
              </a:solidFill>
              <a:ea typeface="ＭＳ Ｐゴシック"/>
              <a:cs typeface="ＭＳ Ｐゴシック"/>
            </a:endParaRPr>
          </a:p>
          <a:p>
            <a:pPr lvl="1" eaLnBrk="1" fontAlgn="auto" hangingPunct="1">
              <a:spcAft>
                <a:spcPts val="0"/>
              </a:spcAft>
              <a:defRPr/>
            </a:pPr>
            <a:r>
              <a:rPr lang="en-US" sz="1800" b="1" dirty="0" smtClean="0">
                <a:ea typeface="ＭＳ Ｐゴシック"/>
                <a:cs typeface="ＭＳ Ｐゴシック"/>
              </a:rPr>
              <a:t>A</a:t>
            </a:r>
            <a:r>
              <a:rPr lang="en-US" sz="1800" dirty="0" smtClean="0">
                <a:ea typeface="ＭＳ Ｐゴシック"/>
                <a:cs typeface="ＭＳ Ｐゴシック"/>
              </a:rPr>
              <a:t>sk what you can do to assist the Soldier in succeeding.</a:t>
            </a:r>
          </a:p>
          <a:p>
            <a:pPr lvl="1" eaLnBrk="1" fontAlgn="auto" hangingPunct="1">
              <a:spcAft>
                <a:spcPts val="0"/>
              </a:spcAft>
              <a:defRPr/>
            </a:pPr>
            <a:r>
              <a:rPr lang="en-US" sz="1800" b="1" dirty="0" smtClean="0">
                <a:ea typeface="ＭＳ Ｐゴシック"/>
                <a:cs typeface="ＭＳ Ｐゴシック"/>
              </a:rPr>
              <a:t>C</a:t>
            </a:r>
            <a:r>
              <a:rPr lang="en-US" sz="1800" dirty="0" smtClean="0">
                <a:ea typeface="ＭＳ Ｐゴシック"/>
                <a:cs typeface="ＭＳ Ｐゴシック"/>
              </a:rPr>
              <a:t>are enough to listen and provide support.</a:t>
            </a:r>
          </a:p>
          <a:p>
            <a:pPr lvl="1" eaLnBrk="1" fontAlgn="auto" hangingPunct="1">
              <a:spcAft>
                <a:spcPts val="0"/>
              </a:spcAft>
              <a:defRPr/>
            </a:pPr>
            <a:r>
              <a:rPr lang="en-US" sz="1800" b="1" dirty="0" smtClean="0">
                <a:ea typeface="ＭＳ Ｐゴシック"/>
                <a:cs typeface="ＭＳ Ｐゴシック"/>
              </a:rPr>
              <a:t>E</a:t>
            </a:r>
            <a:r>
              <a:rPr lang="en-US" sz="1800" dirty="0" smtClean="0">
                <a:ea typeface="ＭＳ Ｐゴシック"/>
                <a:cs typeface="ＭＳ Ｐゴシック"/>
              </a:rPr>
              <a:t>scort the Soldier to resources or be one yourself as a positive influence.</a:t>
            </a:r>
          </a:p>
          <a:p>
            <a:pPr lvl="1" eaLnBrk="1" fontAlgn="auto" hangingPunct="1">
              <a:spcAft>
                <a:spcPts val="0"/>
              </a:spcAft>
              <a:defRPr/>
            </a:pPr>
            <a:endParaRPr lang="en-US" sz="1800" dirty="0" smtClean="0">
              <a:ea typeface="ＭＳ Ｐゴシック"/>
              <a:cs typeface="ＭＳ Ｐゴシック"/>
            </a:endParaRPr>
          </a:p>
          <a:p>
            <a:pPr lvl="1" eaLnBrk="1" fontAlgn="auto" hangingPunct="1">
              <a:spcAft>
                <a:spcPts val="0"/>
              </a:spcAft>
              <a:buNone/>
              <a:defRPr/>
            </a:pPr>
            <a:r>
              <a:rPr lang="en-US" sz="1800" b="1" dirty="0" smtClean="0">
                <a:ea typeface="ＭＳ Ｐゴシック"/>
                <a:cs typeface="ＭＳ Ｐゴシック"/>
              </a:rPr>
              <a:t>DO YOU HAVE AN “ACE” CARD?</a:t>
            </a:r>
          </a:p>
          <a:p>
            <a:pPr lvl="1" eaLnBrk="1" fontAlgn="auto" hangingPunct="1">
              <a:spcAft>
                <a:spcPts val="0"/>
              </a:spcAft>
              <a:buNone/>
              <a:defRPr/>
            </a:pPr>
            <a:r>
              <a:rPr lang="en-US" sz="1800" dirty="0" smtClean="0">
                <a:ea typeface="ＭＳ Ｐゴシック"/>
                <a:cs typeface="ＭＳ Ｐゴシック"/>
              </a:rPr>
              <a:t>*	This may not seem to be a life threatening situation but financial problems often become overwhelming and seem hopeless.  The </a:t>
            </a:r>
            <a:r>
              <a:rPr lang="en-US" sz="1800" b="1" dirty="0" smtClean="0">
                <a:ea typeface="ＭＳ Ｐゴシック"/>
                <a:cs typeface="ＭＳ Ｐゴシック"/>
              </a:rPr>
              <a:t>ACE</a:t>
            </a:r>
            <a:r>
              <a:rPr lang="en-US" sz="1800" dirty="0" smtClean="0">
                <a:ea typeface="ＭＳ Ｐゴシック"/>
                <a:cs typeface="ＭＳ Ｐゴシック"/>
              </a:rPr>
              <a:t> process guides us to assist the Soldier.  Have the courage to act on behalf of a fellow Soldier.  Never assume that everything is good to go until you have checked.</a:t>
            </a:r>
          </a:p>
          <a:p>
            <a:pPr eaLnBrk="1" hangingPunct="1"/>
            <a:endParaRPr lang="en-US" sz="2000" dirty="0" smtClean="0">
              <a:ea typeface="MS PGothic" pitchFamily="34" charset="-128"/>
            </a:endParaRPr>
          </a:p>
          <a:p>
            <a:pPr eaLnBrk="1" hangingPunct="1"/>
            <a:endParaRPr lang="en-US" sz="2000" dirty="0" smtClean="0">
              <a:ea typeface="MS PGothic" pitchFamily="34" charset="-128"/>
            </a:endParaRPr>
          </a:p>
        </p:txBody>
      </p:sp>
      <p:sp>
        <p:nvSpPr>
          <p:cNvPr id="6" name="Rectangle 5"/>
          <p:cNvSpPr/>
          <p:nvPr/>
        </p:nvSpPr>
        <p:spPr>
          <a:xfrm rot="16200000">
            <a:off x="5454650" y="3155950"/>
            <a:ext cx="6858000" cy="546100"/>
          </a:xfrm>
          <a:prstGeom prst="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solidFill>
              </a:rPr>
              <a:t>Social (Self Awareness) - January</a:t>
            </a:r>
            <a:endParaRPr lang="en-US" sz="3200" b="1" dirty="0">
              <a:solidFill>
                <a:schemeClr val="tx1"/>
              </a:solidFill>
            </a:endParaRPr>
          </a:p>
        </p:txBody>
      </p:sp>
      <p:sp>
        <p:nvSpPr>
          <p:cNvPr id="88068" name="Title 6"/>
          <p:cNvSpPr>
            <a:spLocks noGrp="1"/>
          </p:cNvSpPr>
          <p:nvPr>
            <p:ph type="title"/>
          </p:nvPr>
        </p:nvSpPr>
        <p:spPr>
          <a:xfrm>
            <a:off x="457200" y="0"/>
            <a:ext cx="8229600" cy="960438"/>
          </a:xfrm>
        </p:spPr>
        <p:txBody>
          <a:bodyPr/>
          <a:lstStyle/>
          <a:p>
            <a:r>
              <a:rPr lang="en-US" dirty="0" smtClean="0"/>
              <a:t>Scenario – Battle Buddy Aid</a:t>
            </a:r>
          </a:p>
        </p:txBody>
      </p:sp>
      <p:sp>
        <p:nvSpPr>
          <p:cNvPr id="88069" name="Rectangle 3"/>
          <p:cNvSpPr>
            <a:spLocks noChangeArrowheads="1"/>
          </p:cNvSpPr>
          <p:nvPr/>
        </p:nvSpPr>
        <p:spPr bwMode="auto">
          <a:xfrm>
            <a:off x="228600" y="762000"/>
            <a:ext cx="7620000" cy="707886"/>
          </a:xfrm>
          <a:prstGeom prst="rect">
            <a:avLst/>
          </a:prstGeom>
          <a:noFill/>
          <a:ln w="9525">
            <a:noFill/>
            <a:miter lim="800000"/>
            <a:headEnd/>
            <a:tailEnd/>
          </a:ln>
        </p:spPr>
        <p:txBody>
          <a:bodyPr wrap="square">
            <a:spAutoFit/>
          </a:bodyPr>
          <a:lstStyle/>
          <a:p>
            <a:r>
              <a:rPr lang="en-US" sz="2000" b="1" u="sng" dirty="0">
                <a:solidFill>
                  <a:srgbClr val="FF0000"/>
                </a:solidFill>
                <a:latin typeface="Calibri" pitchFamily="34" charset="0"/>
                <a:ea typeface="MS PGothic" pitchFamily="34" charset="-128"/>
              </a:rPr>
              <a:t>Leader</a:t>
            </a:r>
            <a:r>
              <a:rPr lang="en-US" sz="2000" b="1" dirty="0">
                <a:solidFill>
                  <a:srgbClr val="FF0000"/>
                </a:solidFill>
                <a:latin typeface="Calibri" pitchFamily="34" charset="0"/>
                <a:ea typeface="MS PGothic" pitchFamily="34" charset="-128"/>
              </a:rPr>
              <a:t>:  Ask about responsibility of Battle Buddies and how they can assist in the situation and review ACE</a:t>
            </a:r>
            <a:endParaRPr lang="en-US" sz="2000" b="1" dirty="0">
              <a:latin typeface="Calibri" pitchFamily="34" charset="0"/>
            </a:endParaRPr>
          </a:p>
        </p:txBody>
      </p:sp>
      <p:pic>
        <p:nvPicPr>
          <p:cNvPr id="7" name="~PP644.WAV">
            <a:hlinkClick r:id="" action="ppaction://media"/>
          </p:cNvPr>
          <p:cNvPicPr>
            <a:picLocks noRot="1" noChangeAspect="1"/>
          </p:cNvPicPr>
          <p:nvPr>
            <a:wavAudioFile r:embed="rId1" name="~PP644.WAV"/>
          </p:nvPr>
        </p:nvPicPr>
        <p:blipFill>
          <a:blip r:embed="rId3" cstate="print"/>
          <a:stretch>
            <a:fillRect/>
          </a:stretch>
        </p:blipFill>
        <p:spPr>
          <a:xfrm>
            <a:off x="8702675" y="6416675"/>
            <a:ext cx="304800" cy="304800"/>
          </a:xfrm>
          <a:prstGeom prst="rect">
            <a:avLst/>
          </a:prstGeom>
        </p:spPr>
      </p:pic>
    </p:spTree>
  </p:cSld>
  <p:clrMapOvr>
    <a:masterClrMapping/>
  </p:clrMapOvr>
  <p:transition advTm="3073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5448300" y="3162300"/>
            <a:ext cx="6858000" cy="533400"/>
          </a:xfrm>
          <a:prstGeom prst="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solidFill>
              </a:rPr>
              <a:t>Social (Self Awareness) - January</a:t>
            </a:r>
            <a:endParaRPr lang="en-US" sz="3200" b="1" dirty="0">
              <a:solidFill>
                <a:schemeClr val="tx1"/>
              </a:solidFill>
            </a:endParaRPr>
          </a:p>
        </p:txBody>
      </p:sp>
      <p:sp>
        <p:nvSpPr>
          <p:cNvPr id="89091" name="Title 5"/>
          <p:cNvSpPr>
            <a:spLocks noGrp="1"/>
          </p:cNvSpPr>
          <p:nvPr>
            <p:ph type="title"/>
          </p:nvPr>
        </p:nvSpPr>
        <p:spPr>
          <a:xfrm>
            <a:off x="304800" y="0"/>
            <a:ext cx="8229600" cy="731838"/>
          </a:xfrm>
        </p:spPr>
        <p:txBody>
          <a:bodyPr>
            <a:normAutofit fontScale="90000"/>
          </a:bodyPr>
          <a:lstStyle/>
          <a:p>
            <a:r>
              <a:rPr lang="en-US" dirty="0" smtClean="0"/>
              <a:t>Healthy Social Fitness Behaviors</a:t>
            </a:r>
          </a:p>
        </p:txBody>
      </p:sp>
      <p:sp>
        <p:nvSpPr>
          <p:cNvPr id="89092" name="Rectangle 4"/>
          <p:cNvSpPr>
            <a:spLocks noChangeArrowheads="1"/>
          </p:cNvSpPr>
          <p:nvPr/>
        </p:nvSpPr>
        <p:spPr bwMode="auto">
          <a:xfrm>
            <a:off x="457200" y="838200"/>
            <a:ext cx="7848600" cy="400110"/>
          </a:xfrm>
          <a:prstGeom prst="rect">
            <a:avLst/>
          </a:prstGeom>
          <a:noFill/>
          <a:ln w="9525">
            <a:noFill/>
            <a:miter lim="800000"/>
            <a:headEnd/>
            <a:tailEnd/>
          </a:ln>
        </p:spPr>
        <p:txBody>
          <a:bodyPr wrap="square">
            <a:spAutoFit/>
          </a:bodyPr>
          <a:lstStyle/>
          <a:p>
            <a:r>
              <a:rPr lang="en-US" sz="2000" b="1" u="sng" dirty="0">
                <a:solidFill>
                  <a:srgbClr val="FF0000"/>
                </a:solidFill>
                <a:latin typeface="Calibri" pitchFamily="34" charset="0"/>
                <a:ea typeface="MS PGothic" pitchFamily="34" charset="-128"/>
              </a:rPr>
              <a:t>Leader</a:t>
            </a:r>
            <a:r>
              <a:rPr lang="en-US" sz="2000" b="1" dirty="0">
                <a:solidFill>
                  <a:srgbClr val="FF0000"/>
                </a:solidFill>
                <a:latin typeface="Calibri" pitchFamily="34" charset="0"/>
                <a:ea typeface="MS PGothic" pitchFamily="34" charset="-128"/>
              </a:rPr>
              <a:t>:  Ask your Soldiers to think of good social fitness habits </a:t>
            </a:r>
            <a:endParaRPr lang="en-US" sz="2000" b="1" dirty="0">
              <a:latin typeface="Calibri" pitchFamily="34" charset="0"/>
            </a:endParaRPr>
          </a:p>
        </p:txBody>
      </p:sp>
      <p:sp>
        <p:nvSpPr>
          <p:cNvPr id="6" name="Content Placeholder 2"/>
          <p:cNvSpPr txBox="1">
            <a:spLocks/>
          </p:cNvSpPr>
          <p:nvPr/>
        </p:nvSpPr>
        <p:spPr bwMode="auto">
          <a:xfrm>
            <a:off x="228600" y="1143000"/>
            <a:ext cx="8153400" cy="5715000"/>
          </a:xfrm>
          <a:prstGeom prst="rect">
            <a:avLst/>
          </a:prstGeom>
          <a:noFill/>
          <a:ln w="9525">
            <a:noFill/>
            <a:miter lim="800000"/>
            <a:headEnd/>
            <a:tailEnd/>
          </a:ln>
        </p:spPr>
        <p:txBody>
          <a:bodyPr/>
          <a:lstStyle/>
          <a:p>
            <a:pPr fontAlgn="auto">
              <a:spcBef>
                <a:spcPct val="20000"/>
              </a:spcBef>
              <a:spcAft>
                <a:spcPts val="0"/>
              </a:spcAft>
              <a:buFont typeface="Arial" pitchFamily="34" charset="0"/>
              <a:buNone/>
              <a:defRPr/>
            </a:pPr>
            <a:r>
              <a:rPr lang="en-US" sz="2200" dirty="0">
                <a:latin typeface="+mn-lt"/>
                <a:ea typeface="ＭＳ Ｐゴシック"/>
                <a:cs typeface="ＭＳ Ｐゴシック"/>
              </a:rPr>
              <a:t>Healthy behaviors demonstrate </a:t>
            </a:r>
            <a:r>
              <a:rPr lang="en-US" sz="2200" b="1" dirty="0" smtClean="0">
                <a:latin typeface="+mn-lt"/>
                <a:ea typeface="ＭＳ Ｐゴシック"/>
                <a:cs typeface="ＭＳ Ｐゴシック"/>
              </a:rPr>
              <a:t>RESPECT</a:t>
            </a:r>
            <a:r>
              <a:rPr lang="en-US" sz="2200" dirty="0" smtClean="0">
                <a:latin typeface="+mn-lt"/>
                <a:ea typeface="ＭＳ Ｐゴシック"/>
                <a:cs typeface="ＭＳ Ｐゴシック"/>
              </a:rPr>
              <a:t> </a:t>
            </a:r>
            <a:r>
              <a:rPr lang="en-US" sz="2200" dirty="0">
                <a:latin typeface="+mn-lt"/>
                <a:ea typeface="ＭＳ Ｐゴシック"/>
                <a:cs typeface="ＭＳ Ｐゴシック"/>
              </a:rPr>
              <a:t>for one’s self, others and their cultures or beliefs:</a:t>
            </a:r>
          </a:p>
          <a:p>
            <a:pPr marL="285750" indent="-285750" fontAlgn="auto">
              <a:spcBef>
                <a:spcPct val="20000"/>
              </a:spcBef>
              <a:spcAft>
                <a:spcPts val="0"/>
              </a:spcAft>
              <a:buFont typeface="Arial" pitchFamily="34" charset="0"/>
              <a:buChar char="–"/>
              <a:defRPr/>
            </a:pPr>
            <a:r>
              <a:rPr lang="en-US" sz="2200" dirty="0" smtClean="0">
                <a:latin typeface="+mn-lt"/>
                <a:ea typeface="ＭＳ Ｐゴシック"/>
                <a:cs typeface="ＭＳ Ｐゴシック"/>
              </a:rPr>
              <a:t>“</a:t>
            </a:r>
            <a:r>
              <a:rPr lang="en-US" sz="2200" dirty="0">
                <a:latin typeface="+mn-lt"/>
                <a:ea typeface="ＭＳ Ｐゴシック"/>
                <a:cs typeface="ＭＳ Ｐゴシック"/>
              </a:rPr>
              <a:t>Standards and Discipline” – follow laws and regulations</a:t>
            </a:r>
          </a:p>
          <a:p>
            <a:pPr marL="285750" indent="-285750" fontAlgn="auto">
              <a:spcBef>
                <a:spcPct val="20000"/>
              </a:spcBef>
              <a:spcAft>
                <a:spcPts val="0"/>
              </a:spcAft>
              <a:buFont typeface="Arial" pitchFamily="34" charset="0"/>
              <a:buChar char="–"/>
              <a:defRPr/>
            </a:pPr>
            <a:r>
              <a:rPr lang="en-US" sz="2200" dirty="0" smtClean="0">
                <a:solidFill>
                  <a:prstClr val="black"/>
                </a:solidFill>
                <a:latin typeface="Calibri"/>
                <a:ea typeface="ＭＳ Ｐゴシック"/>
                <a:cs typeface="ＭＳ Ｐゴシック"/>
              </a:rPr>
              <a:t>Be honest, candid and maintain personal I</a:t>
            </a:r>
            <a:r>
              <a:rPr lang="en-US" sz="2200" b="1" dirty="0" smtClean="0">
                <a:solidFill>
                  <a:prstClr val="black"/>
                </a:solidFill>
                <a:latin typeface="Calibri"/>
                <a:ea typeface="ＭＳ Ｐゴシック"/>
                <a:cs typeface="ＭＳ Ｐゴシック"/>
              </a:rPr>
              <a:t>NTEGRITY</a:t>
            </a:r>
            <a:endParaRPr lang="en-US" sz="2200" dirty="0" smtClean="0">
              <a:solidFill>
                <a:prstClr val="black"/>
              </a:solidFill>
              <a:latin typeface="Calibri"/>
              <a:ea typeface="ＭＳ Ｐゴシック"/>
              <a:cs typeface="ＭＳ Ｐゴシック"/>
            </a:endParaRPr>
          </a:p>
          <a:p>
            <a:pPr marL="285750" indent="-285750" fontAlgn="auto">
              <a:spcBef>
                <a:spcPct val="20000"/>
              </a:spcBef>
              <a:spcAft>
                <a:spcPts val="0"/>
              </a:spcAft>
              <a:buFont typeface="Arial" pitchFamily="34" charset="0"/>
              <a:buChar char="–"/>
              <a:defRPr/>
            </a:pPr>
            <a:r>
              <a:rPr lang="en-US" sz="2200" dirty="0" smtClean="0">
                <a:latin typeface="+mn-lt"/>
                <a:ea typeface="ＭＳ Ｐゴシック"/>
                <a:cs typeface="ＭＳ Ｐゴシック"/>
              </a:rPr>
              <a:t>Be </a:t>
            </a:r>
            <a:r>
              <a:rPr lang="en-US" sz="2200" dirty="0">
                <a:latin typeface="+mn-lt"/>
                <a:ea typeface="ＭＳ Ｐゴシック"/>
                <a:cs typeface="ＭＳ Ｐゴシック"/>
              </a:rPr>
              <a:t>sensitive to others </a:t>
            </a:r>
            <a:endParaRPr lang="en-US" sz="2200" dirty="0" smtClean="0">
              <a:latin typeface="+mn-lt"/>
              <a:ea typeface="ＭＳ Ｐゴシック"/>
              <a:cs typeface="ＭＳ Ｐゴシック"/>
            </a:endParaRPr>
          </a:p>
          <a:p>
            <a:pPr marL="285750" indent="-285750" fontAlgn="auto">
              <a:spcBef>
                <a:spcPct val="20000"/>
              </a:spcBef>
              <a:spcAft>
                <a:spcPts val="0"/>
              </a:spcAft>
              <a:buFont typeface="Arial" pitchFamily="34" charset="0"/>
              <a:buChar char="–"/>
              <a:defRPr/>
            </a:pPr>
            <a:r>
              <a:rPr lang="en-US" sz="2200" b="1" dirty="0" smtClean="0">
                <a:latin typeface="+mn-lt"/>
                <a:ea typeface="ＭＳ Ｐゴシック"/>
                <a:cs typeface="ＭＳ Ｐゴシック"/>
              </a:rPr>
              <a:t>HONOR</a:t>
            </a:r>
            <a:r>
              <a:rPr lang="en-US" sz="2200" dirty="0" smtClean="0">
                <a:latin typeface="+mn-lt"/>
                <a:ea typeface="ＭＳ Ｐゴシック"/>
                <a:cs typeface="ＭＳ Ｐゴシック"/>
              </a:rPr>
              <a:t> commitments  to Family, fellow Soldiers and unit</a:t>
            </a:r>
          </a:p>
          <a:p>
            <a:pPr marL="285750" indent="-285750" fontAlgn="auto">
              <a:spcBef>
                <a:spcPct val="20000"/>
              </a:spcBef>
              <a:spcAft>
                <a:spcPts val="0"/>
              </a:spcAft>
              <a:buFont typeface="Arial" pitchFamily="34" charset="0"/>
              <a:buChar char="–"/>
              <a:defRPr/>
            </a:pPr>
            <a:r>
              <a:rPr lang="en-US" sz="2200" dirty="0" smtClean="0">
                <a:latin typeface="+mn-lt"/>
                <a:ea typeface="ＭＳ Ｐゴシック"/>
                <a:cs typeface="ＭＳ Ｐゴシック"/>
              </a:rPr>
              <a:t>Practice </a:t>
            </a:r>
            <a:r>
              <a:rPr lang="en-US" sz="2200" b="1" dirty="0" smtClean="0">
                <a:latin typeface="+mn-lt"/>
                <a:ea typeface="ＭＳ Ｐゴシック"/>
                <a:cs typeface="ＭＳ Ｐゴシック"/>
              </a:rPr>
              <a:t>RESPECT</a:t>
            </a:r>
            <a:r>
              <a:rPr lang="en-US" sz="2200" dirty="0" smtClean="0">
                <a:latin typeface="+mn-lt"/>
                <a:ea typeface="ＭＳ Ｐゴシック"/>
                <a:cs typeface="ＭＳ Ｐゴシック"/>
              </a:rPr>
              <a:t> of others</a:t>
            </a:r>
            <a:endParaRPr lang="en-US" sz="2200" dirty="0">
              <a:latin typeface="+mn-lt"/>
              <a:ea typeface="ＭＳ Ｐゴシック"/>
              <a:cs typeface="ＭＳ Ｐゴシック"/>
            </a:endParaRPr>
          </a:p>
          <a:p>
            <a:pPr marL="285750" indent="-285750" fontAlgn="auto">
              <a:spcBef>
                <a:spcPct val="20000"/>
              </a:spcBef>
              <a:spcAft>
                <a:spcPts val="0"/>
              </a:spcAft>
              <a:buFont typeface="Arial" pitchFamily="34" charset="0"/>
              <a:buChar char="–"/>
              <a:defRPr/>
            </a:pPr>
            <a:r>
              <a:rPr lang="en-US" sz="2200" dirty="0">
                <a:latin typeface="+mn-lt"/>
                <a:ea typeface="ＭＳ Ｐゴシック"/>
                <a:cs typeface="ＭＳ Ｐゴシック"/>
              </a:rPr>
              <a:t>Show </a:t>
            </a:r>
            <a:r>
              <a:rPr lang="en-US" sz="2200" b="1" dirty="0" smtClean="0">
                <a:latin typeface="+mn-lt"/>
                <a:ea typeface="ＭＳ Ｐゴシック"/>
                <a:cs typeface="ＭＳ Ｐゴシック"/>
              </a:rPr>
              <a:t>RESPECT</a:t>
            </a:r>
            <a:r>
              <a:rPr lang="en-US" sz="2200" dirty="0" smtClean="0">
                <a:latin typeface="+mn-lt"/>
                <a:ea typeface="ＭＳ Ｐゴシック"/>
                <a:cs typeface="ＭＳ Ｐゴシック"/>
              </a:rPr>
              <a:t> for the </a:t>
            </a:r>
            <a:r>
              <a:rPr lang="en-US" sz="2200" dirty="0">
                <a:latin typeface="+mn-lt"/>
                <a:ea typeface="ＭＳ Ｐゴシック"/>
                <a:cs typeface="ＭＳ Ｐゴシック"/>
              </a:rPr>
              <a:t>beliefs, opinions, property and space of others</a:t>
            </a:r>
          </a:p>
          <a:p>
            <a:pPr marL="285750" indent="-285750" fontAlgn="auto">
              <a:spcBef>
                <a:spcPct val="20000"/>
              </a:spcBef>
              <a:spcAft>
                <a:spcPts val="0"/>
              </a:spcAft>
              <a:buFont typeface="Arial" pitchFamily="34" charset="0"/>
              <a:buChar char="–"/>
              <a:defRPr/>
            </a:pPr>
            <a:r>
              <a:rPr lang="en-US" sz="2200" dirty="0" smtClean="0">
                <a:latin typeface="+mn-lt"/>
                <a:ea typeface="ＭＳ Ｐゴシック"/>
                <a:cs typeface="ＭＳ Ｐゴシック"/>
              </a:rPr>
              <a:t>Have </a:t>
            </a:r>
            <a:r>
              <a:rPr lang="en-US" sz="2200" b="1" dirty="0" smtClean="0">
                <a:latin typeface="+mn-lt"/>
                <a:ea typeface="ＭＳ Ｐゴシック"/>
                <a:cs typeface="ＭＳ Ｐゴシック"/>
              </a:rPr>
              <a:t>PERSONAL COURAGE </a:t>
            </a:r>
            <a:r>
              <a:rPr lang="en-US" sz="2200" dirty="0" smtClean="0">
                <a:latin typeface="+mn-lt"/>
                <a:ea typeface="ＭＳ Ｐゴシック"/>
                <a:cs typeface="ＭＳ Ｐゴシック"/>
              </a:rPr>
              <a:t>to </a:t>
            </a:r>
            <a:r>
              <a:rPr lang="en-US" sz="2200" dirty="0">
                <a:latin typeface="+mn-lt"/>
                <a:ea typeface="ＭＳ Ｐゴシック"/>
                <a:cs typeface="ＭＳ Ｐゴシック"/>
              </a:rPr>
              <a:t>act on behalf of others when they do not have the ability or the capacity to act on their own</a:t>
            </a:r>
          </a:p>
          <a:p>
            <a:pPr marL="285750" indent="-285750" fontAlgn="auto">
              <a:spcBef>
                <a:spcPct val="20000"/>
              </a:spcBef>
              <a:spcAft>
                <a:spcPts val="0"/>
              </a:spcAft>
              <a:buFont typeface="Arial" pitchFamily="34" charset="0"/>
              <a:buChar char="–"/>
              <a:defRPr/>
            </a:pPr>
            <a:r>
              <a:rPr lang="en-US" sz="2200" dirty="0">
                <a:latin typeface="+mn-lt"/>
                <a:ea typeface="ＭＳ Ｐゴシック"/>
                <a:cs typeface="ＭＳ Ｐゴシック"/>
              </a:rPr>
              <a:t>Know your community and </a:t>
            </a:r>
            <a:r>
              <a:rPr lang="en-US" sz="2200" dirty="0" smtClean="0">
                <a:latin typeface="+mn-lt"/>
                <a:ea typeface="ＭＳ Ｐゴシック"/>
                <a:cs typeface="ＭＳ Ｐゴシック"/>
              </a:rPr>
              <a:t>your </a:t>
            </a:r>
            <a:r>
              <a:rPr lang="en-US" sz="2200" dirty="0">
                <a:latin typeface="+mn-lt"/>
                <a:ea typeface="ＭＳ Ｐゴシック"/>
                <a:cs typeface="ＭＳ Ｐゴシック"/>
              </a:rPr>
              <a:t>responsibilities – </a:t>
            </a:r>
            <a:r>
              <a:rPr lang="en-US" sz="2200" dirty="0" smtClean="0">
                <a:latin typeface="+mn-lt"/>
                <a:ea typeface="ＭＳ Ｐゴシック"/>
                <a:cs typeface="ＭＳ Ｐゴシック"/>
              </a:rPr>
              <a:t>be </a:t>
            </a:r>
            <a:r>
              <a:rPr lang="en-US" sz="2200" dirty="0">
                <a:latin typeface="+mn-lt"/>
                <a:ea typeface="ＭＳ Ｐゴシック"/>
                <a:cs typeface="ＭＳ Ｐゴシック"/>
              </a:rPr>
              <a:t>a good </a:t>
            </a:r>
            <a:r>
              <a:rPr lang="en-US" sz="2200" dirty="0" smtClean="0">
                <a:latin typeface="+mn-lt"/>
                <a:ea typeface="ＭＳ Ｐゴシック"/>
                <a:cs typeface="ＭＳ Ｐゴシック"/>
              </a:rPr>
              <a:t>citizen</a:t>
            </a:r>
            <a:endParaRPr lang="en-US" sz="2200" dirty="0">
              <a:latin typeface="+mn-lt"/>
              <a:ea typeface="ＭＳ Ｐゴシック"/>
              <a:cs typeface="ＭＳ Ｐゴシック"/>
            </a:endParaRPr>
          </a:p>
          <a:p>
            <a:pPr marL="285750" indent="-285750" fontAlgn="auto">
              <a:spcBef>
                <a:spcPct val="20000"/>
              </a:spcBef>
              <a:spcAft>
                <a:spcPts val="0"/>
              </a:spcAft>
              <a:buFont typeface="Arial" pitchFamily="34" charset="0"/>
              <a:buChar char="–"/>
              <a:defRPr/>
            </a:pPr>
            <a:r>
              <a:rPr lang="en-US" sz="2200" dirty="0" smtClean="0">
                <a:solidFill>
                  <a:prstClr val="black"/>
                </a:solidFill>
                <a:latin typeface="Calibri"/>
                <a:ea typeface="ＭＳ Ｐゴシック"/>
                <a:cs typeface="ＭＳ Ｐゴシック"/>
              </a:rPr>
              <a:t>Develop a confident, positive attitude</a:t>
            </a:r>
            <a:endParaRPr lang="en-US" sz="2200" dirty="0">
              <a:latin typeface="+mn-lt"/>
              <a:ea typeface="ＭＳ Ｐゴシック"/>
              <a:cs typeface="ＭＳ Ｐゴシック"/>
            </a:endParaRPr>
          </a:p>
          <a:p>
            <a:pPr marL="342900" indent="-342900" fontAlgn="auto">
              <a:spcBef>
                <a:spcPct val="20000"/>
              </a:spcBef>
              <a:spcAft>
                <a:spcPts val="0"/>
              </a:spcAft>
              <a:buFont typeface="Wingdings" pitchFamily="2" charset="2"/>
              <a:buNone/>
              <a:defRPr/>
            </a:pPr>
            <a:endParaRPr lang="en-US" dirty="0">
              <a:latin typeface="+mn-lt"/>
              <a:ea typeface="ＭＳ Ｐゴシック"/>
              <a:cs typeface="ＭＳ Ｐゴシック"/>
            </a:endParaRPr>
          </a:p>
        </p:txBody>
      </p:sp>
      <p:pic>
        <p:nvPicPr>
          <p:cNvPr id="7" name="~PP838.WAV">
            <a:hlinkClick r:id="" action="ppaction://media"/>
          </p:cNvPr>
          <p:cNvPicPr>
            <a:picLocks noRot="1" noChangeAspect="1"/>
          </p:cNvPicPr>
          <p:nvPr>
            <a:wavAudioFile r:embed="rId1" name="~PP838.WAV"/>
          </p:nvPr>
        </p:nvPicPr>
        <p:blipFill>
          <a:blip r:embed="rId3" cstate="print"/>
          <a:stretch>
            <a:fillRect/>
          </a:stretch>
        </p:blipFill>
        <p:spPr>
          <a:xfrm>
            <a:off x="8702675" y="6416675"/>
            <a:ext cx="304800" cy="304800"/>
          </a:xfrm>
          <a:prstGeom prst="rect">
            <a:avLst/>
          </a:prstGeom>
        </p:spPr>
      </p:pic>
    </p:spTree>
  </p:cSld>
  <p:clrMapOvr>
    <a:masterClrMapping/>
  </p:clrMapOvr>
  <p:transition advTm="32036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noChangeArrowheads="1"/>
          </p:cNvSpPr>
          <p:nvPr>
            <p:ph type="body" idx="4294967295"/>
          </p:nvPr>
        </p:nvSpPr>
        <p:spPr>
          <a:xfrm>
            <a:off x="228600" y="1371600"/>
            <a:ext cx="8077200" cy="5059363"/>
          </a:xfrm>
        </p:spPr>
        <p:txBody>
          <a:bodyPr/>
          <a:lstStyle/>
          <a:p>
            <a:pPr>
              <a:defRPr/>
            </a:pPr>
            <a:r>
              <a:rPr lang="en-US" sz="2200" dirty="0" smtClean="0"/>
              <a:t>NYARNG Family Programs Office, (877)715-7817 or </a:t>
            </a:r>
            <a:r>
              <a:rPr lang="en-US" sz="2200" dirty="0" smtClean="0">
                <a:hlinkClick r:id="rId3"/>
              </a:rPr>
              <a:t>www.dmna.state.ny.us/family</a:t>
            </a:r>
            <a:endParaRPr lang="en-US" sz="2200" dirty="0" smtClean="0"/>
          </a:p>
          <a:p>
            <a:pPr lvl="1">
              <a:defRPr/>
            </a:pPr>
            <a:r>
              <a:rPr lang="en-US" sz="1800" dirty="0" smtClean="0">
                <a:solidFill>
                  <a:prstClr val="black"/>
                </a:solidFill>
              </a:rPr>
              <a:t>Director of Psychological Health (DPH), (518)396-8993</a:t>
            </a:r>
          </a:p>
          <a:p>
            <a:pPr lvl="1">
              <a:defRPr/>
            </a:pPr>
            <a:r>
              <a:rPr lang="en-US" sz="1800" dirty="0" smtClean="0"/>
              <a:t>Military Family Life Consultant (MFLC), (518)925-4302</a:t>
            </a:r>
          </a:p>
          <a:p>
            <a:pPr lvl="1">
              <a:defRPr/>
            </a:pPr>
            <a:r>
              <a:rPr lang="en-US" sz="1800" dirty="0" smtClean="0"/>
              <a:t>Military OneSource (NYARNG Representative), (518)265-2901</a:t>
            </a:r>
          </a:p>
          <a:p>
            <a:pPr lvl="1">
              <a:defRPr/>
            </a:pPr>
            <a:r>
              <a:rPr lang="en-US" sz="1800" dirty="0" smtClean="0"/>
              <a:t>Sexual Assault Response Coordinator (SARC),  (518)786-4734</a:t>
            </a:r>
          </a:p>
          <a:p>
            <a:pPr>
              <a:defRPr/>
            </a:pPr>
            <a:r>
              <a:rPr lang="en-US" sz="2200" dirty="0" smtClean="0"/>
              <a:t>State Chaplain’s Office, (518)461-2527</a:t>
            </a:r>
          </a:p>
          <a:p>
            <a:pPr>
              <a:defRPr/>
            </a:pPr>
            <a:r>
              <a:rPr lang="en-US" sz="2200" dirty="0" smtClean="0"/>
              <a:t>Military OneSource, (800)342-9647 or </a:t>
            </a:r>
            <a:r>
              <a:rPr lang="en-US" sz="2200" dirty="0" smtClean="0">
                <a:hlinkClick r:id="rId4"/>
              </a:rPr>
              <a:t>www.militaryonesource.com</a:t>
            </a:r>
            <a:r>
              <a:rPr lang="en-US" sz="2200" dirty="0" smtClean="0"/>
              <a:t>  </a:t>
            </a:r>
          </a:p>
          <a:p>
            <a:pPr>
              <a:defRPr/>
            </a:pPr>
            <a:r>
              <a:rPr lang="en-US" sz="2200" dirty="0" smtClean="0"/>
              <a:t>Vets4Warriors peer support line, (855)838-8255 / (855)VET-TALK, </a:t>
            </a:r>
            <a:r>
              <a:rPr lang="en-US" sz="2200" dirty="0" smtClean="0">
                <a:hlinkClick r:id="rId5"/>
              </a:rPr>
              <a:t>http://www.vets4warriors.com/</a:t>
            </a:r>
            <a:endParaRPr lang="en-US" sz="2200" dirty="0" smtClean="0"/>
          </a:p>
          <a:p>
            <a:pPr lvl="1">
              <a:buFont typeface="Arial" pitchFamily="34" charset="0"/>
              <a:buChar char="•"/>
              <a:defRPr/>
            </a:pPr>
            <a:endParaRPr lang="en-US" sz="2200" dirty="0" smtClean="0"/>
          </a:p>
          <a:p>
            <a:pPr lvl="1">
              <a:buFont typeface="Arial" pitchFamily="34" charset="0"/>
              <a:buChar char="•"/>
              <a:defRPr/>
            </a:pPr>
            <a:endParaRPr lang="en-US" sz="2200" dirty="0"/>
          </a:p>
        </p:txBody>
      </p:sp>
      <p:sp>
        <p:nvSpPr>
          <p:cNvPr id="4" name="Rectangle 3"/>
          <p:cNvSpPr/>
          <p:nvPr/>
        </p:nvSpPr>
        <p:spPr>
          <a:xfrm rot="16200000">
            <a:off x="5454650" y="3155950"/>
            <a:ext cx="6858000" cy="546100"/>
          </a:xfrm>
          <a:prstGeom prst="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solidFill>
              </a:rPr>
              <a:t>Social (Self Awareness) - January</a:t>
            </a:r>
            <a:endParaRPr lang="en-US" sz="3200" b="1" dirty="0">
              <a:solidFill>
                <a:schemeClr val="tx1"/>
              </a:solidFill>
            </a:endParaRPr>
          </a:p>
        </p:txBody>
      </p:sp>
      <p:sp>
        <p:nvSpPr>
          <p:cNvPr id="5" name="Title 12"/>
          <p:cNvSpPr txBox="1">
            <a:spLocks/>
          </p:cNvSpPr>
          <p:nvPr/>
        </p:nvSpPr>
        <p:spPr>
          <a:xfrm>
            <a:off x="152400" y="0"/>
            <a:ext cx="8229600" cy="1143000"/>
          </a:xfrm>
          <a:prstGeom prst="rect">
            <a:avLst/>
          </a:prstGeom>
        </p:spPr>
        <p:txBody>
          <a:bodyPr/>
          <a:lstStyle/>
          <a:p>
            <a:pPr algn="ctr" eaLnBrk="0" hangingPunct="0">
              <a:defRPr/>
            </a:pPr>
            <a:r>
              <a:rPr lang="en-US" sz="3200" b="1" dirty="0">
                <a:solidFill>
                  <a:schemeClr val="tx2"/>
                </a:solidFill>
                <a:latin typeface="+mn-lt"/>
                <a:ea typeface="+mj-ea"/>
                <a:cs typeface="+mj-cs"/>
              </a:rPr>
              <a:t>Available Resources</a:t>
            </a:r>
          </a:p>
        </p:txBody>
      </p:sp>
      <p:sp>
        <p:nvSpPr>
          <p:cNvPr id="6" name="Title 1"/>
          <p:cNvSpPr txBox="1">
            <a:spLocks/>
          </p:cNvSpPr>
          <p:nvPr/>
        </p:nvSpPr>
        <p:spPr bwMode="auto">
          <a:xfrm>
            <a:off x="228600" y="609600"/>
            <a:ext cx="8153400" cy="914400"/>
          </a:xfrm>
          <a:prstGeom prst="rect">
            <a:avLst/>
          </a:prstGeom>
          <a:noFill/>
          <a:ln>
            <a:miter lim="800000"/>
            <a:headEnd/>
            <a:tailEnd/>
          </a:ln>
        </p:spPr>
        <p:txBody>
          <a:bodyPr/>
          <a:lstStyle/>
          <a:p>
            <a:pPr fontAlgn="auto">
              <a:spcBef>
                <a:spcPts val="0"/>
              </a:spcBef>
              <a:spcAft>
                <a:spcPts val="0"/>
              </a:spcAft>
              <a:defRPr/>
            </a:pPr>
            <a:r>
              <a:rPr lang="en-US" sz="2000" b="1" u="sng" dirty="0">
                <a:solidFill>
                  <a:srgbClr val="FF0000"/>
                </a:solidFill>
                <a:latin typeface="+mn-lt"/>
                <a:cs typeface="Times New Roman" pitchFamily="18" charset="0"/>
              </a:rPr>
              <a:t>Leader</a:t>
            </a:r>
            <a:r>
              <a:rPr lang="en-US" sz="2000" b="1" dirty="0">
                <a:solidFill>
                  <a:srgbClr val="FF0000"/>
                </a:solidFill>
                <a:latin typeface="+mn-lt"/>
                <a:cs typeface="Times New Roman" pitchFamily="18" charset="0"/>
              </a:rPr>
              <a:t>:  Reviews available resources and remind Soldiers that seeking them is not a sign of weakness but part of fitness</a:t>
            </a:r>
            <a:endParaRPr lang="en-US" sz="2000" b="1" kern="0" dirty="0">
              <a:solidFill>
                <a:schemeClr val="tx2"/>
              </a:solidFill>
              <a:latin typeface="+mj-lt"/>
              <a:ea typeface="+mj-ea"/>
              <a:cs typeface="Times New Roman" pitchFamily="18" charset="0"/>
            </a:endParaRPr>
          </a:p>
        </p:txBody>
      </p:sp>
      <p:pic>
        <p:nvPicPr>
          <p:cNvPr id="7" name="~PP3284.WAV">
            <a:hlinkClick r:id="" action="ppaction://media"/>
          </p:cNvPr>
          <p:cNvPicPr>
            <a:picLocks noRot="1" noChangeAspect="1"/>
          </p:cNvPicPr>
          <p:nvPr>
            <a:wavAudioFile r:embed="rId1" name="~PP3284.WAV"/>
          </p:nvPr>
        </p:nvPicPr>
        <p:blipFill>
          <a:blip r:embed="rId6" cstate="print"/>
          <a:stretch>
            <a:fillRect/>
          </a:stretch>
        </p:blipFill>
        <p:spPr>
          <a:xfrm>
            <a:off x="8702675" y="6416675"/>
            <a:ext cx="304800" cy="304800"/>
          </a:xfrm>
          <a:prstGeom prst="rect">
            <a:avLst/>
          </a:prstGeom>
        </p:spPr>
      </p:pic>
    </p:spTree>
  </p:cSld>
  <p:clrMapOvr>
    <a:masterClrMapping/>
  </p:clrMapOvr>
  <p:transition advTm="1217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Content Placeholder 2"/>
          <p:cNvSpPr>
            <a:spLocks noGrp="1"/>
          </p:cNvSpPr>
          <p:nvPr>
            <p:ph idx="1"/>
          </p:nvPr>
        </p:nvSpPr>
        <p:spPr>
          <a:xfrm>
            <a:off x="228600" y="1676400"/>
            <a:ext cx="8077200" cy="4191000"/>
          </a:xfrm>
        </p:spPr>
        <p:txBody>
          <a:bodyPr/>
          <a:lstStyle/>
          <a:p>
            <a:pPr eaLnBrk="1" hangingPunct="1"/>
            <a:r>
              <a:rPr lang="en-US" sz="2200" b="1" dirty="0" smtClean="0">
                <a:ea typeface="MS PGothic" pitchFamily="34" charset="-128"/>
              </a:rPr>
              <a:t>Citizenship</a:t>
            </a:r>
            <a:r>
              <a:rPr lang="en-US" sz="2200" dirty="0" smtClean="0">
                <a:ea typeface="MS PGothic" pitchFamily="34" charset="-128"/>
              </a:rPr>
              <a:t> – Soldiers should be law abiding citizens</a:t>
            </a:r>
          </a:p>
          <a:p>
            <a:pPr eaLnBrk="1" hangingPunct="1"/>
            <a:r>
              <a:rPr lang="en-US" sz="2200" b="1" dirty="0" smtClean="0">
                <a:ea typeface="MS PGothic" pitchFamily="34" charset="-128"/>
              </a:rPr>
              <a:t>Community </a:t>
            </a:r>
            <a:r>
              <a:rPr lang="en-US" sz="2200" dirty="0" smtClean="0">
                <a:ea typeface="MS PGothic" pitchFamily="34" charset="-128"/>
              </a:rPr>
              <a:t>– The Soldier should be a respected member of the community</a:t>
            </a:r>
          </a:p>
          <a:p>
            <a:pPr eaLnBrk="1" hangingPunct="1"/>
            <a:r>
              <a:rPr lang="en-US" sz="2200" b="1" dirty="0" smtClean="0">
                <a:ea typeface="MS PGothic" pitchFamily="34" charset="-128"/>
              </a:rPr>
              <a:t>Healthy Relationships </a:t>
            </a:r>
            <a:r>
              <a:rPr lang="en-US" sz="2200" dirty="0" smtClean="0">
                <a:ea typeface="MS PGothic" pitchFamily="34" charset="-128"/>
              </a:rPr>
              <a:t>– A Soldier should maintain professional relationships with other Soldiers in the unit</a:t>
            </a:r>
          </a:p>
          <a:p>
            <a:pPr eaLnBrk="1" hangingPunct="1"/>
            <a:r>
              <a:rPr lang="en-US" sz="2200" b="1" dirty="0" smtClean="0">
                <a:ea typeface="MS PGothic" pitchFamily="34" charset="-128"/>
              </a:rPr>
              <a:t>Role Model </a:t>
            </a:r>
            <a:r>
              <a:rPr lang="en-US" sz="2200" dirty="0" smtClean="0">
                <a:ea typeface="MS PGothic" pitchFamily="34" charset="-128"/>
              </a:rPr>
              <a:t>– A Soldier should embody the Army Values</a:t>
            </a:r>
          </a:p>
          <a:p>
            <a:pPr eaLnBrk="1" hangingPunct="1"/>
            <a:r>
              <a:rPr lang="en-US" sz="2200" b="1" dirty="0" smtClean="0">
                <a:ea typeface="MS PGothic" pitchFamily="34" charset="-128"/>
              </a:rPr>
              <a:t>Personal Courage</a:t>
            </a:r>
            <a:r>
              <a:rPr lang="en-US" sz="2200" dirty="0" smtClean="0">
                <a:ea typeface="MS PGothic" pitchFamily="34" charset="-128"/>
              </a:rPr>
              <a:t> – </a:t>
            </a:r>
            <a:r>
              <a:rPr lang="en-US" sz="2200" dirty="0" smtClean="0"/>
              <a:t>The strength to do what is right, to adhere to a higher standard of personal conduct, to lead by example, and to make tough decisions under stress and pressure</a:t>
            </a:r>
            <a:endParaRPr lang="en-US" sz="2200" dirty="0" smtClean="0">
              <a:ea typeface="MS PGothic" pitchFamily="34" charset="-128"/>
            </a:endParaRPr>
          </a:p>
          <a:p>
            <a:pPr eaLnBrk="1" hangingPunct="1"/>
            <a:r>
              <a:rPr lang="en-US" sz="2200" b="1" dirty="0" smtClean="0">
                <a:ea typeface="MS PGothic" pitchFamily="34" charset="-128"/>
              </a:rPr>
              <a:t>Respect </a:t>
            </a:r>
            <a:r>
              <a:rPr lang="en-US" sz="2200" dirty="0" smtClean="0">
                <a:ea typeface="MS PGothic" pitchFamily="34" charset="-128"/>
              </a:rPr>
              <a:t>– A Soldier is open in communication and practices empathy that </a:t>
            </a:r>
            <a:r>
              <a:rPr lang="en-US" sz="2200" dirty="0" smtClean="0"/>
              <a:t>involve treating people justly</a:t>
            </a:r>
            <a:endParaRPr lang="en-US" sz="2200" dirty="0" smtClean="0">
              <a:ea typeface="MS PGothic" pitchFamily="34" charset="-128"/>
            </a:endParaRPr>
          </a:p>
        </p:txBody>
      </p:sp>
      <p:sp>
        <p:nvSpPr>
          <p:cNvPr id="5" name="Rectangle 4"/>
          <p:cNvSpPr/>
          <p:nvPr/>
        </p:nvSpPr>
        <p:spPr>
          <a:xfrm rot="16200000">
            <a:off x="5448300" y="3162300"/>
            <a:ext cx="6858000" cy="533400"/>
          </a:xfrm>
          <a:prstGeom prst="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solidFill>
              </a:rPr>
              <a:t>Social (Self Awareness) - January</a:t>
            </a:r>
            <a:endParaRPr lang="en-US" sz="3200" b="1" dirty="0">
              <a:solidFill>
                <a:schemeClr val="tx1"/>
              </a:solidFill>
            </a:endParaRPr>
          </a:p>
        </p:txBody>
      </p:sp>
      <p:sp>
        <p:nvSpPr>
          <p:cNvPr id="80900" name="Title 6"/>
          <p:cNvSpPr>
            <a:spLocks noGrp="1"/>
          </p:cNvSpPr>
          <p:nvPr>
            <p:ph type="title"/>
          </p:nvPr>
        </p:nvSpPr>
        <p:spPr/>
        <p:txBody>
          <a:bodyPr/>
          <a:lstStyle/>
          <a:p>
            <a:r>
              <a:rPr lang="en-US" dirty="0" smtClean="0"/>
              <a:t>The Components of Social Fitness</a:t>
            </a:r>
          </a:p>
        </p:txBody>
      </p:sp>
      <p:sp>
        <p:nvSpPr>
          <p:cNvPr id="80901" name="Rectangle 4"/>
          <p:cNvSpPr>
            <a:spLocks noChangeArrowheads="1"/>
          </p:cNvSpPr>
          <p:nvPr/>
        </p:nvSpPr>
        <p:spPr bwMode="auto">
          <a:xfrm>
            <a:off x="228600" y="1066800"/>
            <a:ext cx="8077200" cy="400110"/>
          </a:xfrm>
          <a:prstGeom prst="rect">
            <a:avLst/>
          </a:prstGeom>
          <a:noFill/>
          <a:ln w="9525">
            <a:noFill/>
            <a:miter lim="800000"/>
            <a:headEnd/>
            <a:tailEnd/>
          </a:ln>
        </p:spPr>
        <p:txBody>
          <a:bodyPr wrap="square">
            <a:spAutoFit/>
          </a:bodyPr>
          <a:lstStyle/>
          <a:p>
            <a:r>
              <a:rPr lang="en-US" sz="2000" b="1" u="sng" dirty="0">
                <a:solidFill>
                  <a:srgbClr val="FF0000"/>
                </a:solidFill>
                <a:latin typeface="Calibri" pitchFamily="34" charset="0"/>
                <a:ea typeface="MS PGothic" pitchFamily="34" charset="-128"/>
              </a:rPr>
              <a:t>Leader</a:t>
            </a:r>
            <a:r>
              <a:rPr lang="en-US" sz="2000" b="1" dirty="0">
                <a:solidFill>
                  <a:srgbClr val="FF0000"/>
                </a:solidFill>
                <a:latin typeface="Calibri" pitchFamily="34" charset="0"/>
                <a:ea typeface="MS PGothic" pitchFamily="34" charset="-128"/>
              </a:rPr>
              <a:t>:  Discuss these expectations w</a:t>
            </a:r>
            <a:r>
              <a:rPr lang="en-US" sz="2000" dirty="0">
                <a:solidFill>
                  <a:srgbClr val="FF0000"/>
                </a:solidFill>
                <a:latin typeface="Calibri" pitchFamily="34" charset="0"/>
                <a:ea typeface="MS PGothic" pitchFamily="34" charset="-128"/>
              </a:rPr>
              <a:t>i</a:t>
            </a:r>
            <a:r>
              <a:rPr lang="en-US" sz="2000" b="1" dirty="0">
                <a:solidFill>
                  <a:srgbClr val="FF0000"/>
                </a:solidFill>
                <a:latin typeface="Calibri" pitchFamily="34" charset="0"/>
                <a:ea typeface="MS PGothic" pitchFamily="34" charset="-128"/>
              </a:rPr>
              <a:t>th your Soldiers</a:t>
            </a:r>
            <a:endParaRPr lang="en-US" sz="2000" b="1" dirty="0">
              <a:latin typeface="Calibri" pitchFamily="34" charset="0"/>
            </a:endParaRPr>
          </a:p>
        </p:txBody>
      </p:sp>
      <p:pic>
        <p:nvPicPr>
          <p:cNvPr id="8" name="~PP1237.WAV">
            <a:hlinkClick r:id="" action="ppaction://media"/>
          </p:cNvPr>
          <p:cNvPicPr>
            <a:picLocks noRot="1" noChangeAspect="1"/>
          </p:cNvPicPr>
          <p:nvPr>
            <a:wavAudioFile r:embed="rId1" name="~PP1237.WAV"/>
          </p:nvPr>
        </p:nvPicPr>
        <p:blipFill>
          <a:blip r:embed="rId3" cstate="print"/>
          <a:stretch>
            <a:fillRect/>
          </a:stretch>
        </p:blipFill>
        <p:spPr>
          <a:xfrm>
            <a:off x="8702675" y="6416675"/>
            <a:ext cx="304800" cy="304800"/>
          </a:xfrm>
          <a:prstGeom prst="rect">
            <a:avLst/>
          </a:prstGeom>
        </p:spPr>
      </p:pic>
    </p:spTree>
  </p:cSld>
  <p:clrMapOvr>
    <a:masterClrMapping/>
  </p:clrMapOvr>
  <p:transition advTm="32081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p:cNvSpPr>
            <a:spLocks noGrp="1"/>
          </p:cNvSpPr>
          <p:nvPr>
            <p:ph idx="1"/>
          </p:nvPr>
        </p:nvSpPr>
        <p:spPr>
          <a:xfrm>
            <a:off x="228600" y="1219200"/>
            <a:ext cx="7924800" cy="4602163"/>
          </a:xfrm>
        </p:spPr>
        <p:txBody>
          <a:bodyPr rtlCol="0">
            <a:noAutofit/>
          </a:bodyPr>
          <a:lstStyle/>
          <a:p>
            <a:pPr marL="0" indent="0" eaLnBrk="1" fontAlgn="auto" hangingPunct="1">
              <a:spcAft>
                <a:spcPts val="0"/>
              </a:spcAft>
              <a:buFont typeface="Arial" pitchFamily="34" charset="0"/>
              <a:buNone/>
              <a:defRPr/>
            </a:pPr>
            <a:r>
              <a:rPr lang="en-US" sz="2200" dirty="0" smtClean="0">
                <a:ea typeface="ＭＳ Ｐゴシック"/>
                <a:cs typeface="ＭＳ Ｐゴシック"/>
              </a:rPr>
              <a:t>Unhealthy behaviors show a lack of </a:t>
            </a:r>
            <a:r>
              <a:rPr lang="en-US" sz="2200" b="1" dirty="0" smtClean="0">
                <a:ea typeface="ＭＳ Ｐゴシック"/>
                <a:cs typeface="ＭＳ Ｐゴシック"/>
              </a:rPr>
              <a:t>RESPECT</a:t>
            </a:r>
            <a:r>
              <a:rPr lang="en-US" sz="2200" dirty="0" smtClean="0">
                <a:ea typeface="ＭＳ Ｐゴシック"/>
                <a:cs typeface="ＭＳ Ｐゴシック"/>
              </a:rPr>
              <a:t> for one’s self, others and their cultures or beliefs</a:t>
            </a:r>
          </a:p>
          <a:p>
            <a:pPr eaLnBrk="1" fontAlgn="auto" hangingPunct="1">
              <a:spcAft>
                <a:spcPts val="0"/>
              </a:spcAft>
              <a:defRPr/>
            </a:pPr>
            <a:r>
              <a:rPr lang="en-US" sz="2200" dirty="0" smtClean="0">
                <a:ea typeface="ＭＳ Ｐゴシック"/>
                <a:cs typeface="ＭＳ Ｐゴシック"/>
              </a:rPr>
              <a:t>Easily influenced by negative trends</a:t>
            </a:r>
          </a:p>
          <a:p>
            <a:pPr eaLnBrk="1" fontAlgn="auto" hangingPunct="1">
              <a:spcAft>
                <a:spcPts val="0"/>
              </a:spcAft>
              <a:defRPr/>
            </a:pPr>
            <a:r>
              <a:rPr lang="en-US" sz="2200" dirty="0" smtClean="0">
                <a:ea typeface="ＭＳ Ｐゴシック"/>
                <a:cs typeface="ＭＳ Ｐゴシック"/>
              </a:rPr>
              <a:t>Poor language choices and attitudes that are antisocial or disrespectful</a:t>
            </a:r>
          </a:p>
          <a:p>
            <a:pPr eaLnBrk="1" fontAlgn="auto" hangingPunct="1">
              <a:spcAft>
                <a:spcPts val="0"/>
              </a:spcAft>
              <a:defRPr/>
            </a:pPr>
            <a:r>
              <a:rPr lang="en-US" sz="2200" dirty="0" smtClean="0">
                <a:ea typeface="ＭＳ Ｐゴシック"/>
                <a:cs typeface="ＭＳ Ｐゴシック"/>
              </a:rPr>
              <a:t>Breaking laws, regulations and protocol</a:t>
            </a:r>
          </a:p>
          <a:p>
            <a:pPr eaLnBrk="1" fontAlgn="auto" hangingPunct="1">
              <a:spcAft>
                <a:spcPts val="0"/>
              </a:spcAft>
              <a:defRPr/>
            </a:pPr>
            <a:r>
              <a:rPr lang="en-US" sz="2200" dirty="0" smtClean="0">
                <a:ea typeface="ＭＳ Ｐゴシック"/>
                <a:cs typeface="ＭＳ Ｐゴシック"/>
              </a:rPr>
              <a:t>Over indulgent behavior or compulsive desires</a:t>
            </a:r>
          </a:p>
          <a:p>
            <a:pPr eaLnBrk="1" fontAlgn="auto" hangingPunct="1">
              <a:spcAft>
                <a:spcPts val="0"/>
              </a:spcAft>
              <a:defRPr/>
            </a:pPr>
            <a:r>
              <a:rPr lang="en-US" sz="2200" dirty="0" smtClean="0">
                <a:ea typeface="ＭＳ Ｐゴシック"/>
                <a:cs typeface="ＭＳ Ｐゴシック"/>
              </a:rPr>
              <a:t>Reclusive or isolative behaviors</a:t>
            </a:r>
          </a:p>
          <a:p>
            <a:pPr eaLnBrk="1" fontAlgn="auto" hangingPunct="1">
              <a:spcAft>
                <a:spcPts val="0"/>
              </a:spcAft>
              <a:defRPr/>
            </a:pPr>
            <a:r>
              <a:rPr lang="en-US" sz="2200" dirty="0" smtClean="0">
                <a:ea typeface="ＭＳ Ｐゴシック"/>
                <a:cs typeface="ＭＳ Ｐゴシック"/>
              </a:rPr>
              <a:t>Poor self-esteem resulting in feeling inferior to others</a:t>
            </a:r>
          </a:p>
          <a:p>
            <a:pPr eaLnBrk="1" fontAlgn="auto" hangingPunct="1">
              <a:spcAft>
                <a:spcPts val="0"/>
              </a:spcAft>
              <a:defRPr/>
            </a:pPr>
            <a:r>
              <a:rPr lang="en-US" sz="2200" dirty="0" smtClean="0">
                <a:ea typeface="ＭＳ Ｐゴシック"/>
                <a:cs typeface="ＭＳ Ｐゴシック"/>
              </a:rPr>
              <a:t>Lying and lack of </a:t>
            </a:r>
            <a:r>
              <a:rPr lang="en-US" sz="2200" b="1" dirty="0" smtClean="0">
                <a:ea typeface="ＭＳ Ｐゴシック"/>
                <a:cs typeface="ＭＳ Ｐゴシック"/>
              </a:rPr>
              <a:t>INTEGRITY</a:t>
            </a:r>
          </a:p>
          <a:p>
            <a:pPr eaLnBrk="1" fontAlgn="auto" hangingPunct="1">
              <a:spcAft>
                <a:spcPts val="0"/>
              </a:spcAft>
              <a:defRPr/>
            </a:pPr>
            <a:r>
              <a:rPr lang="en-US" sz="2200" dirty="0" smtClean="0">
                <a:ea typeface="ＭＳ Ｐゴシック"/>
                <a:cs typeface="ＭＳ Ｐゴシック"/>
              </a:rPr>
              <a:t>Lack of interpersonal skills</a:t>
            </a:r>
          </a:p>
          <a:p>
            <a:pPr eaLnBrk="1" fontAlgn="auto" hangingPunct="1">
              <a:spcAft>
                <a:spcPts val="0"/>
              </a:spcAft>
              <a:defRPr/>
            </a:pPr>
            <a:r>
              <a:rPr lang="en-US" sz="2200" dirty="0" smtClean="0">
                <a:ea typeface="ＭＳ Ｐゴシック"/>
                <a:cs typeface="ＭＳ Ｐゴシック"/>
              </a:rPr>
              <a:t>Being selfish</a:t>
            </a:r>
          </a:p>
          <a:p>
            <a:pPr eaLnBrk="1" fontAlgn="auto" hangingPunct="1">
              <a:spcAft>
                <a:spcPts val="0"/>
              </a:spcAft>
              <a:defRPr/>
            </a:pPr>
            <a:r>
              <a:rPr lang="en-US" sz="2200" dirty="0" smtClean="0">
                <a:ea typeface="ＭＳ Ｐゴシック"/>
                <a:cs typeface="ＭＳ Ｐゴシック"/>
              </a:rPr>
              <a:t>“Backstabbing”</a:t>
            </a:r>
          </a:p>
          <a:p>
            <a:pPr eaLnBrk="1" fontAlgn="auto" hangingPunct="1">
              <a:spcAft>
                <a:spcPts val="0"/>
              </a:spcAft>
              <a:buFont typeface="Wingdings" pitchFamily="2" charset="2"/>
              <a:buNone/>
              <a:defRPr/>
            </a:pPr>
            <a:endParaRPr lang="en-US" sz="2000" dirty="0" smtClean="0">
              <a:ea typeface="ＭＳ Ｐゴシック"/>
              <a:cs typeface="ＭＳ Ｐゴシック"/>
            </a:endParaRPr>
          </a:p>
          <a:p>
            <a:pPr eaLnBrk="1" fontAlgn="auto" hangingPunct="1">
              <a:spcAft>
                <a:spcPts val="0"/>
              </a:spcAft>
              <a:buFont typeface="Wingdings" pitchFamily="2" charset="2"/>
              <a:buNone/>
              <a:defRPr/>
            </a:pPr>
            <a:endParaRPr lang="en-US" sz="2000" dirty="0" smtClean="0">
              <a:ea typeface="ＭＳ Ｐゴシック"/>
              <a:cs typeface="ＭＳ Ｐゴシック"/>
            </a:endParaRPr>
          </a:p>
        </p:txBody>
      </p:sp>
      <p:sp>
        <p:nvSpPr>
          <p:cNvPr id="5" name="Rectangle 4"/>
          <p:cNvSpPr/>
          <p:nvPr/>
        </p:nvSpPr>
        <p:spPr>
          <a:xfrm rot="16200000">
            <a:off x="5454650" y="3155950"/>
            <a:ext cx="6858000" cy="546100"/>
          </a:xfrm>
          <a:prstGeom prst="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solidFill>
              </a:rPr>
              <a:t>Social (Self Awareness) - January</a:t>
            </a:r>
            <a:endParaRPr lang="en-US" sz="3200" b="1" dirty="0">
              <a:solidFill>
                <a:schemeClr val="tx1"/>
              </a:solidFill>
            </a:endParaRPr>
          </a:p>
        </p:txBody>
      </p:sp>
      <p:sp>
        <p:nvSpPr>
          <p:cNvPr id="81924" name="Title 5"/>
          <p:cNvSpPr>
            <a:spLocks noGrp="1"/>
          </p:cNvSpPr>
          <p:nvPr>
            <p:ph type="title"/>
          </p:nvPr>
        </p:nvSpPr>
        <p:spPr>
          <a:xfrm>
            <a:off x="457200" y="0"/>
            <a:ext cx="8229600" cy="960438"/>
          </a:xfrm>
        </p:spPr>
        <p:txBody>
          <a:bodyPr/>
          <a:lstStyle/>
          <a:p>
            <a:r>
              <a:rPr lang="en-US" dirty="0" smtClean="0"/>
              <a:t>Unhealthy Social Fitness Behaviors</a:t>
            </a:r>
          </a:p>
        </p:txBody>
      </p:sp>
      <p:sp>
        <p:nvSpPr>
          <p:cNvPr id="81925" name="Rectangle 3"/>
          <p:cNvSpPr>
            <a:spLocks noChangeArrowheads="1"/>
          </p:cNvSpPr>
          <p:nvPr/>
        </p:nvSpPr>
        <p:spPr bwMode="auto">
          <a:xfrm>
            <a:off x="304800" y="838200"/>
            <a:ext cx="7467600" cy="369332"/>
          </a:xfrm>
          <a:prstGeom prst="rect">
            <a:avLst/>
          </a:prstGeom>
          <a:noFill/>
          <a:ln w="9525">
            <a:noFill/>
            <a:miter lim="800000"/>
            <a:headEnd/>
            <a:tailEnd/>
          </a:ln>
        </p:spPr>
        <p:txBody>
          <a:bodyPr wrap="square">
            <a:spAutoFit/>
          </a:bodyPr>
          <a:lstStyle/>
          <a:p>
            <a:r>
              <a:rPr lang="en-US" b="1" u="sng" dirty="0">
                <a:solidFill>
                  <a:srgbClr val="FF0000"/>
                </a:solidFill>
                <a:latin typeface="Calibri" pitchFamily="34" charset="0"/>
                <a:ea typeface="MS PGothic" pitchFamily="34" charset="-128"/>
              </a:rPr>
              <a:t>Leader</a:t>
            </a:r>
            <a:r>
              <a:rPr lang="en-US" b="1" dirty="0">
                <a:solidFill>
                  <a:srgbClr val="FF0000"/>
                </a:solidFill>
                <a:latin typeface="Calibri" pitchFamily="34" charset="0"/>
                <a:ea typeface="MS PGothic" pitchFamily="34" charset="-128"/>
              </a:rPr>
              <a:t>:  Review unhealthy behaviors with your Soldiers </a:t>
            </a:r>
            <a:endParaRPr lang="en-US" b="1" dirty="0">
              <a:latin typeface="Calibri" pitchFamily="34" charset="0"/>
            </a:endParaRPr>
          </a:p>
        </p:txBody>
      </p:sp>
      <p:pic>
        <p:nvPicPr>
          <p:cNvPr id="7" name="~PP1466.WAV">
            <a:hlinkClick r:id="" action="ppaction://media"/>
          </p:cNvPr>
          <p:cNvPicPr>
            <a:picLocks noRot="1" noChangeAspect="1"/>
          </p:cNvPicPr>
          <p:nvPr>
            <a:wavAudioFile r:embed="rId1" name="~PP1466.WAV"/>
          </p:nvPr>
        </p:nvPicPr>
        <p:blipFill>
          <a:blip r:embed="rId3" cstate="print"/>
          <a:stretch>
            <a:fillRect/>
          </a:stretch>
        </p:blipFill>
        <p:spPr>
          <a:xfrm>
            <a:off x="8702675" y="6416675"/>
            <a:ext cx="304800" cy="304800"/>
          </a:xfrm>
          <a:prstGeom prst="rect">
            <a:avLst/>
          </a:prstGeom>
        </p:spPr>
      </p:pic>
    </p:spTree>
  </p:cSld>
  <p:clrMapOvr>
    <a:masterClrMapping/>
  </p:clrMapOvr>
  <p:transition advTm="24802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2"/>
          <p:cNvSpPr>
            <a:spLocks noGrp="1"/>
          </p:cNvSpPr>
          <p:nvPr>
            <p:ph idx="1"/>
          </p:nvPr>
        </p:nvSpPr>
        <p:spPr>
          <a:xfrm>
            <a:off x="228600" y="1447800"/>
            <a:ext cx="7620000" cy="4495800"/>
          </a:xfrm>
        </p:spPr>
        <p:txBody>
          <a:bodyPr/>
          <a:lstStyle/>
          <a:p>
            <a:pPr marL="0" indent="0">
              <a:spcBef>
                <a:spcPts val="0"/>
              </a:spcBef>
              <a:buNone/>
            </a:pPr>
            <a:r>
              <a:rPr lang="en-US" sz="2200" dirty="0" smtClean="0"/>
              <a:t>You are SFC Manly.  You are assigned as a platoon SGT in an Infantry company and you just met your platoon leader for the first time.  2LT Vasquez is the 1</a:t>
            </a:r>
            <a:r>
              <a:rPr lang="en-US" sz="2200" baseline="30000" dirty="0" smtClean="0"/>
              <a:t>st</a:t>
            </a:r>
            <a:r>
              <a:rPr lang="en-US" sz="2200" dirty="0" smtClean="0"/>
              <a:t> female platoon leader that your company has ever had.  One of your team leaders, SGT Hardy, has approached you and says, “this is wrong!  Females should not be in the Infantry.”  At the end of the conversation, SGT Hardy is still upset and is requesting to transfer.  What do you do?</a:t>
            </a:r>
            <a:endParaRPr lang="en-US" sz="2200" dirty="0"/>
          </a:p>
        </p:txBody>
      </p:sp>
      <p:sp>
        <p:nvSpPr>
          <p:cNvPr id="5" name="Rectangle 4"/>
          <p:cNvSpPr/>
          <p:nvPr/>
        </p:nvSpPr>
        <p:spPr>
          <a:xfrm rot="16200000">
            <a:off x="5454650" y="3155950"/>
            <a:ext cx="6858000" cy="546100"/>
          </a:xfrm>
          <a:prstGeom prst="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solidFill>
              </a:rPr>
              <a:t>Social (Self Awareness) - January</a:t>
            </a:r>
            <a:endParaRPr lang="en-US" sz="3200" b="1" dirty="0">
              <a:solidFill>
                <a:schemeClr val="tx1"/>
              </a:solidFill>
            </a:endParaRPr>
          </a:p>
        </p:txBody>
      </p:sp>
      <p:sp>
        <p:nvSpPr>
          <p:cNvPr id="82948" name="Title 5"/>
          <p:cNvSpPr>
            <a:spLocks noGrp="1"/>
          </p:cNvSpPr>
          <p:nvPr>
            <p:ph type="title"/>
          </p:nvPr>
        </p:nvSpPr>
        <p:spPr/>
        <p:txBody>
          <a:bodyPr/>
          <a:lstStyle/>
          <a:p>
            <a:r>
              <a:rPr lang="en-US" dirty="0" smtClean="0"/>
              <a:t>Unhealthy Social Fitness Scenario</a:t>
            </a:r>
          </a:p>
        </p:txBody>
      </p:sp>
      <p:sp>
        <p:nvSpPr>
          <p:cNvPr id="82949" name="Rectangle 4"/>
          <p:cNvSpPr>
            <a:spLocks noChangeArrowheads="1"/>
          </p:cNvSpPr>
          <p:nvPr/>
        </p:nvSpPr>
        <p:spPr bwMode="auto">
          <a:xfrm>
            <a:off x="228600" y="990600"/>
            <a:ext cx="7620000" cy="400110"/>
          </a:xfrm>
          <a:prstGeom prst="rect">
            <a:avLst/>
          </a:prstGeom>
          <a:noFill/>
          <a:ln w="9525">
            <a:noFill/>
            <a:miter lim="800000"/>
            <a:headEnd/>
            <a:tailEnd/>
          </a:ln>
        </p:spPr>
        <p:txBody>
          <a:bodyPr wrap="square">
            <a:spAutoFit/>
          </a:bodyPr>
          <a:lstStyle/>
          <a:p>
            <a:r>
              <a:rPr lang="en-US" sz="2000" b="1" u="sng" dirty="0">
                <a:solidFill>
                  <a:srgbClr val="FF0000"/>
                </a:solidFill>
                <a:latin typeface="Calibri" pitchFamily="34" charset="0"/>
                <a:ea typeface="MS PGothic" pitchFamily="34" charset="-128"/>
              </a:rPr>
              <a:t>Leader</a:t>
            </a:r>
            <a:r>
              <a:rPr lang="en-US" sz="2000" b="1" dirty="0">
                <a:solidFill>
                  <a:srgbClr val="FF0000"/>
                </a:solidFill>
                <a:latin typeface="Calibri" pitchFamily="34" charset="0"/>
                <a:ea typeface="MS PGothic" pitchFamily="34" charset="-128"/>
              </a:rPr>
              <a:t>:  Read the following scenario</a:t>
            </a:r>
            <a:endParaRPr lang="en-US" sz="2000" b="1" dirty="0">
              <a:latin typeface="Calibri" pitchFamily="34" charset="0"/>
            </a:endParaRPr>
          </a:p>
        </p:txBody>
      </p:sp>
      <p:pic>
        <p:nvPicPr>
          <p:cNvPr id="7" name="~PP3000.WAV">
            <a:hlinkClick r:id="" action="ppaction://media"/>
          </p:cNvPr>
          <p:cNvPicPr>
            <a:picLocks noRot="1" noChangeAspect="1"/>
          </p:cNvPicPr>
          <p:nvPr>
            <a:wavAudioFile r:embed="rId1" name="~PP3000.WAV"/>
          </p:nvPr>
        </p:nvPicPr>
        <p:blipFill>
          <a:blip r:embed="rId3" cstate="print"/>
          <a:stretch>
            <a:fillRect/>
          </a:stretch>
        </p:blipFill>
        <p:spPr>
          <a:xfrm>
            <a:off x="8702675" y="6416675"/>
            <a:ext cx="304800" cy="304800"/>
          </a:xfrm>
          <a:prstGeom prst="rect">
            <a:avLst/>
          </a:prstGeom>
        </p:spPr>
      </p:pic>
    </p:spTree>
  </p:cSld>
  <p:clrMapOvr>
    <a:masterClrMapping/>
  </p:clrMapOvr>
  <p:transition advTm="710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Content Placeholder 2"/>
          <p:cNvSpPr>
            <a:spLocks noGrp="1"/>
          </p:cNvSpPr>
          <p:nvPr>
            <p:ph idx="1"/>
          </p:nvPr>
        </p:nvSpPr>
        <p:spPr>
          <a:xfrm>
            <a:off x="228600" y="1447800"/>
            <a:ext cx="8077200" cy="5181600"/>
          </a:xfrm>
        </p:spPr>
        <p:txBody>
          <a:bodyPr>
            <a:normAutofit fontScale="92500" lnSpcReduction="20000"/>
          </a:bodyPr>
          <a:lstStyle/>
          <a:p>
            <a:pPr marL="0" lvl="1" eaLnBrk="1" hangingPunct="1">
              <a:buNone/>
            </a:pPr>
            <a:r>
              <a:rPr lang="en-US" sz="2000" b="1" u="sng" dirty="0" smtClean="0">
                <a:ea typeface="MS PGothic" pitchFamily="34" charset="-128"/>
              </a:rPr>
              <a:t>Bottom Line Up Front</a:t>
            </a:r>
            <a:r>
              <a:rPr lang="en-US" sz="2000" dirty="0" smtClean="0">
                <a:ea typeface="MS PGothic" pitchFamily="34" charset="-128"/>
              </a:rPr>
              <a:t>: </a:t>
            </a:r>
          </a:p>
          <a:p>
            <a:pPr marL="0" lvl="1" eaLnBrk="1" hangingPunct="1">
              <a:buNone/>
            </a:pPr>
            <a:r>
              <a:rPr lang="en-US" sz="2000" dirty="0" smtClean="0"/>
              <a:t>“Icebergs” are deeply held beliefs and core values that are largely out of your awareness.  They are formed from life experiences such as childhood, school, culture etc.  Icebergs can be positive or negative. Icebergs do not always have to be changed.</a:t>
            </a:r>
          </a:p>
          <a:p>
            <a:pPr marL="0" lvl="1" eaLnBrk="1" hangingPunct="1">
              <a:buNone/>
            </a:pPr>
            <a:endParaRPr lang="en-US" sz="2000" dirty="0" smtClean="0"/>
          </a:p>
          <a:p>
            <a:pPr marL="0" lvl="1" eaLnBrk="1" hangingPunct="1">
              <a:buNone/>
            </a:pPr>
            <a:r>
              <a:rPr lang="en-US" sz="2000" dirty="0" smtClean="0"/>
              <a:t>When they are activated, they typically cause out of proportion emotions and reactions.  Being aware of your icebergs is important because it helps with self regulation.</a:t>
            </a:r>
          </a:p>
          <a:p>
            <a:pPr marL="0" lvl="1" eaLnBrk="1" hangingPunct="1">
              <a:buNone/>
            </a:pPr>
            <a:endParaRPr lang="en-US" sz="2000" dirty="0" smtClean="0"/>
          </a:p>
          <a:p>
            <a:pPr marL="0" lvl="1" eaLnBrk="1" hangingPunct="1">
              <a:buNone/>
            </a:pPr>
            <a:r>
              <a:rPr lang="en-US" sz="2000" b="1" u="sng" dirty="0" smtClean="0"/>
              <a:t>Examples of Icebergs:</a:t>
            </a:r>
          </a:p>
          <a:p>
            <a:pPr marL="0" lvl="1" eaLnBrk="1" hangingPunct="1">
              <a:buNone/>
            </a:pPr>
            <a:r>
              <a:rPr lang="en-US" sz="2000" dirty="0" smtClean="0"/>
              <a:t>People should respect their elders.</a:t>
            </a:r>
          </a:p>
          <a:p>
            <a:pPr marL="0" lvl="1" eaLnBrk="1" hangingPunct="1">
              <a:buNone/>
            </a:pPr>
            <a:r>
              <a:rPr lang="en-US" sz="2000" dirty="0" smtClean="0"/>
              <a:t>Family comes First.</a:t>
            </a:r>
          </a:p>
          <a:p>
            <a:pPr marL="0" lvl="1" eaLnBrk="1" hangingPunct="1">
              <a:buNone/>
            </a:pPr>
            <a:r>
              <a:rPr lang="en-US" sz="2000" dirty="0" smtClean="0"/>
              <a:t>You should finish what you start.</a:t>
            </a:r>
          </a:p>
          <a:p>
            <a:pPr marL="0" lvl="1" eaLnBrk="1" hangingPunct="1">
              <a:buNone/>
            </a:pPr>
            <a:endParaRPr lang="en-US" sz="2200" dirty="0" smtClean="0"/>
          </a:p>
          <a:p>
            <a:pPr marL="0" lvl="1" eaLnBrk="1" hangingPunct="1">
              <a:buNone/>
            </a:pPr>
            <a:endParaRPr lang="en-US" sz="2200" dirty="0" smtClean="0"/>
          </a:p>
          <a:p>
            <a:pPr marL="0" lvl="1" eaLnBrk="1" hangingPunct="1">
              <a:buNone/>
            </a:pPr>
            <a:endParaRPr lang="en-US" sz="2200" dirty="0" smtClean="0"/>
          </a:p>
          <a:p>
            <a:pPr marL="0" lvl="1" eaLnBrk="1" hangingPunct="1">
              <a:buNone/>
            </a:pPr>
            <a:r>
              <a:rPr lang="en-US" sz="2200" dirty="0" smtClean="0"/>
              <a:t>  </a:t>
            </a:r>
          </a:p>
        </p:txBody>
      </p:sp>
      <p:sp>
        <p:nvSpPr>
          <p:cNvPr id="5" name="Rectangle 4"/>
          <p:cNvSpPr/>
          <p:nvPr/>
        </p:nvSpPr>
        <p:spPr>
          <a:xfrm rot="16200000">
            <a:off x="5454650" y="3155950"/>
            <a:ext cx="6858000" cy="546100"/>
          </a:xfrm>
          <a:prstGeom prst="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solidFill>
              </a:rPr>
              <a:t>Social (Self Awareness) - January</a:t>
            </a:r>
            <a:endParaRPr lang="en-US" sz="3200" b="1" dirty="0">
              <a:solidFill>
                <a:schemeClr val="tx1"/>
              </a:solidFill>
            </a:endParaRPr>
          </a:p>
        </p:txBody>
      </p:sp>
      <p:sp>
        <p:nvSpPr>
          <p:cNvPr id="83972" name="Title 5"/>
          <p:cNvSpPr>
            <a:spLocks noGrp="1"/>
          </p:cNvSpPr>
          <p:nvPr>
            <p:ph type="title"/>
          </p:nvPr>
        </p:nvSpPr>
        <p:spPr>
          <a:xfrm>
            <a:off x="457200" y="0"/>
            <a:ext cx="8229600" cy="884238"/>
          </a:xfrm>
        </p:spPr>
        <p:txBody>
          <a:bodyPr/>
          <a:lstStyle/>
          <a:p>
            <a:r>
              <a:rPr lang="en-US" dirty="0" smtClean="0"/>
              <a:t>Scenario – The Problem</a:t>
            </a:r>
          </a:p>
        </p:txBody>
      </p:sp>
      <p:sp>
        <p:nvSpPr>
          <p:cNvPr id="83973" name="Rectangle 4"/>
          <p:cNvSpPr>
            <a:spLocks noChangeArrowheads="1"/>
          </p:cNvSpPr>
          <p:nvPr/>
        </p:nvSpPr>
        <p:spPr bwMode="auto">
          <a:xfrm>
            <a:off x="228600" y="609600"/>
            <a:ext cx="8001000" cy="707886"/>
          </a:xfrm>
          <a:prstGeom prst="rect">
            <a:avLst/>
          </a:prstGeom>
          <a:noFill/>
          <a:ln w="9525">
            <a:noFill/>
            <a:miter lim="800000"/>
            <a:headEnd/>
            <a:tailEnd/>
          </a:ln>
        </p:spPr>
        <p:txBody>
          <a:bodyPr wrap="square">
            <a:spAutoFit/>
          </a:bodyPr>
          <a:lstStyle/>
          <a:p>
            <a:r>
              <a:rPr lang="en-US" sz="2000" b="1" u="sng" dirty="0">
                <a:solidFill>
                  <a:srgbClr val="FF0000"/>
                </a:solidFill>
                <a:latin typeface="Calibri" pitchFamily="34" charset="0"/>
                <a:ea typeface="MS PGothic" pitchFamily="34" charset="-128"/>
              </a:rPr>
              <a:t>Leader</a:t>
            </a:r>
            <a:r>
              <a:rPr lang="en-US" sz="2000" b="1" dirty="0">
                <a:solidFill>
                  <a:srgbClr val="FF0000"/>
                </a:solidFill>
                <a:latin typeface="Calibri" pitchFamily="34" charset="0"/>
                <a:ea typeface="MS PGothic" pitchFamily="34" charset="-128"/>
              </a:rPr>
              <a:t>:  Ask your Soldiers what they perceive the problem to </a:t>
            </a:r>
            <a:r>
              <a:rPr lang="en-US" sz="2000" b="1" dirty="0" smtClean="0">
                <a:solidFill>
                  <a:srgbClr val="FF0000"/>
                </a:solidFill>
                <a:latin typeface="Calibri" pitchFamily="34" charset="0"/>
                <a:ea typeface="MS PGothic" pitchFamily="34" charset="-128"/>
              </a:rPr>
              <a:t>be and then discuss “Icebergs” (open discussion – 2 minutes).</a:t>
            </a:r>
            <a:endParaRPr lang="en-US" sz="2000" b="1" dirty="0">
              <a:latin typeface="Calibri" pitchFamily="34" charset="0"/>
            </a:endParaRPr>
          </a:p>
        </p:txBody>
      </p:sp>
      <p:pic>
        <p:nvPicPr>
          <p:cNvPr id="7" name="~PP2882.WAV">
            <a:hlinkClick r:id="" action="ppaction://media"/>
          </p:cNvPr>
          <p:cNvPicPr>
            <a:picLocks noRot="1" noChangeAspect="1"/>
          </p:cNvPicPr>
          <p:nvPr>
            <a:wavAudioFile r:embed="rId1" name="~PP2882.WAV"/>
          </p:nvPr>
        </p:nvPicPr>
        <p:blipFill>
          <a:blip r:embed="rId3" cstate="print"/>
          <a:stretch>
            <a:fillRect/>
          </a:stretch>
        </p:blipFill>
        <p:spPr>
          <a:xfrm>
            <a:off x="8702675" y="6416675"/>
            <a:ext cx="304800" cy="304800"/>
          </a:xfrm>
          <a:prstGeom prst="rect">
            <a:avLst/>
          </a:prstGeom>
        </p:spPr>
      </p:pic>
    </p:spTree>
  </p:cSld>
  <p:clrMapOvr>
    <a:masterClrMapping/>
  </p:clrMapOvr>
  <p:transition advTm="2963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Content Placeholder 2"/>
          <p:cNvSpPr>
            <a:spLocks noGrp="1"/>
          </p:cNvSpPr>
          <p:nvPr>
            <p:ph idx="4294967295"/>
          </p:nvPr>
        </p:nvSpPr>
        <p:spPr>
          <a:xfrm>
            <a:off x="228600" y="1371600"/>
            <a:ext cx="8153400" cy="5486400"/>
          </a:xfrm>
        </p:spPr>
        <p:txBody>
          <a:bodyPr/>
          <a:lstStyle/>
          <a:p>
            <a:pPr marL="0" lvl="1" indent="0" eaLnBrk="1" hangingPunct="1">
              <a:spcBef>
                <a:spcPts val="0"/>
              </a:spcBef>
              <a:buNone/>
            </a:pPr>
            <a:r>
              <a:rPr lang="en-US" sz="2000" u="sng" dirty="0" smtClean="0">
                <a:ea typeface="MS PGothic" pitchFamily="34" charset="-128"/>
              </a:rPr>
              <a:t>Detecting Icebergs:</a:t>
            </a:r>
            <a:r>
              <a:rPr lang="en-US" sz="2000" dirty="0" smtClean="0">
                <a:ea typeface="MS PGothic" pitchFamily="34" charset="-128"/>
              </a:rPr>
              <a:t> “Detecting Icebergs” is a critical skill because it</a:t>
            </a:r>
          </a:p>
          <a:p>
            <a:pPr marL="0" lvl="1" indent="0" eaLnBrk="1" hangingPunct="1">
              <a:spcBef>
                <a:spcPts val="0"/>
              </a:spcBef>
              <a:buNone/>
            </a:pPr>
            <a:r>
              <a:rPr lang="en-US" sz="2000" dirty="0" smtClean="0">
                <a:ea typeface="MS PGothic" pitchFamily="34" charset="-128"/>
              </a:rPr>
              <a:t>increases self  awareness which allows us to have greater control </a:t>
            </a:r>
          </a:p>
          <a:p>
            <a:pPr marL="0" lvl="1" indent="0" eaLnBrk="1" hangingPunct="1">
              <a:spcBef>
                <a:spcPts val="0"/>
              </a:spcBef>
              <a:buNone/>
            </a:pPr>
            <a:r>
              <a:rPr lang="en-US" sz="2000" dirty="0" smtClean="0">
                <a:ea typeface="MS PGothic" pitchFamily="34" charset="-128"/>
              </a:rPr>
              <a:t>over our emotions and reactions.   You can identify your iceberg beliefs </a:t>
            </a:r>
          </a:p>
          <a:p>
            <a:pPr marL="0" lvl="1" indent="0" eaLnBrk="1" hangingPunct="1">
              <a:spcBef>
                <a:spcPts val="0"/>
              </a:spcBef>
              <a:buNone/>
            </a:pPr>
            <a:r>
              <a:rPr lang="en-US" sz="2000" dirty="0" smtClean="0">
                <a:ea typeface="MS PGothic" pitchFamily="34" charset="-128"/>
              </a:rPr>
              <a:t>by asking yourself four “what” questions.</a:t>
            </a:r>
          </a:p>
          <a:p>
            <a:pPr marL="0" lvl="1" indent="0" eaLnBrk="1" hangingPunct="1">
              <a:spcBef>
                <a:spcPts val="0"/>
              </a:spcBef>
              <a:buNone/>
            </a:pPr>
            <a:endParaRPr lang="en-US" sz="2000" dirty="0" smtClean="0">
              <a:ea typeface="MS PGothic" pitchFamily="34" charset="-128"/>
            </a:endParaRPr>
          </a:p>
          <a:p>
            <a:pPr marL="400050" lvl="2" indent="0" eaLnBrk="1" hangingPunct="1">
              <a:spcBef>
                <a:spcPts val="0"/>
              </a:spcBef>
              <a:buAutoNum type="arabicPeriod"/>
            </a:pPr>
            <a:r>
              <a:rPr lang="en-US" sz="2000" dirty="0" smtClean="0">
                <a:ea typeface="MS PGothic" pitchFamily="34" charset="-128"/>
              </a:rPr>
              <a:t>  What is the most upsetting part of that for me?</a:t>
            </a:r>
          </a:p>
          <a:p>
            <a:pPr marL="400050" lvl="2" indent="0" eaLnBrk="1" hangingPunct="1">
              <a:spcBef>
                <a:spcPts val="0"/>
              </a:spcBef>
              <a:buAutoNum type="arabicPeriod"/>
            </a:pPr>
            <a:r>
              <a:rPr lang="en-US" sz="2000" dirty="0" smtClean="0">
                <a:ea typeface="MS PGothic" pitchFamily="34" charset="-128"/>
              </a:rPr>
              <a:t>  What does that mean to me?</a:t>
            </a:r>
          </a:p>
          <a:p>
            <a:pPr marL="400050" lvl="2" indent="0" eaLnBrk="1" hangingPunct="1">
              <a:spcBef>
                <a:spcPts val="0"/>
              </a:spcBef>
              <a:buAutoNum type="arabicPeriod"/>
            </a:pPr>
            <a:r>
              <a:rPr lang="en-US" sz="2000" dirty="0" smtClean="0">
                <a:ea typeface="MS PGothic" pitchFamily="34" charset="-128"/>
              </a:rPr>
              <a:t>  What is the worst part of that for me?</a:t>
            </a:r>
          </a:p>
          <a:p>
            <a:pPr marL="400050" lvl="2" indent="0" eaLnBrk="1" hangingPunct="1">
              <a:spcBef>
                <a:spcPts val="0"/>
              </a:spcBef>
              <a:buAutoNum type="arabicPeriod"/>
            </a:pPr>
            <a:r>
              <a:rPr lang="en-US" sz="2000" dirty="0" smtClean="0">
                <a:ea typeface="MS PGothic" pitchFamily="34" charset="-128"/>
              </a:rPr>
              <a:t>  Assuming that is true, what about that is so upsetting to me?</a:t>
            </a:r>
          </a:p>
          <a:p>
            <a:pPr marL="0" lvl="1" indent="0" eaLnBrk="1" hangingPunct="1">
              <a:spcBef>
                <a:spcPts val="0"/>
              </a:spcBef>
              <a:buNone/>
            </a:pPr>
            <a:endParaRPr lang="en-US" sz="2000" dirty="0" smtClean="0">
              <a:ea typeface="MS PGothic" pitchFamily="34" charset="-128"/>
            </a:endParaRPr>
          </a:p>
          <a:p>
            <a:pPr marL="0" lvl="1" indent="0" eaLnBrk="1" hangingPunct="1">
              <a:spcBef>
                <a:spcPts val="0"/>
              </a:spcBef>
              <a:buNone/>
            </a:pPr>
            <a:r>
              <a:rPr lang="en-US" sz="2000" dirty="0" smtClean="0">
                <a:ea typeface="MS PGothic" pitchFamily="34" charset="-128"/>
              </a:rPr>
              <a:t>Questions can be asked in any order. The answer of the last question </a:t>
            </a:r>
          </a:p>
          <a:p>
            <a:pPr marL="0" lvl="1" indent="0" eaLnBrk="1" hangingPunct="1">
              <a:spcBef>
                <a:spcPts val="0"/>
              </a:spcBef>
              <a:buNone/>
            </a:pPr>
            <a:r>
              <a:rPr lang="en-US" sz="2000" dirty="0" smtClean="0">
                <a:ea typeface="MS PGothic" pitchFamily="34" charset="-128"/>
              </a:rPr>
              <a:t>must guide the next question.  Stop when the iceberg explains the </a:t>
            </a:r>
          </a:p>
          <a:p>
            <a:pPr marL="0" lvl="1" indent="0" eaLnBrk="1" hangingPunct="1">
              <a:spcBef>
                <a:spcPts val="0"/>
              </a:spcBef>
              <a:buNone/>
            </a:pPr>
            <a:r>
              <a:rPr lang="en-US" sz="2000" dirty="0" smtClean="0">
                <a:ea typeface="MS PGothic" pitchFamily="34" charset="-128"/>
              </a:rPr>
              <a:t>consequences (“passes the gut check”).</a:t>
            </a:r>
          </a:p>
          <a:p>
            <a:pPr marL="914400" lvl="1" indent="-457200" eaLnBrk="1" hangingPunct="1">
              <a:buNone/>
            </a:pPr>
            <a:endParaRPr lang="en-US" sz="2000" dirty="0" smtClean="0">
              <a:ea typeface="MS PGothic" pitchFamily="34" charset="-128"/>
            </a:endParaRPr>
          </a:p>
          <a:p>
            <a:pPr marL="914400" lvl="1" indent="-457200" eaLnBrk="1" hangingPunct="1">
              <a:buNone/>
            </a:pPr>
            <a:endParaRPr lang="en-US" sz="2000" dirty="0" smtClean="0">
              <a:ea typeface="MS PGothic" pitchFamily="34" charset="-128"/>
            </a:endParaRPr>
          </a:p>
        </p:txBody>
      </p:sp>
      <p:sp>
        <p:nvSpPr>
          <p:cNvPr id="84995" name="Slide Number Placeholder 3"/>
          <p:cNvSpPr txBox="1">
            <a:spLocks noGrp="1"/>
          </p:cNvSpPr>
          <p:nvPr/>
        </p:nvSpPr>
        <p:spPr bwMode="auto">
          <a:xfrm>
            <a:off x="7939088" y="6448425"/>
            <a:ext cx="873125" cy="325438"/>
          </a:xfrm>
          <a:prstGeom prst="rect">
            <a:avLst/>
          </a:prstGeom>
          <a:noFill/>
          <a:ln w="9525">
            <a:noFill/>
            <a:miter lim="800000"/>
            <a:headEnd/>
            <a:tailEnd/>
          </a:ln>
        </p:spPr>
        <p:txBody>
          <a:bodyPr lIns="91429" tIns="45714" rIns="91429" bIns="45714"/>
          <a:lstStyle/>
          <a:p>
            <a:pPr algn="ctr"/>
            <a:r>
              <a:rPr lang="en-US" sz="900" b="1" dirty="0">
                <a:solidFill>
                  <a:schemeClr val="bg1"/>
                </a:solidFill>
                <a:latin typeface="MetaBookLF-Caps"/>
              </a:rPr>
              <a:t>Page </a:t>
            </a:r>
            <a:fld id="{EC8D0712-2469-4F60-90B0-8E9C54DC8F14}" type="slidenum">
              <a:rPr lang="en-US" sz="900" b="1">
                <a:solidFill>
                  <a:schemeClr val="bg1"/>
                </a:solidFill>
                <a:latin typeface="Calibri" pitchFamily="34" charset="0"/>
              </a:rPr>
              <a:pPr algn="ctr"/>
              <a:t>6</a:t>
            </a:fld>
            <a:endParaRPr lang="en-US" sz="900" b="1" dirty="0">
              <a:solidFill>
                <a:schemeClr val="bg1"/>
              </a:solidFill>
              <a:latin typeface="Calibri" pitchFamily="34" charset="0"/>
            </a:endParaRPr>
          </a:p>
        </p:txBody>
      </p:sp>
      <p:sp>
        <p:nvSpPr>
          <p:cNvPr id="6" name="Rectangle 5"/>
          <p:cNvSpPr/>
          <p:nvPr/>
        </p:nvSpPr>
        <p:spPr>
          <a:xfrm rot="16200000">
            <a:off x="5454650" y="3155950"/>
            <a:ext cx="6858000" cy="546100"/>
          </a:xfrm>
          <a:prstGeom prst="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solidFill>
              </a:rPr>
              <a:t>Social (Self Awareness) - January</a:t>
            </a:r>
            <a:endParaRPr lang="en-US" sz="3200" b="1" dirty="0">
              <a:solidFill>
                <a:schemeClr val="tx1"/>
              </a:solidFill>
            </a:endParaRPr>
          </a:p>
        </p:txBody>
      </p:sp>
      <p:sp>
        <p:nvSpPr>
          <p:cNvPr id="7" name="Title 12"/>
          <p:cNvSpPr txBox="1">
            <a:spLocks/>
          </p:cNvSpPr>
          <p:nvPr/>
        </p:nvSpPr>
        <p:spPr>
          <a:xfrm>
            <a:off x="152400" y="0"/>
            <a:ext cx="8229600" cy="1143000"/>
          </a:xfrm>
          <a:prstGeom prst="rect">
            <a:avLst/>
          </a:prstGeom>
        </p:spPr>
        <p:txBody>
          <a:bodyPr/>
          <a:lstStyle/>
          <a:p>
            <a:pPr algn="ctr" eaLnBrk="0" hangingPunct="0">
              <a:defRPr/>
            </a:pPr>
            <a:r>
              <a:rPr lang="en-US" sz="3200" b="1" dirty="0">
                <a:solidFill>
                  <a:schemeClr val="tx2"/>
                </a:solidFill>
                <a:latin typeface="+mn-lt"/>
                <a:ea typeface="+mj-ea"/>
                <a:cs typeface="+mj-cs"/>
              </a:rPr>
              <a:t>Scenario – </a:t>
            </a:r>
            <a:r>
              <a:rPr lang="en-US" sz="3200" b="1" dirty="0" smtClean="0">
                <a:solidFill>
                  <a:schemeClr val="tx2"/>
                </a:solidFill>
                <a:latin typeface="+mn-lt"/>
                <a:ea typeface="+mj-ea"/>
                <a:cs typeface="+mj-cs"/>
              </a:rPr>
              <a:t>“Icebergs”</a:t>
            </a:r>
            <a:endParaRPr lang="en-US" sz="3200" b="1" dirty="0">
              <a:solidFill>
                <a:schemeClr val="tx2"/>
              </a:solidFill>
              <a:latin typeface="+mn-lt"/>
              <a:ea typeface="+mj-ea"/>
              <a:cs typeface="+mj-cs"/>
            </a:endParaRPr>
          </a:p>
        </p:txBody>
      </p:sp>
      <p:sp>
        <p:nvSpPr>
          <p:cNvPr id="84998" name="Rectangle 4"/>
          <p:cNvSpPr>
            <a:spLocks noChangeArrowheads="1"/>
          </p:cNvSpPr>
          <p:nvPr/>
        </p:nvSpPr>
        <p:spPr bwMode="auto">
          <a:xfrm>
            <a:off x="228600" y="685800"/>
            <a:ext cx="7810500" cy="400110"/>
          </a:xfrm>
          <a:prstGeom prst="rect">
            <a:avLst/>
          </a:prstGeom>
          <a:noFill/>
          <a:ln w="9525">
            <a:noFill/>
            <a:miter lim="800000"/>
            <a:headEnd/>
            <a:tailEnd/>
          </a:ln>
        </p:spPr>
        <p:txBody>
          <a:bodyPr wrap="square">
            <a:spAutoFit/>
          </a:bodyPr>
          <a:lstStyle/>
          <a:p>
            <a:r>
              <a:rPr lang="en-US" sz="2000" b="1" dirty="0">
                <a:solidFill>
                  <a:srgbClr val="FF0000"/>
                </a:solidFill>
                <a:latin typeface="Calibri" pitchFamily="34" charset="0"/>
                <a:ea typeface="MS PGothic" pitchFamily="34" charset="-128"/>
              </a:rPr>
              <a:t>Leader:  Discuss </a:t>
            </a:r>
            <a:r>
              <a:rPr lang="en-US" sz="2000" b="1" dirty="0" smtClean="0">
                <a:solidFill>
                  <a:srgbClr val="FF0000"/>
                </a:solidFill>
                <a:latin typeface="Calibri" pitchFamily="34" charset="0"/>
                <a:ea typeface="MS PGothic" pitchFamily="34" charset="-128"/>
              </a:rPr>
              <a:t>some “Icebergs” </a:t>
            </a:r>
            <a:r>
              <a:rPr lang="en-US" sz="2000" b="1" dirty="0">
                <a:solidFill>
                  <a:srgbClr val="FF0000"/>
                </a:solidFill>
                <a:latin typeface="Calibri" pitchFamily="34" charset="0"/>
                <a:ea typeface="MS PGothic" pitchFamily="34" charset="-128"/>
              </a:rPr>
              <a:t>that </a:t>
            </a:r>
            <a:r>
              <a:rPr lang="en-US" sz="2000" b="1" dirty="0" smtClean="0">
                <a:solidFill>
                  <a:srgbClr val="FF0000"/>
                </a:solidFill>
                <a:latin typeface="Calibri" pitchFamily="34" charset="0"/>
                <a:ea typeface="MS PGothic" pitchFamily="34" charset="-128"/>
              </a:rPr>
              <a:t>SGT Hardy may have.</a:t>
            </a:r>
            <a:endParaRPr lang="en-US" sz="2000" b="1" dirty="0">
              <a:solidFill>
                <a:srgbClr val="FF0000"/>
              </a:solidFill>
              <a:latin typeface="Calibri" pitchFamily="34" charset="0"/>
              <a:ea typeface="MS PGothic" pitchFamily="34" charset="-128"/>
            </a:endParaRPr>
          </a:p>
        </p:txBody>
      </p:sp>
      <p:pic>
        <p:nvPicPr>
          <p:cNvPr id="8" name="~PP1136.WAV">
            <a:hlinkClick r:id="" action="ppaction://media"/>
          </p:cNvPr>
          <p:cNvPicPr>
            <a:picLocks noRot="1" noChangeAspect="1"/>
          </p:cNvPicPr>
          <p:nvPr>
            <a:wavAudioFile r:embed="rId1" name="~PP1136.WAV"/>
          </p:nvPr>
        </p:nvPicPr>
        <p:blipFill>
          <a:blip r:embed="rId3" cstate="print"/>
          <a:stretch>
            <a:fillRect/>
          </a:stretch>
        </p:blipFill>
        <p:spPr>
          <a:xfrm>
            <a:off x="8702675" y="6416675"/>
            <a:ext cx="304800" cy="304800"/>
          </a:xfrm>
          <a:prstGeom prst="rect">
            <a:avLst/>
          </a:prstGeom>
        </p:spPr>
      </p:pic>
    </p:spTree>
  </p:cSld>
  <p:clrMapOvr>
    <a:masterClrMapping/>
  </p:clrMapOvr>
  <p:transition advTm="3102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3"/>
          <p:cNvSpPr>
            <a:spLocks noGrp="1"/>
          </p:cNvSpPr>
          <p:nvPr>
            <p:ph sz="half" idx="1"/>
          </p:nvPr>
        </p:nvSpPr>
        <p:spPr>
          <a:xfrm>
            <a:off x="217488" y="1447800"/>
            <a:ext cx="8164512" cy="5410200"/>
          </a:xfrm>
        </p:spPr>
        <p:txBody>
          <a:bodyPr/>
          <a:lstStyle/>
          <a:p>
            <a:pPr eaLnBrk="1" hangingPunct="1">
              <a:buNone/>
            </a:pPr>
            <a:r>
              <a:rPr lang="en-US" sz="2000" b="1" dirty="0" smtClean="0">
                <a:ea typeface="MS PGothic" pitchFamily="34" charset="-128"/>
              </a:rPr>
              <a:t>SGT Hardy: </a:t>
            </a:r>
            <a:r>
              <a:rPr lang="en-US" sz="2000" dirty="0" smtClean="0">
                <a:ea typeface="MS PGothic" pitchFamily="34" charset="-128"/>
              </a:rPr>
              <a:t>“This is wrong. </a:t>
            </a:r>
            <a:r>
              <a:rPr lang="en-US" sz="2000" dirty="0" smtClean="0"/>
              <a:t>Females should not be in the Infantry. “</a:t>
            </a:r>
            <a:endParaRPr lang="en-US" sz="2000" b="1" dirty="0" smtClean="0">
              <a:ea typeface="MS PGothic" pitchFamily="34" charset="-128"/>
            </a:endParaRPr>
          </a:p>
          <a:p>
            <a:pPr eaLnBrk="1" hangingPunct="1">
              <a:buNone/>
            </a:pPr>
            <a:r>
              <a:rPr lang="en-US" sz="2000" b="1" dirty="0" smtClean="0">
                <a:ea typeface="MS PGothic" pitchFamily="34" charset="-128"/>
              </a:rPr>
              <a:t>SFC Manly:  “</a:t>
            </a:r>
            <a:r>
              <a:rPr lang="en-US" sz="2000" dirty="0" smtClean="0">
                <a:ea typeface="MS PGothic" pitchFamily="34" charset="-128"/>
              </a:rPr>
              <a:t>What is the most upsetting part of that for you?”</a:t>
            </a:r>
          </a:p>
          <a:p>
            <a:pPr eaLnBrk="1" hangingPunct="1">
              <a:buNone/>
            </a:pPr>
            <a:r>
              <a:rPr lang="en-US" sz="2000" b="1" dirty="0" smtClean="0">
                <a:ea typeface="MS PGothic" pitchFamily="34" charset="-128"/>
              </a:rPr>
              <a:t>SGT Hardy: </a:t>
            </a:r>
            <a:r>
              <a:rPr lang="en-US" sz="2000" dirty="0" smtClean="0">
                <a:ea typeface="MS PGothic" pitchFamily="34" charset="-128"/>
              </a:rPr>
              <a:t>“They are going to be a distraction.”</a:t>
            </a:r>
          </a:p>
          <a:p>
            <a:pPr eaLnBrk="1" hangingPunct="1">
              <a:buNone/>
            </a:pPr>
            <a:r>
              <a:rPr lang="en-US" sz="2000" b="1" dirty="0" smtClean="0">
                <a:ea typeface="MS PGothic" pitchFamily="34" charset="-128"/>
              </a:rPr>
              <a:t>SFC Manly: </a:t>
            </a:r>
            <a:r>
              <a:rPr lang="en-US" sz="2000" dirty="0" smtClean="0">
                <a:ea typeface="MS PGothic" pitchFamily="34" charset="-128"/>
              </a:rPr>
              <a:t>“Assuming that they are going to be a distraction, what does that mean to you?”</a:t>
            </a:r>
          </a:p>
          <a:p>
            <a:pPr eaLnBrk="1" hangingPunct="1">
              <a:buNone/>
            </a:pPr>
            <a:r>
              <a:rPr lang="en-US" sz="2000" b="1" dirty="0" smtClean="0">
                <a:ea typeface="MS PGothic" pitchFamily="34" charset="-128"/>
              </a:rPr>
              <a:t>SGT Hardy: </a:t>
            </a:r>
            <a:r>
              <a:rPr lang="en-US" sz="2000" dirty="0" smtClean="0">
                <a:ea typeface="MS PGothic" pitchFamily="34" charset="-128"/>
              </a:rPr>
              <a:t>“The mission will not get accomplished because no one will take direction from a female platoon leader.”</a:t>
            </a:r>
          </a:p>
          <a:p>
            <a:pPr eaLnBrk="1" hangingPunct="1">
              <a:buNone/>
            </a:pPr>
            <a:r>
              <a:rPr lang="en-US" sz="2000" b="1" dirty="0" smtClean="0">
                <a:ea typeface="MS PGothic" pitchFamily="34" charset="-128"/>
              </a:rPr>
              <a:t>SFC Manly: </a:t>
            </a:r>
            <a:r>
              <a:rPr lang="en-US" sz="2000" dirty="0" smtClean="0">
                <a:ea typeface="MS PGothic" pitchFamily="34" charset="-128"/>
              </a:rPr>
              <a:t>“Assuming that no one will take direction from a female, what does that mean to you?”</a:t>
            </a:r>
          </a:p>
          <a:p>
            <a:pPr eaLnBrk="1" hangingPunct="1">
              <a:buNone/>
            </a:pPr>
            <a:r>
              <a:rPr lang="en-US" sz="2000" b="1" dirty="0" smtClean="0">
                <a:ea typeface="MS PGothic" pitchFamily="34" charset="-128"/>
              </a:rPr>
              <a:t>SGT Hardy: </a:t>
            </a:r>
            <a:r>
              <a:rPr lang="en-US" sz="2000" dirty="0" smtClean="0">
                <a:ea typeface="MS PGothic" pitchFamily="34" charset="-128"/>
              </a:rPr>
              <a:t>“We would have no leadership because </a:t>
            </a:r>
            <a:r>
              <a:rPr lang="en-US" sz="2000" u="sng" dirty="0" smtClean="0">
                <a:ea typeface="MS PGothic" pitchFamily="34" charset="-128"/>
              </a:rPr>
              <a:t>females cannot lead infantry Soldiers</a:t>
            </a:r>
            <a:r>
              <a:rPr lang="en-US" sz="2000" dirty="0" smtClean="0">
                <a:ea typeface="MS PGothic" pitchFamily="34" charset="-128"/>
              </a:rPr>
              <a:t>.” </a:t>
            </a:r>
            <a:r>
              <a:rPr lang="en-US" sz="2000" dirty="0" smtClean="0">
                <a:ea typeface="MS PGothic" pitchFamily="34" charset="-128"/>
                <a:sym typeface="Wingdings" pitchFamily="2" charset="2"/>
              </a:rPr>
              <a:t> </a:t>
            </a:r>
            <a:r>
              <a:rPr lang="en-US" sz="2000" b="1" dirty="0" smtClean="0">
                <a:ea typeface="MS PGothic" pitchFamily="34" charset="-128"/>
                <a:sym typeface="Wingdings" pitchFamily="2" charset="2"/>
              </a:rPr>
              <a:t>ICEBERG BELIEF</a:t>
            </a:r>
          </a:p>
          <a:p>
            <a:pPr eaLnBrk="1" hangingPunct="1">
              <a:buNone/>
            </a:pPr>
            <a:endParaRPr lang="en-US" sz="2000" b="1" dirty="0" smtClean="0">
              <a:ea typeface="MS PGothic" pitchFamily="34" charset="-128"/>
              <a:sym typeface="Wingdings" pitchFamily="2" charset="2"/>
            </a:endParaRPr>
          </a:p>
          <a:p>
            <a:pPr eaLnBrk="1" hangingPunct="1">
              <a:buNone/>
            </a:pPr>
            <a:r>
              <a:rPr lang="en-US" sz="2000" b="1" u="sng" dirty="0" smtClean="0">
                <a:solidFill>
                  <a:srgbClr val="FF0000"/>
                </a:solidFill>
                <a:latin typeface="Calibri" pitchFamily="34" charset="0"/>
                <a:ea typeface="MS PGothic" pitchFamily="34" charset="-128"/>
              </a:rPr>
              <a:t>Leader</a:t>
            </a:r>
            <a:r>
              <a:rPr lang="en-US" sz="2000" b="1" dirty="0" smtClean="0">
                <a:solidFill>
                  <a:srgbClr val="FF0000"/>
                </a:solidFill>
                <a:latin typeface="Calibri" pitchFamily="34" charset="0"/>
                <a:ea typeface="MS PGothic" pitchFamily="34" charset="-128"/>
              </a:rPr>
              <a:t>: Note that the iceberg belief is deeper than original statement of </a:t>
            </a:r>
          </a:p>
          <a:p>
            <a:pPr eaLnBrk="1" hangingPunct="1">
              <a:buNone/>
            </a:pPr>
            <a:r>
              <a:rPr lang="en-US" sz="2000" b="1" dirty="0" smtClean="0">
                <a:solidFill>
                  <a:srgbClr val="FF0000"/>
                </a:solidFill>
                <a:latin typeface="Calibri" pitchFamily="34" charset="0"/>
                <a:ea typeface="MS PGothic" pitchFamily="34" charset="-128"/>
              </a:rPr>
              <a:t>“Females should not be in the Infantry.” This is the belief that is driving SGT </a:t>
            </a:r>
          </a:p>
          <a:p>
            <a:pPr eaLnBrk="1" hangingPunct="1">
              <a:buNone/>
            </a:pPr>
            <a:r>
              <a:rPr lang="en-US" sz="2000" b="1" dirty="0" smtClean="0">
                <a:solidFill>
                  <a:srgbClr val="FF0000"/>
                </a:solidFill>
                <a:latin typeface="Calibri" pitchFamily="34" charset="0"/>
                <a:ea typeface="MS PGothic" pitchFamily="34" charset="-128"/>
              </a:rPr>
              <a:t>Hardy’s strong reaction to the female LT’s assignment. </a:t>
            </a:r>
            <a:endParaRPr lang="en-US" sz="2000" b="1" dirty="0" smtClean="0">
              <a:ea typeface="MS PGothic" pitchFamily="34" charset="-128"/>
            </a:endParaRPr>
          </a:p>
        </p:txBody>
      </p:sp>
      <p:sp>
        <p:nvSpPr>
          <p:cNvPr id="6" name="Rectangle 5"/>
          <p:cNvSpPr/>
          <p:nvPr/>
        </p:nvSpPr>
        <p:spPr>
          <a:xfrm rot="16200000">
            <a:off x="5454650" y="3155950"/>
            <a:ext cx="6858000" cy="546100"/>
          </a:xfrm>
          <a:prstGeom prst="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solidFill>
              </a:rPr>
              <a:t>Social (Self Awareness) - January</a:t>
            </a:r>
            <a:endParaRPr lang="en-US" sz="3200" b="1" dirty="0">
              <a:solidFill>
                <a:schemeClr val="tx1"/>
              </a:solidFill>
            </a:endParaRPr>
          </a:p>
        </p:txBody>
      </p:sp>
      <p:sp>
        <p:nvSpPr>
          <p:cNvPr id="8" name="Title 12"/>
          <p:cNvSpPr txBox="1">
            <a:spLocks/>
          </p:cNvSpPr>
          <p:nvPr/>
        </p:nvSpPr>
        <p:spPr>
          <a:xfrm>
            <a:off x="152400" y="0"/>
            <a:ext cx="8229600" cy="1143000"/>
          </a:xfrm>
          <a:prstGeom prst="rect">
            <a:avLst/>
          </a:prstGeom>
        </p:spPr>
        <p:txBody>
          <a:bodyPr/>
          <a:lstStyle/>
          <a:p>
            <a:pPr algn="ctr" eaLnBrk="0" hangingPunct="0">
              <a:defRPr/>
            </a:pPr>
            <a:r>
              <a:rPr lang="en-US" sz="3200" b="1" dirty="0">
                <a:solidFill>
                  <a:schemeClr val="tx2"/>
                </a:solidFill>
                <a:latin typeface="+mn-lt"/>
                <a:ea typeface="+mj-ea"/>
                <a:cs typeface="+mj-cs"/>
              </a:rPr>
              <a:t>Scenario – </a:t>
            </a:r>
            <a:r>
              <a:rPr lang="en-US" sz="3200" b="1" dirty="0" smtClean="0">
                <a:solidFill>
                  <a:schemeClr val="tx2"/>
                </a:solidFill>
                <a:latin typeface="+mn-lt"/>
                <a:ea typeface="+mj-ea"/>
                <a:cs typeface="+mj-cs"/>
              </a:rPr>
              <a:t>“Icebergs”</a:t>
            </a:r>
            <a:endParaRPr lang="en-US" sz="3200" b="1" dirty="0">
              <a:solidFill>
                <a:schemeClr val="tx2"/>
              </a:solidFill>
              <a:latin typeface="+mn-lt"/>
              <a:ea typeface="+mj-ea"/>
              <a:cs typeface="+mj-cs"/>
            </a:endParaRPr>
          </a:p>
        </p:txBody>
      </p:sp>
      <p:sp>
        <p:nvSpPr>
          <p:cNvPr id="86022" name="Rectangle 9"/>
          <p:cNvSpPr>
            <a:spLocks noChangeArrowheads="1"/>
          </p:cNvSpPr>
          <p:nvPr/>
        </p:nvSpPr>
        <p:spPr bwMode="auto">
          <a:xfrm>
            <a:off x="228600" y="685800"/>
            <a:ext cx="7848600" cy="707886"/>
          </a:xfrm>
          <a:prstGeom prst="rect">
            <a:avLst/>
          </a:prstGeom>
          <a:noFill/>
          <a:ln w="9525">
            <a:noFill/>
            <a:miter lim="800000"/>
            <a:headEnd/>
            <a:tailEnd/>
          </a:ln>
        </p:spPr>
        <p:txBody>
          <a:bodyPr wrap="square">
            <a:spAutoFit/>
          </a:bodyPr>
          <a:lstStyle/>
          <a:p>
            <a:r>
              <a:rPr lang="en-US" sz="2000" b="1" u="sng" dirty="0">
                <a:solidFill>
                  <a:srgbClr val="FF0000"/>
                </a:solidFill>
                <a:latin typeface="Calibri" pitchFamily="34" charset="0"/>
                <a:ea typeface="MS PGothic" pitchFamily="34" charset="-128"/>
              </a:rPr>
              <a:t>Leader</a:t>
            </a:r>
            <a:r>
              <a:rPr lang="en-US" sz="2000" b="1" dirty="0">
                <a:solidFill>
                  <a:srgbClr val="FF0000"/>
                </a:solidFill>
                <a:latin typeface="Calibri" pitchFamily="34" charset="0"/>
                <a:ea typeface="MS PGothic" pitchFamily="34" charset="-128"/>
              </a:rPr>
              <a:t>:  </a:t>
            </a:r>
            <a:r>
              <a:rPr lang="en-US" sz="2000" b="1" dirty="0" smtClean="0">
                <a:solidFill>
                  <a:srgbClr val="FF0000"/>
                </a:solidFill>
                <a:latin typeface="Calibri" pitchFamily="34" charset="0"/>
                <a:ea typeface="MS PGothic" pitchFamily="34" charset="-128"/>
              </a:rPr>
              <a:t>Have someone role play below script with you.  Note that this is normally an internal skill and not done with a partner.  </a:t>
            </a:r>
            <a:endParaRPr lang="en-US" sz="2000" dirty="0">
              <a:latin typeface="Calibri" pitchFamily="34" charset="0"/>
            </a:endParaRPr>
          </a:p>
        </p:txBody>
      </p:sp>
      <p:pic>
        <p:nvPicPr>
          <p:cNvPr id="7" name="~PP1147.WAV">
            <a:hlinkClick r:id="" action="ppaction://media"/>
          </p:cNvPr>
          <p:cNvPicPr>
            <a:picLocks noRot="1" noChangeAspect="1"/>
          </p:cNvPicPr>
          <p:nvPr>
            <a:wavAudioFile r:embed="rId1" name="~PP1147.WAV"/>
          </p:nvPr>
        </p:nvPicPr>
        <p:blipFill>
          <a:blip r:embed="rId3" cstate="print"/>
          <a:stretch>
            <a:fillRect/>
          </a:stretch>
        </p:blipFill>
        <p:spPr>
          <a:xfrm>
            <a:off x="8702675" y="6416675"/>
            <a:ext cx="304800" cy="304800"/>
          </a:xfrm>
          <a:prstGeom prst="rect">
            <a:avLst/>
          </a:prstGeom>
        </p:spPr>
      </p:pic>
    </p:spTree>
  </p:cSld>
  <p:clrMapOvr>
    <a:masterClrMapping/>
  </p:clrMapOvr>
  <p:transition advTm="3192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143000"/>
            <a:ext cx="8382000" cy="4983163"/>
          </a:xfrm>
        </p:spPr>
        <p:txBody>
          <a:bodyPr/>
          <a:lstStyle/>
          <a:p>
            <a:pPr>
              <a:buNone/>
            </a:pPr>
            <a:endParaRPr lang="en-US" sz="2000" dirty="0" smtClean="0">
              <a:solidFill>
                <a:srgbClr val="FF0000"/>
              </a:solidFill>
              <a:latin typeface="Calibri" pitchFamily="34" charset="0"/>
              <a:ea typeface="MS PGothic" pitchFamily="34" charset="-128"/>
            </a:endParaRPr>
          </a:p>
          <a:p>
            <a:pPr>
              <a:buNone/>
            </a:pPr>
            <a:r>
              <a:rPr lang="en-US" sz="2000" dirty="0" smtClean="0">
                <a:latin typeface="Calibri" pitchFamily="34" charset="0"/>
                <a:ea typeface="MS PGothic" pitchFamily="34" charset="-128"/>
              </a:rPr>
              <a:t>Once an iceberg is found, evaluate it.  Ask yourself the following questions:</a:t>
            </a:r>
          </a:p>
          <a:p>
            <a:pPr marL="857250" lvl="1" indent="-457200">
              <a:buAutoNum type="arabicPeriod"/>
            </a:pPr>
            <a:r>
              <a:rPr lang="en-US" sz="2000" dirty="0" smtClean="0">
                <a:latin typeface="Calibri" pitchFamily="34" charset="0"/>
                <a:ea typeface="MS PGothic" pitchFamily="34" charset="-128"/>
              </a:rPr>
              <a:t>Is this Iceberg helping or harming me?</a:t>
            </a:r>
          </a:p>
          <a:p>
            <a:pPr marL="857250" lvl="1" indent="-457200">
              <a:buAutoNum type="arabicPeriod"/>
            </a:pPr>
            <a:r>
              <a:rPr lang="en-US" sz="2000" dirty="0" smtClean="0">
                <a:latin typeface="Calibri" pitchFamily="34" charset="0"/>
                <a:ea typeface="MS PGothic" pitchFamily="34" charset="-128"/>
              </a:rPr>
              <a:t>Do I really believe this Iceberg to be true?</a:t>
            </a:r>
          </a:p>
          <a:p>
            <a:pPr marL="857250" lvl="1" indent="-457200">
              <a:buAutoNum type="arabicPeriod"/>
            </a:pPr>
            <a:r>
              <a:rPr lang="en-US" sz="2000" dirty="0" smtClean="0">
                <a:latin typeface="Calibri" pitchFamily="34" charset="0"/>
                <a:ea typeface="MS PGothic" pitchFamily="34" charset="-128"/>
              </a:rPr>
              <a:t>Do I value this Iceberg belief?</a:t>
            </a:r>
          </a:p>
          <a:p>
            <a:pPr marL="857250" lvl="1" indent="-457200">
              <a:buAutoNum type="arabicPeriod"/>
            </a:pPr>
            <a:r>
              <a:rPr lang="en-US" sz="2000" dirty="0" smtClean="0">
                <a:latin typeface="Calibri" pitchFamily="34" charset="0"/>
                <a:ea typeface="MS PGothic" pitchFamily="34" charset="-128"/>
              </a:rPr>
              <a:t>What should I do now that I am aware of this Iceberg?</a:t>
            </a:r>
          </a:p>
          <a:p>
            <a:pPr marL="457200" indent="-457200">
              <a:buAutoNum type="arabicPeriod"/>
            </a:pPr>
            <a:endParaRPr lang="en-US" sz="2000" dirty="0" smtClean="0">
              <a:latin typeface="Calibri" pitchFamily="34" charset="0"/>
              <a:ea typeface="MS PGothic" pitchFamily="34" charset="-128"/>
            </a:endParaRPr>
          </a:p>
          <a:p>
            <a:pPr marL="457200" indent="-457200">
              <a:buNone/>
            </a:pPr>
            <a:r>
              <a:rPr lang="en-US" sz="2000" dirty="0" smtClean="0">
                <a:latin typeface="Calibri" pitchFamily="34" charset="0"/>
                <a:ea typeface="MS PGothic" pitchFamily="34" charset="-128"/>
              </a:rPr>
              <a:t>Although SGT Hardy may feel strongly about having females in the Infantry, </a:t>
            </a:r>
          </a:p>
          <a:p>
            <a:pPr marL="457200" indent="-457200">
              <a:buNone/>
            </a:pPr>
            <a:r>
              <a:rPr lang="en-US" sz="2000" dirty="0" smtClean="0">
                <a:latin typeface="Calibri" pitchFamily="34" charset="0"/>
                <a:ea typeface="MS PGothic" pitchFamily="34" charset="-128"/>
              </a:rPr>
              <a:t>this Iceberg belief is harmful.  Army policy is out of his control.  SFC Manly </a:t>
            </a:r>
          </a:p>
          <a:p>
            <a:pPr marL="457200" indent="-457200">
              <a:buNone/>
            </a:pPr>
            <a:r>
              <a:rPr lang="en-US" sz="2000" dirty="0" smtClean="0">
                <a:latin typeface="Calibri" pitchFamily="34" charset="0"/>
                <a:ea typeface="MS PGothic" pitchFamily="34" charset="-128"/>
              </a:rPr>
              <a:t>should help him focus on strategies that he can learn to help cope with the </a:t>
            </a:r>
          </a:p>
          <a:p>
            <a:pPr marL="457200" indent="-457200">
              <a:buNone/>
            </a:pPr>
            <a:r>
              <a:rPr lang="en-US" sz="2000" dirty="0" smtClean="0">
                <a:latin typeface="Calibri" pitchFamily="34" charset="0"/>
                <a:ea typeface="MS PGothic" pitchFamily="34" charset="-128"/>
              </a:rPr>
              <a:t>change and help him continue to be an effective member of the </a:t>
            </a:r>
          </a:p>
          <a:p>
            <a:pPr marL="457200" indent="-457200">
              <a:buNone/>
            </a:pPr>
            <a:r>
              <a:rPr lang="en-US" sz="2000" dirty="0" smtClean="0">
                <a:latin typeface="Calibri" pitchFamily="34" charset="0"/>
                <a:ea typeface="MS PGothic" pitchFamily="34" charset="-128"/>
              </a:rPr>
              <a:t>organization.</a:t>
            </a:r>
          </a:p>
          <a:p>
            <a:pPr marL="457200" indent="-457200">
              <a:buAutoNum type="arabicPeriod"/>
            </a:pPr>
            <a:endParaRPr lang="en-US" sz="2000" dirty="0" smtClean="0">
              <a:latin typeface="Calibri" pitchFamily="34" charset="0"/>
              <a:ea typeface="MS PGothic" pitchFamily="34" charset="-128"/>
            </a:endParaRPr>
          </a:p>
          <a:p>
            <a:pPr marL="457200" indent="-457200">
              <a:buNone/>
            </a:pPr>
            <a:endParaRPr lang="en-US" sz="2000" dirty="0" smtClean="0">
              <a:latin typeface="Calibri" pitchFamily="34" charset="0"/>
              <a:ea typeface="MS PGothic" pitchFamily="34" charset="-128"/>
            </a:endParaRPr>
          </a:p>
          <a:p>
            <a:pPr>
              <a:buNone/>
            </a:pPr>
            <a:endParaRPr lang="en-US" sz="2000" dirty="0" smtClean="0">
              <a:solidFill>
                <a:srgbClr val="FF0000"/>
              </a:solidFill>
              <a:latin typeface="Calibri" pitchFamily="34" charset="0"/>
              <a:ea typeface="MS PGothic" pitchFamily="34" charset="-128"/>
            </a:endParaRPr>
          </a:p>
          <a:p>
            <a:pPr>
              <a:buNone/>
            </a:pPr>
            <a:endParaRPr lang="en-US" sz="2000" dirty="0" smtClean="0">
              <a:solidFill>
                <a:srgbClr val="FF0000"/>
              </a:solidFill>
              <a:latin typeface="Calibri" pitchFamily="34" charset="0"/>
              <a:ea typeface="MS PGothic" pitchFamily="34" charset="-128"/>
            </a:endParaRPr>
          </a:p>
          <a:p>
            <a:pPr>
              <a:buNone/>
            </a:pPr>
            <a:endParaRPr lang="en-US" sz="2000" dirty="0" smtClean="0">
              <a:solidFill>
                <a:srgbClr val="FF0000"/>
              </a:solidFill>
              <a:latin typeface="Calibri" pitchFamily="34" charset="0"/>
              <a:ea typeface="MS PGothic" pitchFamily="34" charset="-128"/>
            </a:endParaRPr>
          </a:p>
          <a:p>
            <a:pPr>
              <a:buNone/>
            </a:pPr>
            <a:endParaRPr lang="en-US" sz="2000" dirty="0" smtClean="0">
              <a:latin typeface="Calibri" pitchFamily="34" charset="0"/>
            </a:endParaRPr>
          </a:p>
          <a:p>
            <a:pPr>
              <a:buNone/>
            </a:pPr>
            <a:endParaRPr lang="en-US" dirty="0"/>
          </a:p>
        </p:txBody>
      </p:sp>
      <p:sp>
        <p:nvSpPr>
          <p:cNvPr id="6" name="Rectangle 5"/>
          <p:cNvSpPr/>
          <p:nvPr/>
        </p:nvSpPr>
        <p:spPr>
          <a:xfrm rot="16200000">
            <a:off x="5454650" y="3155950"/>
            <a:ext cx="6858000" cy="546100"/>
          </a:xfrm>
          <a:prstGeom prst="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solidFill>
              </a:rPr>
              <a:t>Social (Self Awareness) - January</a:t>
            </a:r>
            <a:endParaRPr lang="en-US" sz="3200" b="1" dirty="0">
              <a:solidFill>
                <a:schemeClr val="tx1"/>
              </a:solidFill>
            </a:endParaRPr>
          </a:p>
        </p:txBody>
      </p:sp>
      <p:sp>
        <p:nvSpPr>
          <p:cNvPr id="9" name="Title 12"/>
          <p:cNvSpPr txBox="1">
            <a:spLocks/>
          </p:cNvSpPr>
          <p:nvPr/>
        </p:nvSpPr>
        <p:spPr>
          <a:xfrm>
            <a:off x="152400" y="0"/>
            <a:ext cx="8229600" cy="1143000"/>
          </a:xfrm>
          <a:prstGeom prst="rect">
            <a:avLst/>
          </a:prstGeom>
        </p:spPr>
        <p:txBody>
          <a:bodyPr/>
          <a:lstStyle/>
          <a:p>
            <a:pPr algn="ctr" eaLnBrk="0" hangingPunct="0">
              <a:defRPr/>
            </a:pPr>
            <a:r>
              <a:rPr lang="en-US" sz="3200" b="1" dirty="0">
                <a:solidFill>
                  <a:schemeClr val="tx2"/>
                </a:solidFill>
                <a:latin typeface="+mn-lt"/>
                <a:ea typeface="+mj-ea"/>
                <a:cs typeface="+mj-cs"/>
              </a:rPr>
              <a:t>Scenario – </a:t>
            </a:r>
            <a:r>
              <a:rPr lang="en-US" sz="3200" b="1" dirty="0" smtClean="0">
                <a:solidFill>
                  <a:schemeClr val="tx2"/>
                </a:solidFill>
                <a:latin typeface="+mn-lt"/>
                <a:ea typeface="+mj-ea"/>
                <a:cs typeface="+mj-cs"/>
              </a:rPr>
              <a:t>“Icebergs”</a:t>
            </a:r>
            <a:endParaRPr lang="en-US" sz="3200" b="1" dirty="0">
              <a:solidFill>
                <a:schemeClr val="tx2"/>
              </a:solidFill>
              <a:latin typeface="+mn-lt"/>
              <a:ea typeface="+mj-ea"/>
              <a:cs typeface="+mj-cs"/>
            </a:endParaRPr>
          </a:p>
        </p:txBody>
      </p:sp>
      <p:sp>
        <p:nvSpPr>
          <p:cNvPr id="11" name="Rectangle 9"/>
          <p:cNvSpPr>
            <a:spLocks noChangeArrowheads="1"/>
          </p:cNvSpPr>
          <p:nvPr/>
        </p:nvSpPr>
        <p:spPr bwMode="auto">
          <a:xfrm>
            <a:off x="228600" y="685800"/>
            <a:ext cx="7848600" cy="707886"/>
          </a:xfrm>
          <a:prstGeom prst="rect">
            <a:avLst/>
          </a:prstGeom>
          <a:noFill/>
          <a:ln w="9525">
            <a:noFill/>
            <a:miter lim="800000"/>
            <a:headEnd/>
            <a:tailEnd/>
          </a:ln>
        </p:spPr>
        <p:txBody>
          <a:bodyPr wrap="square">
            <a:spAutoFit/>
          </a:bodyPr>
          <a:lstStyle/>
          <a:p>
            <a:r>
              <a:rPr lang="en-US" sz="2000" b="1" u="sng" dirty="0">
                <a:solidFill>
                  <a:srgbClr val="FF0000"/>
                </a:solidFill>
                <a:latin typeface="Calibri" pitchFamily="34" charset="0"/>
                <a:ea typeface="MS PGothic" pitchFamily="34" charset="-128"/>
              </a:rPr>
              <a:t>Leader</a:t>
            </a:r>
            <a:r>
              <a:rPr lang="en-US" sz="2000" b="1" dirty="0">
                <a:solidFill>
                  <a:srgbClr val="FF0000"/>
                </a:solidFill>
                <a:latin typeface="Calibri" pitchFamily="34" charset="0"/>
                <a:ea typeface="MS PGothic" pitchFamily="34" charset="-128"/>
              </a:rPr>
              <a:t>:  </a:t>
            </a:r>
            <a:r>
              <a:rPr lang="en-US" sz="2000" b="1" dirty="0" smtClean="0">
                <a:solidFill>
                  <a:srgbClr val="FF0000"/>
                </a:solidFill>
                <a:latin typeface="Calibri" pitchFamily="34" charset="0"/>
                <a:ea typeface="MS PGothic" pitchFamily="34" charset="-128"/>
              </a:rPr>
              <a:t>Ask the group what can be done now that the Iceberg has been detected.  Is this Iceberg helping or harming SGT Hardy?  </a:t>
            </a:r>
            <a:endParaRPr lang="en-US" sz="2000" dirty="0">
              <a:latin typeface="Calibri" pitchFamily="34" charset="0"/>
            </a:endParaRPr>
          </a:p>
        </p:txBody>
      </p:sp>
      <p:pic>
        <p:nvPicPr>
          <p:cNvPr id="7" name="~PP1580.WAV">
            <a:hlinkClick r:id="" action="ppaction://media"/>
          </p:cNvPr>
          <p:cNvPicPr>
            <a:picLocks noRot="1" noChangeAspect="1"/>
          </p:cNvPicPr>
          <p:nvPr>
            <a:wavAudioFile r:embed="rId1" name="~PP1580.WAV"/>
          </p:nvPr>
        </p:nvPicPr>
        <p:blipFill>
          <a:blip r:embed="rId3" cstate="print"/>
          <a:stretch>
            <a:fillRect/>
          </a:stretch>
        </p:blipFill>
        <p:spPr>
          <a:xfrm>
            <a:off x="8702675" y="6416675"/>
            <a:ext cx="304800" cy="304800"/>
          </a:xfrm>
          <a:prstGeom prst="rect">
            <a:avLst/>
          </a:prstGeom>
        </p:spPr>
      </p:pic>
    </p:spTree>
  </p:cSld>
  <p:clrMapOvr>
    <a:masterClrMapping/>
  </p:clrMapOvr>
  <p:transition advTm="31282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noChangeArrowheads="1"/>
          </p:cNvSpPr>
          <p:nvPr>
            <p:ph type="body" idx="4294967295"/>
          </p:nvPr>
        </p:nvSpPr>
        <p:spPr>
          <a:xfrm>
            <a:off x="228600" y="685800"/>
            <a:ext cx="8305800" cy="6172200"/>
          </a:xfrm>
        </p:spPr>
        <p:txBody>
          <a:bodyPr/>
          <a:lstStyle/>
          <a:p>
            <a:pPr marL="0" lvl="1" indent="0">
              <a:spcBef>
                <a:spcPts val="0"/>
              </a:spcBef>
              <a:buNone/>
              <a:defRPr/>
            </a:pPr>
            <a:r>
              <a:rPr lang="en-US" sz="2200" dirty="0" smtClean="0"/>
              <a:t>“Detecting Icebergs” builds upon the competency of self awareness  by helping you  identify and examine beliefs  that drive your emotions and reactions.  You can be a more effective Soldier by being aware of your thoughts, feelings and reactions because some  thoughts, feelings and reactions hinder effectiveness and others enhance effectiveness. </a:t>
            </a:r>
          </a:p>
          <a:p>
            <a:pPr marL="0" lvl="1" indent="0">
              <a:spcBef>
                <a:spcPts val="0"/>
              </a:spcBef>
              <a:buNone/>
              <a:defRPr/>
            </a:pPr>
            <a:endParaRPr lang="en-US" sz="2200" dirty="0" smtClean="0"/>
          </a:p>
          <a:p>
            <a:pPr marL="0" lvl="1" indent="0">
              <a:spcBef>
                <a:spcPts val="0"/>
              </a:spcBef>
              <a:buNone/>
              <a:defRPr/>
            </a:pPr>
            <a:r>
              <a:rPr lang="en-US" sz="2200" dirty="0" smtClean="0"/>
              <a:t>It is critical to be aware that certain situations trigger strong emotions that are hard for you to control.  Certain behaviors like being aggressive can be positive in some situations but negative in others.  Self awareness allows us to use emotions when appropriate.</a:t>
            </a:r>
          </a:p>
          <a:p>
            <a:pPr marL="0" lvl="1" indent="0">
              <a:spcBef>
                <a:spcPts val="0"/>
              </a:spcBef>
              <a:buNone/>
              <a:defRPr/>
            </a:pPr>
            <a:endParaRPr lang="en-US" sz="2200" dirty="0" smtClean="0"/>
          </a:p>
          <a:p>
            <a:pPr lvl="1">
              <a:buNone/>
              <a:defRPr/>
            </a:pPr>
            <a:endParaRPr lang="en-US" sz="2200" dirty="0" smtClean="0"/>
          </a:p>
        </p:txBody>
      </p:sp>
      <p:sp>
        <p:nvSpPr>
          <p:cNvPr id="4" name="Rectangle 3"/>
          <p:cNvSpPr/>
          <p:nvPr/>
        </p:nvSpPr>
        <p:spPr>
          <a:xfrm rot="16200000">
            <a:off x="5454650" y="3155950"/>
            <a:ext cx="6858000" cy="546100"/>
          </a:xfrm>
          <a:prstGeom prst="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solidFill>
              </a:rPr>
              <a:t>Social (Self Awareness) - January</a:t>
            </a:r>
            <a:endParaRPr lang="en-US" sz="3200" b="1" dirty="0">
              <a:solidFill>
                <a:schemeClr val="tx1"/>
              </a:solidFill>
            </a:endParaRPr>
          </a:p>
        </p:txBody>
      </p:sp>
      <p:sp>
        <p:nvSpPr>
          <p:cNvPr id="5" name="Title 12"/>
          <p:cNvSpPr txBox="1">
            <a:spLocks/>
          </p:cNvSpPr>
          <p:nvPr/>
        </p:nvSpPr>
        <p:spPr>
          <a:xfrm>
            <a:off x="152400" y="0"/>
            <a:ext cx="8229600" cy="1143000"/>
          </a:xfrm>
          <a:prstGeom prst="rect">
            <a:avLst/>
          </a:prstGeom>
        </p:spPr>
        <p:txBody>
          <a:bodyPr/>
          <a:lstStyle/>
          <a:p>
            <a:pPr algn="ctr" eaLnBrk="0" hangingPunct="0">
              <a:defRPr/>
            </a:pPr>
            <a:r>
              <a:rPr lang="en-US" sz="3200" b="1" dirty="0" smtClean="0">
                <a:solidFill>
                  <a:schemeClr val="tx2"/>
                </a:solidFill>
                <a:latin typeface="+mn-lt"/>
                <a:ea typeface="+mj-ea"/>
                <a:cs typeface="+mj-cs"/>
              </a:rPr>
              <a:t>Self Awareness</a:t>
            </a:r>
            <a:endParaRPr lang="en-US" sz="3200" b="1" dirty="0">
              <a:solidFill>
                <a:schemeClr val="tx2"/>
              </a:solidFill>
              <a:latin typeface="+mn-lt"/>
              <a:ea typeface="+mj-ea"/>
              <a:cs typeface="+mj-cs"/>
            </a:endParaRPr>
          </a:p>
        </p:txBody>
      </p:sp>
      <p:sp>
        <p:nvSpPr>
          <p:cNvPr id="6" name="Title 1"/>
          <p:cNvSpPr txBox="1">
            <a:spLocks/>
          </p:cNvSpPr>
          <p:nvPr/>
        </p:nvSpPr>
        <p:spPr bwMode="auto">
          <a:xfrm>
            <a:off x="381000" y="609600"/>
            <a:ext cx="8001000" cy="914400"/>
          </a:xfrm>
          <a:prstGeom prst="rect">
            <a:avLst/>
          </a:prstGeom>
          <a:noFill/>
          <a:ln>
            <a:miter lim="800000"/>
            <a:headEnd/>
            <a:tailEnd/>
          </a:ln>
        </p:spPr>
        <p:txBody>
          <a:bodyPr/>
          <a:lstStyle/>
          <a:p>
            <a:pPr fontAlgn="auto">
              <a:spcBef>
                <a:spcPts val="0"/>
              </a:spcBef>
              <a:spcAft>
                <a:spcPts val="0"/>
              </a:spcAft>
              <a:defRPr/>
            </a:pPr>
            <a:endParaRPr lang="en-US" sz="2000" b="1" kern="0" dirty="0">
              <a:solidFill>
                <a:schemeClr val="tx2"/>
              </a:solidFill>
              <a:latin typeface="+mj-lt"/>
              <a:ea typeface="+mj-ea"/>
              <a:cs typeface="Times New Roman" pitchFamily="18" charset="0"/>
            </a:endParaRPr>
          </a:p>
        </p:txBody>
      </p:sp>
      <p:sp>
        <p:nvSpPr>
          <p:cNvPr id="9" name="TextBox 8"/>
          <p:cNvSpPr txBox="1"/>
          <p:nvPr/>
        </p:nvSpPr>
        <p:spPr>
          <a:xfrm>
            <a:off x="228600" y="4419600"/>
            <a:ext cx="8305800" cy="1200329"/>
          </a:xfrm>
          <a:prstGeom prst="rect">
            <a:avLst/>
          </a:prstGeom>
          <a:noFill/>
        </p:spPr>
        <p:txBody>
          <a:bodyPr wrap="square" rtlCol="0">
            <a:spAutoFit/>
          </a:bodyPr>
          <a:lstStyle/>
          <a:p>
            <a:r>
              <a:rPr lang="en-US" b="1" u="sng" dirty="0" smtClean="0">
                <a:solidFill>
                  <a:srgbClr val="FF0000"/>
                </a:solidFill>
              </a:rPr>
              <a:t>Hunt the good stuff</a:t>
            </a:r>
            <a:r>
              <a:rPr lang="en-US" b="1" dirty="0" smtClean="0">
                <a:solidFill>
                  <a:srgbClr val="FF0000"/>
                </a:solidFill>
              </a:rPr>
              <a:t>: </a:t>
            </a:r>
            <a:r>
              <a:rPr lang="en-US" dirty="0" smtClean="0">
                <a:solidFill>
                  <a:srgbClr val="FF0000"/>
                </a:solidFill>
              </a:rPr>
              <a:t>Positive people think positively.  Focusing on positive experiences leads to an optimistic way of thinking.  Encourage your Soldiers to share a positive experience that they have had since last drill.  (Open discussion)</a:t>
            </a:r>
            <a:endParaRPr lang="en-US" dirty="0">
              <a:solidFill>
                <a:srgbClr val="FF0000"/>
              </a:solidFill>
            </a:endParaRPr>
          </a:p>
        </p:txBody>
      </p:sp>
      <p:pic>
        <p:nvPicPr>
          <p:cNvPr id="7" name="~PP2496.WAV">
            <a:hlinkClick r:id="" action="ppaction://media"/>
          </p:cNvPr>
          <p:cNvPicPr>
            <a:picLocks noRot="1" noChangeAspect="1"/>
          </p:cNvPicPr>
          <p:nvPr>
            <a:wavAudioFile r:embed="rId1" name="~PP2496.WAV"/>
          </p:nvPr>
        </p:nvPicPr>
        <p:blipFill>
          <a:blip r:embed="rId3" cstate="print"/>
          <a:stretch>
            <a:fillRect/>
          </a:stretch>
        </p:blipFill>
        <p:spPr>
          <a:xfrm>
            <a:off x="8702675" y="6416675"/>
            <a:ext cx="304800" cy="304800"/>
          </a:xfrm>
          <a:prstGeom prst="rect">
            <a:avLst/>
          </a:prstGeom>
        </p:spPr>
      </p:pic>
    </p:spTree>
  </p:cSld>
  <p:clrMapOvr>
    <a:masterClrMapping/>
  </p:clrMapOvr>
  <p:transition advTm="33083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1525</Words>
  <Application>Microsoft Office PowerPoint</Application>
  <PresentationFormat>On-screen Show (4:3)</PresentationFormat>
  <Paragraphs>145</Paragraphs>
  <Slides>12</Slides>
  <Notes>0</Notes>
  <HiddenSlides>0</HiddenSlides>
  <MMClips>12</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The Components of Social Fitness</vt:lpstr>
      <vt:lpstr>Unhealthy Social Fitness Behaviors</vt:lpstr>
      <vt:lpstr>Unhealthy Social Fitness Scenario</vt:lpstr>
      <vt:lpstr>Scenario – The Problem</vt:lpstr>
      <vt:lpstr>Slide 6</vt:lpstr>
      <vt:lpstr>Slide 7</vt:lpstr>
      <vt:lpstr>Slide 8</vt:lpstr>
      <vt:lpstr>Slide 9</vt:lpstr>
      <vt:lpstr>Scenario – Battle Buddy Aid</vt:lpstr>
      <vt:lpstr>Healthy Social Fitness Behaviors</vt:lpstr>
      <vt:lpstr>Slide 12</vt:lpstr>
    </vt:vector>
  </TitlesOfParts>
  <Company>United States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patrick.kaley</dc:creator>
  <cp:lastModifiedBy>patrick.kaley</cp:lastModifiedBy>
  <cp:revision>6</cp:revision>
  <dcterms:created xsi:type="dcterms:W3CDTF">2014-01-07T16:42:28Z</dcterms:created>
  <dcterms:modified xsi:type="dcterms:W3CDTF">2014-01-07T18:40:01Z</dcterms:modified>
</cp:coreProperties>
</file>