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302" r:id="rId3"/>
    <p:sldId id="303" r:id="rId4"/>
    <p:sldId id="305" r:id="rId5"/>
    <p:sldId id="306" r:id="rId6"/>
    <p:sldId id="307" r:id="rId7"/>
    <p:sldId id="308" r:id="rId8"/>
    <p:sldId id="309" r:id="rId9"/>
    <p:sldId id="310" r:id="rId10"/>
    <p:sldId id="311" r:id="rId11"/>
    <p:sldId id="312" r:id="rId12"/>
    <p:sldId id="313" r:id="rId13"/>
    <p:sldId id="316" r:id="rId14"/>
    <p:sldId id="314" r:id="rId15"/>
    <p:sldId id="315" r:id="rId16"/>
    <p:sldId id="31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A5D366-FB95-84FB-E200-44C667813DC2}" name="Josh Stickle" initials="JS" userId="430a975d04664f9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stings, Shannon F" initials="HSF" lastIdx="2" clrIdx="0">
    <p:extLst>
      <p:ext uri="{19B8F6BF-5375-455C-9EA6-DF929625EA0E}">
        <p15:presenceInfo xmlns:p15="http://schemas.microsoft.com/office/powerpoint/2012/main" userId="S-1-5-21-1388330954-3705283503-357513848-13862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99921-B4F6-473E-BA55-C1715CC84786}" v="25" dt="2024-10-29T12:17:54.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0805" autoAdjust="0"/>
  </p:normalViewPr>
  <p:slideViewPr>
    <p:cSldViewPr snapToGrid="0">
      <p:cViewPr varScale="1">
        <p:scale>
          <a:sx n="56" d="100"/>
          <a:sy n="56" d="100"/>
        </p:scale>
        <p:origin x="920" y="52"/>
      </p:cViewPr>
      <p:guideLst/>
    </p:cSldViewPr>
  </p:slideViewPr>
  <p:notesTextViewPr>
    <p:cViewPr>
      <p:scale>
        <a:sx n="1" d="1"/>
        <a:sy n="1" d="1"/>
      </p:scale>
      <p:origin x="0" y="0"/>
    </p:cViewPr>
  </p:notesTextViewPr>
  <p:notesViewPr>
    <p:cSldViewPr snapToGrid="0">
      <p:cViewPr varScale="1">
        <p:scale>
          <a:sx n="110" d="100"/>
          <a:sy n="110" d="100"/>
        </p:scale>
        <p:origin x="5214"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kpatrick, Grace Y SSG USARMY NG NYARNG (USA)" userId="983b17f6-b5f0-46bd-b042-2aa7417db912" providerId="ADAL" clId="{5FAB55C6-0600-4456-919D-E63DF5AACEB2}"/>
    <pc:docChg chg="undo custSel modSld">
      <pc:chgData name="Kirkpatrick, Grace Y SSG USARMY NG NYARNG (USA)" userId="983b17f6-b5f0-46bd-b042-2aa7417db912" providerId="ADAL" clId="{5FAB55C6-0600-4456-919D-E63DF5AACEB2}" dt="2024-10-20T13:44:05.306" v="4976" actId="478"/>
      <pc:docMkLst>
        <pc:docMk/>
      </pc:docMkLst>
      <pc:sldChg chg="modSp mod">
        <pc:chgData name="Kirkpatrick, Grace Y SSG USARMY NG NYARNG (USA)" userId="983b17f6-b5f0-46bd-b042-2aa7417db912" providerId="ADAL" clId="{5FAB55C6-0600-4456-919D-E63DF5AACEB2}" dt="2024-10-20T13:34:06.704" v="4273" actId="20577"/>
        <pc:sldMkLst>
          <pc:docMk/>
          <pc:sldMk cId="3023517993" sldId="305"/>
        </pc:sldMkLst>
        <pc:spChg chg="mod">
          <ac:chgData name="Kirkpatrick, Grace Y SSG USARMY NG NYARNG (USA)" userId="983b17f6-b5f0-46bd-b042-2aa7417db912" providerId="ADAL" clId="{5FAB55C6-0600-4456-919D-E63DF5AACEB2}" dt="2024-10-20T13:34:06.704" v="4273" actId="20577"/>
          <ac:spMkLst>
            <pc:docMk/>
            <pc:sldMk cId="3023517993" sldId="305"/>
            <ac:spMk id="2" creationId="{68714EE9-C0EF-03C8-A6A4-73BA16135159}"/>
          </ac:spMkLst>
        </pc:spChg>
      </pc:sldChg>
      <pc:sldChg chg="modSp mod">
        <pc:chgData name="Kirkpatrick, Grace Y SSG USARMY NG NYARNG (USA)" userId="983b17f6-b5f0-46bd-b042-2aa7417db912" providerId="ADAL" clId="{5FAB55C6-0600-4456-919D-E63DF5AACEB2}" dt="2024-10-20T13:34:49.568" v="4297" actId="20577"/>
        <pc:sldMkLst>
          <pc:docMk/>
          <pc:sldMk cId="118680018" sldId="306"/>
        </pc:sldMkLst>
        <pc:spChg chg="mod">
          <ac:chgData name="Kirkpatrick, Grace Y SSG USARMY NG NYARNG (USA)" userId="983b17f6-b5f0-46bd-b042-2aa7417db912" providerId="ADAL" clId="{5FAB55C6-0600-4456-919D-E63DF5AACEB2}" dt="2024-10-20T13:34:49.568" v="4297" actId="20577"/>
          <ac:spMkLst>
            <pc:docMk/>
            <pc:sldMk cId="118680018" sldId="306"/>
            <ac:spMk id="2" creationId="{68714EE9-C0EF-03C8-A6A4-73BA16135159}"/>
          </ac:spMkLst>
        </pc:spChg>
      </pc:sldChg>
      <pc:sldChg chg="modSp mod">
        <pc:chgData name="Kirkpatrick, Grace Y SSG USARMY NG NYARNG (USA)" userId="983b17f6-b5f0-46bd-b042-2aa7417db912" providerId="ADAL" clId="{5FAB55C6-0600-4456-919D-E63DF5AACEB2}" dt="2024-10-20T13:35:23.322" v="4312" actId="20577"/>
        <pc:sldMkLst>
          <pc:docMk/>
          <pc:sldMk cId="608425887" sldId="308"/>
        </pc:sldMkLst>
        <pc:spChg chg="mod">
          <ac:chgData name="Kirkpatrick, Grace Y SSG USARMY NG NYARNG (USA)" userId="983b17f6-b5f0-46bd-b042-2aa7417db912" providerId="ADAL" clId="{5FAB55C6-0600-4456-919D-E63DF5AACEB2}" dt="2024-10-20T13:35:23.322" v="4312" actId="20577"/>
          <ac:spMkLst>
            <pc:docMk/>
            <pc:sldMk cId="608425887" sldId="308"/>
            <ac:spMk id="2" creationId="{68714EE9-C0EF-03C8-A6A4-73BA16135159}"/>
          </ac:spMkLst>
        </pc:spChg>
      </pc:sldChg>
      <pc:sldChg chg="modSp mod">
        <pc:chgData name="Kirkpatrick, Grace Y SSG USARMY NG NYARNG (USA)" userId="983b17f6-b5f0-46bd-b042-2aa7417db912" providerId="ADAL" clId="{5FAB55C6-0600-4456-919D-E63DF5AACEB2}" dt="2024-10-20T13:35:58.558" v="4342" actId="20577"/>
        <pc:sldMkLst>
          <pc:docMk/>
          <pc:sldMk cId="4175326329" sldId="309"/>
        </pc:sldMkLst>
        <pc:spChg chg="mod">
          <ac:chgData name="Kirkpatrick, Grace Y SSG USARMY NG NYARNG (USA)" userId="983b17f6-b5f0-46bd-b042-2aa7417db912" providerId="ADAL" clId="{5FAB55C6-0600-4456-919D-E63DF5AACEB2}" dt="2024-10-20T13:35:58.558" v="4342" actId="20577"/>
          <ac:spMkLst>
            <pc:docMk/>
            <pc:sldMk cId="4175326329" sldId="309"/>
            <ac:spMk id="2" creationId="{68714EE9-C0EF-03C8-A6A4-73BA16135159}"/>
          </ac:spMkLst>
        </pc:spChg>
        <pc:spChg chg="mod">
          <ac:chgData name="Kirkpatrick, Grace Y SSG USARMY NG NYARNG (USA)" userId="983b17f6-b5f0-46bd-b042-2aa7417db912" providerId="ADAL" clId="{5FAB55C6-0600-4456-919D-E63DF5AACEB2}" dt="2024-10-20T13:16:02.862" v="2242" actId="1076"/>
          <ac:spMkLst>
            <pc:docMk/>
            <pc:sldMk cId="4175326329" sldId="309"/>
            <ac:spMk id="3" creationId="{4A0B5AE3-81ED-7F52-4EC5-EC1605651C59}"/>
          </ac:spMkLst>
        </pc:spChg>
      </pc:sldChg>
      <pc:sldChg chg="modSp mod">
        <pc:chgData name="Kirkpatrick, Grace Y SSG USARMY NG NYARNG (USA)" userId="983b17f6-b5f0-46bd-b042-2aa7417db912" providerId="ADAL" clId="{5FAB55C6-0600-4456-919D-E63DF5AACEB2}" dt="2024-10-20T13:37:07.933" v="4403" actId="20577"/>
        <pc:sldMkLst>
          <pc:docMk/>
          <pc:sldMk cId="1976825057" sldId="310"/>
        </pc:sldMkLst>
        <pc:spChg chg="mod">
          <ac:chgData name="Kirkpatrick, Grace Y SSG USARMY NG NYARNG (USA)" userId="983b17f6-b5f0-46bd-b042-2aa7417db912" providerId="ADAL" clId="{5FAB55C6-0600-4456-919D-E63DF5AACEB2}" dt="2024-10-20T13:37:07.933" v="4403" actId="20577"/>
          <ac:spMkLst>
            <pc:docMk/>
            <pc:sldMk cId="1976825057" sldId="310"/>
            <ac:spMk id="2" creationId="{68714EE9-C0EF-03C8-A6A4-73BA16135159}"/>
          </ac:spMkLst>
        </pc:spChg>
      </pc:sldChg>
      <pc:sldChg chg="modSp mod">
        <pc:chgData name="Kirkpatrick, Grace Y SSG USARMY NG NYARNG (USA)" userId="983b17f6-b5f0-46bd-b042-2aa7417db912" providerId="ADAL" clId="{5FAB55C6-0600-4456-919D-E63DF5AACEB2}" dt="2024-10-20T13:38:55.198" v="4505" actId="20577"/>
        <pc:sldMkLst>
          <pc:docMk/>
          <pc:sldMk cId="3416998948" sldId="311"/>
        </pc:sldMkLst>
        <pc:spChg chg="mod">
          <ac:chgData name="Kirkpatrick, Grace Y SSG USARMY NG NYARNG (USA)" userId="983b17f6-b5f0-46bd-b042-2aa7417db912" providerId="ADAL" clId="{5FAB55C6-0600-4456-919D-E63DF5AACEB2}" dt="2024-10-20T13:38:55.198" v="4505" actId="20577"/>
          <ac:spMkLst>
            <pc:docMk/>
            <pc:sldMk cId="3416998948" sldId="311"/>
            <ac:spMk id="2" creationId="{68714EE9-C0EF-03C8-A6A4-73BA16135159}"/>
          </ac:spMkLst>
        </pc:spChg>
        <pc:spChg chg="mod">
          <ac:chgData name="Kirkpatrick, Grace Y SSG USARMY NG NYARNG (USA)" userId="983b17f6-b5f0-46bd-b042-2aa7417db912" providerId="ADAL" clId="{5FAB55C6-0600-4456-919D-E63DF5AACEB2}" dt="2024-10-20T13:29:15.308" v="3752" actId="1076"/>
          <ac:spMkLst>
            <pc:docMk/>
            <pc:sldMk cId="3416998948" sldId="311"/>
            <ac:spMk id="3" creationId="{BD0A16CC-5EB0-0EB7-A9EC-73D5CF4A53C1}"/>
          </ac:spMkLst>
        </pc:spChg>
      </pc:sldChg>
      <pc:sldChg chg="modSp mod">
        <pc:chgData name="Kirkpatrick, Grace Y SSG USARMY NG NYARNG (USA)" userId="983b17f6-b5f0-46bd-b042-2aa7417db912" providerId="ADAL" clId="{5FAB55C6-0600-4456-919D-E63DF5AACEB2}" dt="2024-10-20T13:40:26.721" v="4627" actId="20577"/>
        <pc:sldMkLst>
          <pc:docMk/>
          <pc:sldMk cId="1384972982" sldId="312"/>
        </pc:sldMkLst>
        <pc:spChg chg="mod">
          <ac:chgData name="Kirkpatrick, Grace Y SSG USARMY NG NYARNG (USA)" userId="983b17f6-b5f0-46bd-b042-2aa7417db912" providerId="ADAL" clId="{5FAB55C6-0600-4456-919D-E63DF5AACEB2}" dt="2024-10-20T13:40:26.721" v="4627" actId="20577"/>
          <ac:spMkLst>
            <pc:docMk/>
            <pc:sldMk cId="1384972982" sldId="312"/>
            <ac:spMk id="2" creationId="{68714EE9-C0EF-03C8-A6A4-73BA16135159}"/>
          </ac:spMkLst>
        </pc:spChg>
      </pc:sldChg>
      <pc:sldChg chg="modSp mod">
        <pc:chgData name="Kirkpatrick, Grace Y SSG USARMY NG NYARNG (USA)" userId="983b17f6-b5f0-46bd-b042-2aa7417db912" providerId="ADAL" clId="{5FAB55C6-0600-4456-919D-E63DF5AACEB2}" dt="2024-10-20T13:43:34.198" v="4974" actId="20577"/>
        <pc:sldMkLst>
          <pc:docMk/>
          <pc:sldMk cId="3558153268" sldId="313"/>
        </pc:sldMkLst>
        <pc:spChg chg="mod">
          <ac:chgData name="Kirkpatrick, Grace Y SSG USARMY NG NYARNG (USA)" userId="983b17f6-b5f0-46bd-b042-2aa7417db912" providerId="ADAL" clId="{5FAB55C6-0600-4456-919D-E63DF5AACEB2}" dt="2024-10-20T13:43:34.198" v="4974" actId="20577"/>
          <ac:spMkLst>
            <pc:docMk/>
            <pc:sldMk cId="3558153268" sldId="313"/>
            <ac:spMk id="2" creationId="{68714EE9-C0EF-03C8-A6A4-73BA16135159}"/>
          </ac:spMkLst>
        </pc:spChg>
      </pc:sldChg>
      <pc:sldChg chg="delSp modSp mod">
        <pc:chgData name="Kirkpatrick, Grace Y SSG USARMY NG NYARNG (USA)" userId="983b17f6-b5f0-46bd-b042-2aa7417db912" providerId="ADAL" clId="{5FAB55C6-0600-4456-919D-E63DF5AACEB2}" dt="2024-10-20T13:44:05.306" v="4976" actId="478"/>
        <pc:sldMkLst>
          <pc:docMk/>
          <pc:sldMk cId="2235194146" sldId="314"/>
        </pc:sldMkLst>
        <pc:spChg chg="mod">
          <ac:chgData name="Kirkpatrick, Grace Y SSG USARMY NG NYARNG (USA)" userId="983b17f6-b5f0-46bd-b042-2aa7417db912" providerId="ADAL" clId="{5FAB55C6-0600-4456-919D-E63DF5AACEB2}" dt="2024-10-20T13:44:00.450" v="4975" actId="20577"/>
          <ac:spMkLst>
            <pc:docMk/>
            <pc:sldMk cId="2235194146" sldId="314"/>
            <ac:spMk id="3" creationId="{9B5D4B7A-6863-39C0-8081-9F1AC6A1AD24}"/>
          </ac:spMkLst>
        </pc:spChg>
        <pc:spChg chg="del">
          <ac:chgData name="Kirkpatrick, Grace Y SSG USARMY NG NYARNG (USA)" userId="983b17f6-b5f0-46bd-b042-2aa7417db912" providerId="ADAL" clId="{5FAB55C6-0600-4456-919D-E63DF5AACEB2}" dt="2024-10-20T13:44:05.306" v="4976" actId="478"/>
          <ac:spMkLst>
            <pc:docMk/>
            <pc:sldMk cId="2235194146" sldId="314"/>
            <ac:spMk id="4" creationId="{0709B9D2-7361-07C6-7FE5-4407A5A5756E}"/>
          </ac:spMkLst>
        </pc:spChg>
      </pc:sldChg>
    </pc:docChg>
  </pc:docChgLst>
  <pc:docChgLst>
    <pc:chgData name="RICCI, JAMIE-LYN M CIV USAF ANG 109 AW/SARC" userId="6e3d13d9-a49b-48c5-b388-6ce93630f15c" providerId="ADAL" clId="{AC599921-B4F6-473E-BA55-C1715CC84786}"/>
    <pc:docChg chg="undo custSel addSld delSld modSld sldOrd">
      <pc:chgData name="RICCI, JAMIE-LYN M CIV USAF ANG 109 AW/SARC" userId="6e3d13d9-a49b-48c5-b388-6ce93630f15c" providerId="ADAL" clId="{AC599921-B4F6-473E-BA55-C1715CC84786}" dt="2024-10-31T17:10:18.267" v="927" actId="20577"/>
      <pc:docMkLst>
        <pc:docMk/>
      </pc:docMkLst>
      <pc:sldChg chg="modSp mod">
        <pc:chgData name="RICCI, JAMIE-LYN M CIV USAF ANG 109 AW/SARC" userId="6e3d13d9-a49b-48c5-b388-6ce93630f15c" providerId="ADAL" clId="{AC599921-B4F6-473E-BA55-C1715CC84786}" dt="2024-10-21T16:06:16.774" v="167" actId="113"/>
        <pc:sldMkLst>
          <pc:docMk/>
          <pc:sldMk cId="809753787" sldId="256"/>
        </pc:sldMkLst>
        <pc:spChg chg="mod">
          <ac:chgData name="RICCI, JAMIE-LYN M CIV USAF ANG 109 AW/SARC" userId="6e3d13d9-a49b-48c5-b388-6ce93630f15c" providerId="ADAL" clId="{AC599921-B4F6-473E-BA55-C1715CC84786}" dt="2024-10-21T16:06:16.774" v="167" actId="113"/>
          <ac:spMkLst>
            <pc:docMk/>
            <pc:sldMk cId="809753787" sldId="256"/>
            <ac:spMk id="10" creationId="{872AA6CD-2957-F414-1E47-BB4FDD97C1AB}"/>
          </ac:spMkLst>
        </pc:spChg>
      </pc:sldChg>
      <pc:sldChg chg="modSp del mod">
        <pc:chgData name="RICCI, JAMIE-LYN M CIV USAF ANG 109 AW/SARC" userId="6e3d13d9-a49b-48c5-b388-6ce93630f15c" providerId="ADAL" clId="{AC599921-B4F6-473E-BA55-C1715CC84786}" dt="2024-10-22T13:47:55.783" v="457" actId="2696"/>
        <pc:sldMkLst>
          <pc:docMk/>
          <pc:sldMk cId="3190831444" sldId="300"/>
        </pc:sldMkLst>
        <pc:spChg chg="mod">
          <ac:chgData name="RICCI, JAMIE-LYN M CIV USAF ANG 109 AW/SARC" userId="6e3d13d9-a49b-48c5-b388-6ce93630f15c" providerId="ADAL" clId="{AC599921-B4F6-473E-BA55-C1715CC84786}" dt="2024-10-21T15:51:28.922" v="166" actId="20577"/>
          <ac:spMkLst>
            <pc:docMk/>
            <pc:sldMk cId="3190831444" sldId="300"/>
            <ac:spMk id="3" creationId="{56C1783C-6FEE-C16C-D9EA-1A172B2377AB}"/>
          </ac:spMkLst>
        </pc:spChg>
      </pc:sldChg>
      <pc:sldChg chg="modSp mod modNotesTx">
        <pc:chgData name="RICCI, JAMIE-LYN M CIV USAF ANG 109 AW/SARC" userId="6e3d13d9-a49b-48c5-b388-6ce93630f15c" providerId="ADAL" clId="{AC599921-B4F6-473E-BA55-C1715CC84786}" dt="2024-10-29T12:54:55.623" v="911" actId="20577"/>
        <pc:sldMkLst>
          <pc:docMk/>
          <pc:sldMk cId="143178423" sldId="302"/>
        </pc:sldMkLst>
        <pc:spChg chg="mod">
          <ac:chgData name="RICCI, JAMIE-LYN M CIV USAF ANG 109 AW/SARC" userId="6e3d13d9-a49b-48c5-b388-6ce93630f15c" providerId="ADAL" clId="{AC599921-B4F6-473E-BA55-C1715CC84786}" dt="2024-10-21T14:18:59.451" v="37" actId="122"/>
          <ac:spMkLst>
            <pc:docMk/>
            <pc:sldMk cId="143178423" sldId="302"/>
            <ac:spMk id="2" creationId="{00000000-0000-0000-0000-000000000000}"/>
          </ac:spMkLst>
        </pc:spChg>
        <pc:graphicFrameChg chg="mod">
          <ac:chgData name="RICCI, JAMIE-LYN M CIV USAF ANG 109 AW/SARC" userId="6e3d13d9-a49b-48c5-b388-6ce93630f15c" providerId="ADAL" clId="{AC599921-B4F6-473E-BA55-C1715CC84786}" dt="2024-10-28T14:42:37.336" v="481" actId="20577"/>
          <ac:graphicFrameMkLst>
            <pc:docMk/>
            <pc:sldMk cId="143178423" sldId="302"/>
            <ac:graphicFrameMk id="41" creationId="{20118DD5-47AD-7C00-542C-7957C748A85D}"/>
          </ac:graphicFrameMkLst>
        </pc:graphicFrameChg>
      </pc:sldChg>
      <pc:sldChg chg="addSp modSp mod">
        <pc:chgData name="RICCI, JAMIE-LYN M CIV USAF ANG 109 AW/SARC" userId="6e3d13d9-a49b-48c5-b388-6ce93630f15c" providerId="ADAL" clId="{AC599921-B4F6-473E-BA55-C1715CC84786}" dt="2024-10-21T14:20:57.586" v="45" actId="20577"/>
        <pc:sldMkLst>
          <pc:docMk/>
          <pc:sldMk cId="132553727" sldId="303"/>
        </pc:sldMkLst>
        <pc:spChg chg="mod">
          <ac:chgData name="RICCI, JAMIE-LYN M CIV USAF ANG 109 AW/SARC" userId="6e3d13d9-a49b-48c5-b388-6ce93630f15c" providerId="ADAL" clId="{AC599921-B4F6-473E-BA55-C1715CC84786}" dt="2024-10-21T14:20:57.586" v="45" actId="20577"/>
          <ac:spMkLst>
            <pc:docMk/>
            <pc:sldMk cId="132553727" sldId="303"/>
            <ac:spMk id="9" creationId="{8BE76093-21C3-ECDF-9A1C-E1526345ED3C}"/>
          </ac:spMkLst>
        </pc:spChg>
        <pc:cxnChg chg="add mod">
          <ac:chgData name="RICCI, JAMIE-LYN M CIV USAF ANG 109 AW/SARC" userId="6e3d13d9-a49b-48c5-b388-6ce93630f15c" providerId="ADAL" clId="{AC599921-B4F6-473E-BA55-C1715CC84786}" dt="2024-10-21T14:19:34.324" v="41" actId="692"/>
          <ac:cxnSpMkLst>
            <pc:docMk/>
            <pc:sldMk cId="132553727" sldId="303"/>
            <ac:cxnSpMk id="3" creationId="{E5BCF7A2-55FE-23E7-3536-BF7C79438B78}"/>
          </ac:cxnSpMkLst>
        </pc:cxnChg>
      </pc:sldChg>
      <pc:sldChg chg="modSp mod">
        <pc:chgData name="RICCI, JAMIE-LYN M CIV USAF ANG 109 AW/SARC" userId="6e3d13d9-a49b-48c5-b388-6ce93630f15c" providerId="ADAL" clId="{AC599921-B4F6-473E-BA55-C1715CC84786}" dt="2024-10-29T12:32:20.881" v="537" actId="20577"/>
        <pc:sldMkLst>
          <pc:docMk/>
          <pc:sldMk cId="118680018" sldId="306"/>
        </pc:sldMkLst>
        <pc:spChg chg="mod">
          <ac:chgData name="RICCI, JAMIE-LYN M CIV USAF ANG 109 AW/SARC" userId="6e3d13d9-a49b-48c5-b388-6ce93630f15c" providerId="ADAL" clId="{AC599921-B4F6-473E-BA55-C1715CC84786}" dt="2024-10-29T12:32:20.881" v="537" actId="20577"/>
          <ac:spMkLst>
            <pc:docMk/>
            <pc:sldMk cId="118680018" sldId="306"/>
            <ac:spMk id="7" creationId="{E6F4AD77-A498-EA6C-B416-BF07D1C92547}"/>
          </ac:spMkLst>
        </pc:spChg>
      </pc:sldChg>
      <pc:sldChg chg="modSp mod">
        <pc:chgData name="RICCI, JAMIE-LYN M CIV USAF ANG 109 AW/SARC" userId="6e3d13d9-a49b-48c5-b388-6ce93630f15c" providerId="ADAL" clId="{AC599921-B4F6-473E-BA55-C1715CC84786}" dt="2024-10-29T12:32:54.486" v="539" actId="20577"/>
        <pc:sldMkLst>
          <pc:docMk/>
          <pc:sldMk cId="608425887" sldId="308"/>
        </pc:sldMkLst>
        <pc:spChg chg="mod">
          <ac:chgData name="RICCI, JAMIE-LYN M CIV USAF ANG 109 AW/SARC" userId="6e3d13d9-a49b-48c5-b388-6ce93630f15c" providerId="ADAL" clId="{AC599921-B4F6-473E-BA55-C1715CC84786}" dt="2024-10-28T15:38:42.743" v="503" actId="255"/>
          <ac:spMkLst>
            <pc:docMk/>
            <pc:sldMk cId="608425887" sldId="308"/>
            <ac:spMk id="2" creationId="{68714EE9-C0EF-03C8-A6A4-73BA16135159}"/>
          </ac:spMkLst>
        </pc:spChg>
        <pc:spChg chg="mod">
          <ac:chgData name="RICCI, JAMIE-LYN M CIV USAF ANG 109 AW/SARC" userId="6e3d13d9-a49b-48c5-b388-6ce93630f15c" providerId="ADAL" clId="{AC599921-B4F6-473E-BA55-C1715CC84786}" dt="2024-10-29T12:32:54.486" v="539" actId="20577"/>
          <ac:spMkLst>
            <pc:docMk/>
            <pc:sldMk cId="608425887" sldId="308"/>
            <ac:spMk id="7" creationId="{E6F4AD77-A498-EA6C-B416-BF07D1C92547}"/>
          </ac:spMkLst>
        </pc:spChg>
      </pc:sldChg>
      <pc:sldChg chg="modSp mod">
        <pc:chgData name="RICCI, JAMIE-LYN M CIV USAF ANG 109 AW/SARC" userId="6e3d13d9-a49b-48c5-b388-6ce93630f15c" providerId="ADAL" clId="{AC599921-B4F6-473E-BA55-C1715CC84786}" dt="2024-10-29T12:33:06.714" v="541" actId="20577"/>
        <pc:sldMkLst>
          <pc:docMk/>
          <pc:sldMk cId="4175326329" sldId="309"/>
        </pc:sldMkLst>
        <pc:spChg chg="mod">
          <ac:chgData name="RICCI, JAMIE-LYN M CIV USAF ANG 109 AW/SARC" userId="6e3d13d9-a49b-48c5-b388-6ce93630f15c" providerId="ADAL" clId="{AC599921-B4F6-473E-BA55-C1715CC84786}" dt="2024-10-28T15:38:31.254" v="502" actId="255"/>
          <ac:spMkLst>
            <pc:docMk/>
            <pc:sldMk cId="4175326329" sldId="309"/>
            <ac:spMk id="2" creationId="{68714EE9-C0EF-03C8-A6A4-73BA16135159}"/>
          </ac:spMkLst>
        </pc:spChg>
        <pc:spChg chg="mod">
          <ac:chgData name="RICCI, JAMIE-LYN M CIV USAF ANG 109 AW/SARC" userId="6e3d13d9-a49b-48c5-b388-6ce93630f15c" providerId="ADAL" clId="{AC599921-B4F6-473E-BA55-C1715CC84786}" dt="2024-10-29T12:33:06.714" v="541" actId="20577"/>
          <ac:spMkLst>
            <pc:docMk/>
            <pc:sldMk cId="4175326329" sldId="309"/>
            <ac:spMk id="3" creationId="{4A0B5AE3-81ED-7F52-4EC5-EC1605651C59}"/>
          </ac:spMkLst>
        </pc:spChg>
      </pc:sldChg>
      <pc:sldChg chg="modSp mod">
        <pc:chgData name="RICCI, JAMIE-LYN M CIV USAF ANG 109 AW/SARC" userId="6e3d13d9-a49b-48c5-b388-6ce93630f15c" providerId="ADAL" clId="{AC599921-B4F6-473E-BA55-C1715CC84786}" dt="2024-10-21T14:00:36.887" v="24" actId="20577"/>
        <pc:sldMkLst>
          <pc:docMk/>
          <pc:sldMk cId="1976825057" sldId="310"/>
        </pc:sldMkLst>
        <pc:spChg chg="mod">
          <ac:chgData name="RICCI, JAMIE-LYN M CIV USAF ANG 109 AW/SARC" userId="6e3d13d9-a49b-48c5-b388-6ce93630f15c" providerId="ADAL" clId="{AC599921-B4F6-473E-BA55-C1715CC84786}" dt="2024-10-21T14:00:36.887" v="24" actId="20577"/>
          <ac:spMkLst>
            <pc:docMk/>
            <pc:sldMk cId="1976825057" sldId="310"/>
            <ac:spMk id="2" creationId="{68714EE9-C0EF-03C8-A6A4-73BA16135159}"/>
          </ac:spMkLst>
        </pc:spChg>
      </pc:sldChg>
      <pc:sldChg chg="modSp mod">
        <pc:chgData name="RICCI, JAMIE-LYN M CIV USAF ANG 109 AW/SARC" userId="6e3d13d9-a49b-48c5-b388-6ce93630f15c" providerId="ADAL" clId="{AC599921-B4F6-473E-BA55-C1715CC84786}" dt="2024-10-29T12:34:09.756" v="546" actId="255"/>
        <pc:sldMkLst>
          <pc:docMk/>
          <pc:sldMk cId="3416998948" sldId="311"/>
        </pc:sldMkLst>
        <pc:spChg chg="mod">
          <ac:chgData name="RICCI, JAMIE-LYN M CIV USAF ANG 109 AW/SARC" userId="6e3d13d9-a49b-48c5-b388-6ce93630f15c" providerId="ADAL" clId="{AC599921-B4F6-473E-BA55-C1715CC84786}" dt="2024-10-28T15:38:18.975" v="500" actId="1076"/>
          <ac:spMkLst>
            <pc:docMk/>
            <pc:sldMk cId="3416998948" sldId="311"/>
            <ac:spMk id="2" creationId="{68714EE9-C0EF-03C8-A6A4-73BA16135159}"/>
          </ac:spMkLst>
        </pc:spChg>
        <pc:spChg chg="mod">
          <ac:chgData name="RICCI, JAMIE-LYN M CIV USAF ANG 109 AW/SARC" userId="6e3d13d9-a49b-48c5-b388-6ce93630f15c" providerId="ADAL" clId="{AC599921-B4F6-473E-BA55-C1715CC84786}" dt="2024-10-29T12:34:09.756" v="546" actId="255"/>
          <ac:spMkLst>
            <pc:docMk/>
            <pc:sldMk cId="3416998948" sldId="311"/>
            <ac:spMk id="3" creationId="{BD0A16CC-5EB0-0EB7-A9EC-73D5CF4A53C1}"/>
          </ac:spMkLst>
        </pc:spChg>
      </pc:sldChg>
      <pc:sldChg chg="modSp mod">
        <pc:chgData name="RICCI, JAMIE-LYN M CIV USAF ANG 109 AW/SARC" userId="6e3d13d9-a49b-48c5-b388-6ce93630f15c" providerId="ADAL" clId="{AC599921-B4F6-473E-BA55-C1715CC84786}" dt="2024-10-29T12:33:33.834" v="545" actId="20577"/>
        <pc:sldMkLst>
          <pc:docMk/>
          <pc:sldMk cId="1384972982" sldId="312"/>
        </pc:sldMkLst>
        <pc:spChg chg="mod">
          <ac:chgData name="RICCI, JAMIE-LYN M CIV USAF ANG 109 AW/SARC" userId="6e3d13d9-a49b-48c5-b388-6ce93630f15c" providerId="ADAL" clId="{AC599921-B4F6-473E-BA55-C1715CC84786}" dt="2024-10-28T15:37:57.437" v="498" actId="1035"/>
          <ac:spMkLst>
            <pc:docMk/>
            <pc:sldMk cId="1384972982" sldId="312"/>
            <ac:spMk id="2" creationId="{68714EE9-C0EF-03C8-A6A4-73BA16135159}"/>
          </ac:spMkLst>
        </pc:spChg>
        <pc:spChg chg="mod">
          <ac:chgData name="RICCI, JAMIE-LYN M CIV USAF ANG 109 AW/SARC" userId="6e3d13d9-a49b-48c5-b388-6ce93630f15c" providerId="ADAL" clId="{AC599921-B4F6-473E-BA55-C1715CC84786}" dt="2024-10-29T12:33:33.834" v="545" actId="20577"/>
          <ac:spMkLst>
            <pc:docMk/>
            <pc:sldMk cId="1384972982" sldId="312"/>
            <ac:spMk id="3" creationId="{BD0A16CC-5EB0-0EB7-A9EC-73D5CF4A53C1}"/>
          </ac:spMkLst>
        </pc:spChg>
        <pc:spChg chg="mod">
          <ac:chgData name="RICCI, JAMIE-LYN M CIV USAF ANG 109 AW/SARC" userId="6e3d13d9-a49b-48c5-b388-6ce93630f15c" providerId="ADAL" clId="{AC599921-B4F6-473E-BA55-C1715CC84786}" dt="2024-10-28T15:37:54.675" v="496" actId="1035"/>
          <ac:spMkLst>
            <pc:docMk/>
            <pc:sldMk cId="1384972982" sldId="312"/>
            <ac:spMk id="5" creationId="{903D63D5-E32F-D0F7-DA37-033A2D207D9E}"/>
          </ac:spMkLst>
        </pc:spChg>
      </pc:sldChg>
      <pc:sldChg chg="modSp mod modNotesTx">
        <pc:chgData name="RICCI, JAMIE-LYN M CIV USAF ANG 109 AW/SARC" userId="6e3d13d9-a49b-48c5-b388-6ce93630f15c" providerId="ADAL" clId="{AC599921-B4F6-473E-BA55-C1715CC84786}" dt="2024-10-31T17:10:18.267" v="927" actId="20577"/>
        <pc:sldMkLst>
          <pc:docMk/>
          <pc:sldMk cId="3558153268" sldId="313"/>
        </pc:sldMkLst>
        <pc:spChg chg="mod">
          <ac:chgData name="RICCI, JAMIE-LYN M CIV USAF ANG 109 AW/SARC" userId="6e3d13d9-a49b-48c5-b388-6ce93630f15c" providerId="ADAL" clId="{AC599921-B4F6-473E-BA55-C1715CC84786}" dt="2024-10-31T17:10:18.267" v="927" actId="20577"/>
          <ac:spMkLst>
            <pc:docMk/>
            <pc:sldMk cId="3558153268" sldId="313"/>
            <ac:spMk id="2" creationId="{68714EE9-C0EF-03C8-A6A4-73BA16135159}"/>
          </ac:spMkLst>
        </pc:spChg>
      </pc:sldChg>
      <pc:sldChg chg="delSp mod">
        <pc:chgData name="RICCI, JAMIE-LYN M CIV USAF ANG 109 AW/SARC" userId="6e3d13d9-a49b-48c5-b388-6ce93630f15c" providerId="ADAL" clId="{AC599921-B4F6-473E-BA55-C1715CC84786}" dt="2024-10-22T14:48:23.175" v="458" actId="478"/>
        <pc:sldMkLst>
          <pc:docMk/>
          <pc:sldMk cId="203993004" sldId="315"/>
        </pc:sldMkLst>
        <pc:spChg chg="del">
          <ac:chgData name="RICCI, JAMIE-LYN M CIV USAF ANG 109 AW/SARC" userId="6e3d13d9-a49b-48c5-b388-6ce93630f15c" providerId="ADAL" clId="{AC599921-B4F6-473E-BA55-C1715CC84786}" dt="2024-10-22T14:48:23.175" v="458" actId="478"/>
          <ac:spMkLst>
            <pc:docMk/>
            <pc:sldMk cId="203993004" sldId="315"/>
            <ac:spMk id="2" creationId="{0C9F805A-D9B4-E8FD-9195-CA7DCA7D380C}"/>
          </ac:spMkLst>
        </pc:spChg>
      </pc:sldChg>
      <pc:sldChg chg="modSp add mod ord">
        <pc:chgData name="RICCI, JAMIE-LYN M CIV USAF ANG 109 AW/SARC" userId="6e3d13d9-a49b-48c5-b388-6ce93630f15c" providerId="ADAL" clId="{AC599921-B4F6-473E-BA55-C1715CC84786}" dt="2024-10-22T13:24:34.045" v="401" actId="20577"/>
        <pc:sldMkLst>
          <pc:docMk/>
          <pc:sldMk cId="970474106" sldId="316"/>
        </pc:sldMkLst>
        <pc:spChg chg="mod">
          <ac:chgData name="RICCI, JAMIE-LYN M CIV USAF ANG 109 AW/SARC" userId="6e3d13d9-a49b-48c5-b388-6ce93630f15c" providerId="ADAL" clId="{AC599921-B4F6-473E-BA55-C1715CC84786}" dt="2024-10-22T13:18:55.629" v="187" actId="20577"/>
          <ac:spMkLst>
            <pc:docMk/>
            <pc:sldMk cId="970474106" sldId="316"/>
            <ac:spMk id="2" creationId="{FEA918D9-164D-E4BF-048C-55AA5C125625}"/>
          </ac:spMkLst>
        </pc:spChg>
        <pc:spChg chg="mod">
          <ac:chgData name="RICCI, JAMIE-LYN M CIV USAF ANG 109 AW/SARC" userId="6e3d13d9-a49b-48c5-b388-6ce93630f15c" providerId="ADAL" clId="{AC599921-B4F6-473E-BA55-C1715CC84786}" dt="2024-10-22T13:24:34.045" v="401" actId="20577"/>
          <ac:spMkLst>
            <pc:docMk/>
            <pc:sldMk cId="970474106" sldId="316"/>
            <ac:spMk id="3" creationId="{9B5D4B7A-6863-39C0-8081-9F1AC6A1AD24}"/>
          </ac:spMkLst>
        </pc:spChg>
      </pc:sldChg>
      <pc:sldChg chg="addSp delSp modSp add mod">
        <pc:chgData name="RICCI, JAMIE-LYN M CIV USAF ANG 109 AW/SARC" userId="6e3d13d9-a49b-48c5-b388-6ce93630f15c" providerId="ADAL" clId="{AC599921-B4F6-473E-BA55-C1715CC84786}" dt="2024-10-29T12:18:00.599" v="514" actId="27614"/>
        <pc:sldMkLst>
          <pc:docMk/>
          <pc:sldMk cId="686878797" sldId="317"/>
        </pc:sldMkLst>
        <pc:spChg chg="del">
          <ac:chgData name="RICCI, JAMIE-LYN M CIV USAF ANG 109 AW/SARC" userId="6e3d13d9-a49b-48c5-b388-6ce93630f15c" providerId="ADAL" clId="{AC599921-B4F6-473E-BA55-C1715CC84786}" dt="2024-10-22T13:45:09.027" v="447" actId="478"/>
          <ac:spMkLst>
            <pc:docMk/>
            <pc:sldMk cId="686878797" sldId="317"/>
            <ac:spMk id="2" creationId="{0C9F805A-D9B4-E8FD-9195-CA7DCA7D380C}"/>
          </ac:spMkLst>
        </pc:spChg>
        <pc:spChg chg="add del mod">
          <ac:chgData name="RICCI, JAMIE-LYN M CIV USAF ANG 109 AW/SARC" userId="6e3d13d9-a49b-48c5-b388-6ce93630f15c" providerId="ADAL" clId="{AC599921-B4F6-473E-BA55-C1715CC84786}" dt="2024-10-22T13:45:13.565" v="454" actId="1036"/>
          <ac:spMkLst>
            <pc:docMk/>
            <pc:sldMk cId="686878797" sldId="317"/>
            <ac:spMk id="10" creationId="{872AA6CD-2957-F414-1E47-BB4FDD97C1AB}"/>
          </ac:spMkLst>
        </pc:spChg>
        <pc:picChg chg="add mod">
          <ac:chgData name="RICCI, JAMIE-LYN M CIV USAF ANG 109 AW/SARC" userId="6e3d13d9-a49b-48c5-b388-6ce93630f15c" providerId="ADAL" clId="{AC599921-B4F6-473E-BA55-C1715CC84786}" dt="2024-10-29T12:18:00.599" v="514" actId="27614"/>
          <ac:picMkLst>
            <pc:docMk/>
            <pc:sldMk cId="686878797" sldId="317"/>
            <ac:picMk id="4" creationId="{3AF1D15E-9C51-50AC-A9D4-C081D675D082}"/>
          </ac:picMkLst>
        </pc:picChg>
        <pc:picChg chg="del">
          <ac:chgData name="RICCI, JAMIE-LYN M CIV USAF ANG 109 AW/SARC" userId="6e3d13d9-a49b-48c5-b388-6ce93630f15c" providerId="ADAL" clId="{AC599921-B4F6-473E-BA55-C1715CC84786}" dt="2024-10-22T13:43:08.963" v="403" actId="478"/>
          <ac:picMkLst>
            <pc:docMk/>
            <pc:sldMk cId="686878797" sldId="317"/>
            <ac:picMk id="4" creationId="{A810369D-B425-69D5-0320-78700B3987CD}"/>
          </ac:picMkLst>
        </pc:picChg>
        <pc:picChg chg="add del mod">
          <ac:chgData name="RICCI, JAMIE-LYN M CIV USAF ANG 109 AW/SARC" userId="6e3d13d9-a49b-48c5-b388-6ce93630f15c" providerId="ADAL" clId="{AC599921-B4F6-473E-BA55-C1715CC84786}" dt="2024-10-29T12:17:33.812" v="509" actId="478"/>
          <ac:picMkLst>
            <pc:docMk/>
            <pc:sldMk cId="686878797" sldId="317"/>
            <ac:picMk id="7" creationId="{CAE42409-8321-661A-A265-586254D5828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2F6BF-FC00-4F8F-AFD0-D4C5E2EAA73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2A80699-2C14-4604-84F5-FBA83C98069C}">
      <dgm:prSet/>
      <dgm:spPr/>
      <dgm:t>
        <a:bodyPr/>
        <a:lstStyle/>
        <a:p>
          <a:r>
            <a:rPr lang="en-US"/>
            <a:t>Consent</a:t>
          </a:r>
        </a:p>
      </dgm:t>
    </dgm:pt>
    <dgm:pt modelId="{63809EBE-0BE9-4550-BC16-C8B605B2F20C}" type="parTrans" cxnId="{30AFED0D-A46A-47E0-859F-189E41638143}">
      <dgm:prSet/>
      <dgm:spPr/>
      <dgm:t>
        <a:bodyPr/>
        <a:lstStyle/>
        <a:p>
          <a:endParaRPr lang="en-US"/>
        </a:p>
      </dgm:t>
    </dgm:pt>
    <dgm:pt modelId="{D70607F8-D645-46C5-B74F-2F8969DF6B7B}" type="sibTrans" cxnId="{30AFED0D-A46A-47E0-859F-189E41638143}">
      <dgm:prSet/>
      <dgm:spPr/>
      <dgm:t>
        <a:bodyPr/>
        <a:lstStyle/>
        <a:p>
          <a:endParaRPr lang="en-US"/>
        </a:p>
      </dgm:t>
    </dgm:pt>
    <dgm:pt modelId="{A7BA3AF9-B31E-4541-9CC5-3C2BE6D94458}">
      <dgm:prSet/>
      <dgm:spPr/>
      <dgm:t>
        <a:bodyPr/>
        <a:lstStyle/>
        <a:p>
          <a:r>
            <a:rPr lang="en-US"/>
            <a:t>Sexual Assault &amp; Sexual Harassment</a:t>
          </a:r>
        </a:p>
      </dgm:t>
    </dgm:pt>
    <dgm:pt modelId="{79D23611-9988-4320-A90D-F8BF38E229BB}" type="parTrans" cxnId="{E39623DF-FB6D-4B6C-82E1-DC4AA4F06E71}">
      <dgm:prSet/>
      <dgm:spPr/>
      <dgm:t>
        <a:bodyPr/>
        <a:lstStyle/>
        <a:p>
          <a:endParaRPr lang="en-US"/>
        </a:p>
      </dgm:t>
    </dgm:pt>
    <dgm:pt modelId="{7A741203-D4B1-4EDF-A0D5-34FFF1C6622B}" type="sibTrans" cxnId="{E39623DF-FB6D-4B6C-82E1-DC4AA4F06E71}">
      <dgm:prSet/>
      <dgm:spPr/>
      <dgm:t>
        <a:bodyPr/>
        <a:lstStyle/>
        <a:p>
          <a:endParaRPr lang="en-US"/>
        </a:p>
      </dgm:t>
    </dgm:pt>
    <dgm:pt modelId="{A4475DD4-C7E3-46B2-A2EF-7D74377DBE07}">
      <dgm:prSet/>
      <dgm:spPr/>
      <dgm:t>
        <a:bodyPr/>
        <a:lstStyle/>
        <a:p>
          <a:r>
            <a:rPr lang="en-US"/>
            <a:t>Restricted Report &amp; Unrestricted Report</a:t>
          </a:r>
        </a:p>
      </dgm:t>
    </dgm:pt>
    <dgm:pt modelId="{F5B0A405-6161-4D15-8147-803F7E71587C}" type="parTrans" cxnId="{DF010274-86CE-4395-8033-8BE0668B5866}">
      <dgm:prSet/>
      <dgm:spPr/>
      <dgm:t>
        <a:bodyPr/>
        <a:lstStyle/>
        <a:p>
          <a:endParaRPr lang="en-US"/>
        </a:p>
      </dgm:t>
    </dgm:pt>
    <dgm:pt modelId="{F3287000-1C39-4022-9B4F-31F6A00435A6}" type="sibTrans" cxnId="{DF010274-86CE-4395-8033-8BE0668B5866}">
      <dgm:prSet/>
      <dgm:spPr/>
      <dgm:t>
        <a:bodyPr/>
        <a:lstStyle/>
        <a:p>
          <a:endParaRPr lang="en-US"/>
        </a:p>
      </dgm:t>
    </dgm:pt>
    <dgm:pt modelId="{8CAF09BD-72BC-41E8-BA66-C4BEBE89FCF6}">
      <dgm:prSet/>
      <dgm:spPr/>
      <dgm:t>
        <a:bodyPr/>
        <a:lstStyle/>
        <a:p>
          <a:r>
            <a:rPr lang="en-US"/>
            <a:t>Expanded Restricted Report</a:t>
          </a:r>
        </a:p>
      </dgm:t>
    </dgm:pt>
    <dgm:pt modelId="{F24C51F1-728F-4917-A01F-38B2550C714B}" type="parTrans" cxnId="{97FCA7C4-FC61-44A6-B272-49F71A669A73}">
      <dgm:prSet/>
      <dgm:spPr/>
      <dgm:t>
        <a:bodyPr/>
        <a:lstStyle/>
        <a:p>
          <a:endParaRPr lang="en-US"/>
        </a:p>
      </dgm:t>
    </dgm:pt>
    <dgm:pt modelId="{9985EA83-080C-48E9-A200-9A038601BEC6}" type="sibTrans" cxnId="{97FCA7C4-FC61-44A6-B272-49F71A669A73}">
      <dgm:prSet/>
      <dgm:spPr/>
      <dgm:t>
        <a:bodyPr/>
        <a:lstStyle/>
        <a:p>
          <a:endParaRPr lang="en-US"/>
        </a:p>
      </dgm:t>
    </dgm:pt>
    <dgm:pt modelId="{766E427C-84EC-464B-A311-EEB632ADBF6D}">
      <dgm:prSet/>
      <dgm:spPr/>
      <dgm:t>
        <a:bodyPr/>
        <a:lstStyle/>
        <a:p>
          <a:r>
            <a:rPr lang="en-US" dirty="0"/>
            <a:t>Victim Rights </a:t>
          </a:r>
        </a:p>
      </dgm:t>
    </dgm:pt>
    <dgm:pt modelId="{85EC5C61-5710-4119-9849-3FF01F5BB6C5}" type="parTrans" cxnId="{78FC24DD-2BC8-40F8-B80C-D3D9A27CADE0}">
      <dgm:prSet/>
      <dgm:spPr/>
      <dgm:t>
        <a:bodyPr/>
        <a:lstStyle/>
        <a:p>
          <a:endParaRPr lang="en-US"/>
        </a:p>
      </dgm:t>
    </dgm:pt>
    <dgm:pt modelId="{39170D9F-85E3-47D5-82D2-DF33CD2F5802}" type="sibTrans" cxnId="{78FC24DD-2BC8-40F8-B80C-D3D9A27CADE0}">
      <dgm:prSet/>
      <dgm:spPr/>
      <dgm:t>
        <a:bodyPr/>
        <a:lstStyle/>
        <a:p>
          <a:endParaRPr lang="en-US"/>
        </a:p>
      </dgm:t>
    </dgm:pt>
    <dgm:pt modelId="{7A82DB81-363A-4B03-B7CD-69F48FE6771F}">
      <dgm:prSet/>
      <dgm:spPr/>
      <dgm:t>
        <a:bodyPr/>
        <a:lstStyle/>
        <a:p>
          <a:r>
            <a:rPr lang="en-US" dirty="0"/>
            <a:t>Leadership Roles &amp; Responsibilities</a:t>
          </a:r>
        </a:p>
      </dgm:t>
    </dgm:pt>
    <dgm:pt modelId="{48EAF136-9DC3-4F1B-AFC3-E1E388887EEC}" type="parTrans" cxnId="{3F2F7C6B-B431-46C8-93E0-A8BCC2543D03}">
      <dgm:prSet/>
      <dgm:spPr/>
      <dgm:t>
        <a:bodyPr/>
        <a:lstStyle/>
        <a:p>
          <a:endParaRPr lang="en-US"/>
        </a:p>
      </dgm:t>
    </dgm:pt>
    <dgm:pt modelId="{65F93143-08C2-40CB-A4C2-0F10A9228FAF}" type="sibTrans" cxnId="{3F2F7C6B-B431-46C8-93E0-A8BCC2543D03}">
      <dgm:prSet/>
      <dgm:spPr/>
      <dgm:t>
        <a:bodyPr/>
        <a:lstStyle/>
        <a:p>
          <a:endParaRPr lang="en-US"/>
        </a:p>
      </dgm:t>
    </dgm:pt>
    <dgm:pt modelId="{EBEDB7BC-08FF-498F-9D0A-9B6D84071F70}">
      <dgm:prSet/>
      <dgm:spPr/>
      <dgm:t>
        <a:bodyPr/>
        <a:lstStyle/>
        <a:p>
          <a:r>
            <a:rPr lang="en-US" dirty="0"/>
            <a:t>Bystander Intervention</a:t>
          </a:r>
        </a:p>
      </dgm:t>
    </dgm:pt>
    <dgm:pt modelId="{CD1DB842-0B4C-4E8C-88C4-43F37E114A64}" type="parTrans" cxnId="{CC22CD60-0D79-43A7-9497-5CBC06816F85}">
      <dgm:prSet/>
      <dgm:spPr/>
      <dgm:t>
        <a:bodyPr/>
        <a:lstStyle/>
        <a:p>
          <a:endParaRPr lang="en-US"/>
        </a:p>
      </dgm:t>
    </dgm:pt>
    <dgm:pt modelId="{6BB98098-DF0A-4A05-AE19-9429FD050FF6}" type="sibTrans" cxnId="{CC22CD60-0D79-43A7-9497-5CBC06816F85}">
      <dgm:prSet/>
      <dgm:spPr/>
      <dgm:t>
        <a:bodyPr/>
        <a:lstStyle/>
        <a:p>
          <a:endParaRPr lang="en-US"/>
        </a:p>
      </dgm:t>
    </dgm:pt>
    <dgm:pt modelId="{BC708F1A-E859-4E6E-9FE8-F362AD5A08BC}">
      <dgm:prSet/>
      <dgm:spPr/>
      <dgm:t>
        <a:bodyPr/>
        <a:lstStyle/>
        <a:p>
          <a:r>
            <a:rPr lang="en-US"/>
            <a:t>SAPR services </a:t>
          </a:r>
        </a:p>
      </dgm:t>
    </dgm:pt>
    <dgm:pt modelId="{001A7A37-E1D9-4E7C-AAD7-7FB3210FF130}" type="parTrans" cxnId="{C461CDF8-F74D-4C7F-AEFD-C230A4CA07E0}">
      <dgm:prSet/>
      <dgm:spPr/>
      <dgm:t>
        <a:bodyPr/>
        <a:lstStyle/>
        <a:p>
          <a:endParaRPr lang="en-US"/>
        </a:p>
      </dgm:t>
    </dgm:pt>
    <dgm:pt modelId="{D9DC2098-F117-4E10-A077-A9EDF891B2E2}" type="sibTrans" cxnId="{C461CDF8-F74D-4C7F-AEFD-C230A4CA07E0}">
      <dgm:prSet/>
      <dgm:spPr/>
      <dgm:t>
        <a:bodyPr/>
        <a:lstStyle/>
        <a:p>
          <a:endParaRPr lang="en-US"/>
        </a:p>
      </dgm:t>
    </dgm:pt>
    <dgm:pt modelId="{9F17E149-D586-48BA-A1D9-A7D372D1FF53}" type="pres">
      <dgm:prSet presAssocID="{44D2F6BF-FC00-4F8F-AFD0-D4C5E2EAA734}" presName="vert0" presStyleCnt="0">
        <dgm:presLayoutVars>
          <dgm:dir/>
          <dgm:animOne val="branch"/>
          <dgm:animLvl val="lvl"/>
        </dgm:presLayoutVars>
      </dgm:prSet>
      <dgm:spPr/>
    </dgm:pt>
    <dgm:pt modelId="{8BFD7990-06BC-4A8B-8173-218AF3914883}" type="pres">
      <dgm:prSet presAssocID="{72A80699-2C14-4604-84F5-FBA83C98069C}" presName="thickLine" presStyleLbl="alignNode1" presStyleIdx="0" presStyleCnt="8"/>
      <dgm:spPr/>
    </dgm:pt>
    <dgm:pt modelId="{953BCD99-E699-409E-B3D5-73546C3CEF86}" type="pres">
      <dgm:prSet presAssocID="{72A80699-2C14-4604-84F5-FBA83C98069C}" presName="horz1" presStyleCnt="0"/>
      <dgm:spPr/>
    </dgm:pt>
    <dgm:pt modelId="{0367E886-F7E1-4E7D-9083-412D79CB9CDE}" type="pres">
      <dgm:prSet presAssocID="{72A80699-2C14-4604-84F5-FBA83C98069C}" presName="tx1" presStyleLbl="revTx" presStyleIdx="0" presStyleCnt="8"/>
      <dgm:spPr/>
    </dgm:pt>
    <dgm:pt modelId="{45FAFCC0-7DD0-42EE-89C2-482F654AF799}" type="pres">
      <dgm:prSet presAssocID="{72A80699-2C14-4604-84F5-FBA83C98069C}" presName="vert1" presStyleCnt="0"/>
      <dgm:spPr/>
    </dgm:pt>
    <dgm:pt modelId="{ADB591CE-6D6A-4D4A-9081-78E1A95B15A6}" type="pres">
      <dgm:prSet presAssocID="{A7BA3AF9-B31E-4541-9CC5-3C2BE6D94458}" presName="thickLine" presStyleLbl="alignNode1" presStyleIdx="1" presStyleCnt="8"/>
      <dgm:spPr/>
    </dgm:pt>
    <dgm:pt modelId="{A5F71075-FBDC-48B8-9870-33743AD35475}" type="pres">
      <dgm:prSet presAssocID="{A7BA3AF9-B31E-4541-9CC5-3C2BE6D94458}" presName="horz1" presStyleCnt="0"/>
      <dgm:spPr/>
    </dgm:pt>
    <dgm:pt modelId="{E3C28FF0-6B95-4D4F-B9D0-81F7977DC818}" type="pres">
      <dgm:prSet presAssocID="{A7BA3AF9-B31E-4541-9CC5-3C2BE6D94458}" presName="tx1" presStyleLbl="revTx" presStyleIdx="1" presStyleCnt="8"/>
      <dgm:spPr/>
    </dgm:pt>
    <dgm:pt modelId="{8D7BE962-EFB8-461D-B9B9-535FBBE7E04E}" type="pres">
      <dgm:prSet presAssocID="{A7BA3AF9-B31E-4541-9CC5-3C2BE6D94458}" presName="vert1" presStyleCnt="0"/>
      <dgm:spPr/>
    </dgm:pt>
    <dgm:pt modelId="{F74858BE-C55D-41C8-BFEB-53AB5106A0B6}" type="pres">
      <dgm:prSet presAssocID="{A4475DD4-C7E3-46B2-A2EF-7D74377DBE07}" presName="thickLine" presStyleLbl="alignNode1" presStyleIdx="2" presStyleCnt="8"/>
      <dgm:spPr/>
    </dgm:pt>
    <dgm:pt modelId="{C7B9BF42-B5E0-461F-A84A-83CDE7F70161}" type="pres">
      <dgm:prSet presAssocID="{A4475DD4-C7E3-46B2-A2EF-7D74377DBE07}" presName="horz1" presStyleCnt="0"/>
      <dgm:spPr/>
    </dgm:pt>
    <dgm:pt modelId="{6BD98833-4F85-40A2-B502-BB4DE06F4603}" type="pres">
      <dgm:prSet presAssocID="{A4475DD4-C7E3-46B2-A2EF-7D74377DBE07}" presName="tx1" presStyleLbl="revTx" presStyleIdx="2" presStyleCnt="8"/>
      <dgm:spPr/>
    </dgm:pt>
    <dgm:pt modelId="{606B6DBF-74E7-4FB5-8297-4159A407C546}" type="pres">
      <dgm:prSet presAssocID="{A4475DD4-C7E3-46B2-A2EF-7D74377DBE07}" presName="vert1" presStyleCnt="0"/>
      <dgm:spPr/>
    </dgm:pt>
    <dgm:pt modelId="{F9964793-7302-4E7A-AE7A-F4D5EE3FB519}" type="pres">
      <dgm:prSet presAssocID="{8CAF09BD-72BC-41E8-BA66-C4BEBE89FCF6}" presName="thickLine" presStyleLbl="alignNode1" presStyleIdx="3" presStyleCnt="8"/>
      <dgm:spPr/>
    </dgm:pt>
    <dgm:pt modelId="{2462A429-7A7F-40E6-8D45-64438880D627}" type="pres">
      <dgm:prSet presAssocID="{8CAF09BD-72BC-41E8-BA66-C4BEBE89FCF6}" presName="horz1" presStyleCnt="0"/>
      <dgm:spPr/>
    </dgm:pt>
    <dgm:pt modelId="{1AD277AD-1119-4F5B-93F8-F316016D395A}" type="pres">
      <dgm:prSet presAssocID="{8CAF09BD-72BC-41E8-BA66-C4BEBE89FCF6}" presName="tx1" presStyleLbl="revTx" presStyleIdx="3" presStyleCnt="8"/>
      <dgm:spPr/>
    </dgm:pt>
    <dgm:pt modelId="{45B7A2B3-52AC-4295-BE23-FE25DD02BFE2}" type="pres">
      <dgm:prSet presAssocID="{8CAF09BD-72BC-41E8-BA66-C4BEBE89FCF6}" presName="vert1" presStyleCnt="0"/>
      <dgm:spPr/>
    </dgm:pt>
    <dgm:pt modelId="{6ACF9A95-B794-4C84-84F6-F91CA5BC540A}" type="pres">
      <dgm:prSet presAssocID="{766E427C-84EC-464B-A311-EEB632ADBF6D}" presName="thickLine" presStyleLbl="alignNode1" presStyleIdx="4" presStyleCnt="8"/>
      <dgm:spPr/>
    </dgm:pt>
    <dgm:pt modelId="{766053F8-BFC1-4CD4-998A-5967185DF176}" type="pres">
      <dgm:prSet presAssocID="{766E427C-84EC-464B-A311-EEB632ADBF6D}" presName="horz1" presStyleCnt="0"/>
      <dgm:spPr/>
    </dgm:pt>
    <dgm:pt modelId="{51B42FB6-7F3C-456A-A045-E4BD61751D40}" type="pres">
      <dgm:prSet presAssocID="{766E427C-84EC-464B-A311-EEB632ADBF6D}" presName="tx1" presStyleLbl="revTx" presStyleIdx="4" presStyleCnt="8"/>
      <dgm:spPr/>
    </dgm:pt>
    <dgm:pt modelId="{1E224A46-B9C3-4D20-9556-1B4DD0C4E41C}" type="pres">
      <dgm:prSet presAssocID="{766E427C-84EC-464B-A311-EEB632ADBF6D}" presName="vert1" presStyleCnt="0"/>
      <dgm:spPr/>
    </dgm:pt>
    <dgm:pt modelId="{56781082-B988-468A-8AF8-D1ADB4015D61}" type="pres">
      <dgm:prSet presAssocID="{7A82DB81-363A-4B03-B7CD-69F48FE6771F}" presName="thickLine" presStyleLbl="alignNode1" presStyleIdx="5" presStyleCnt="8"/>
      <dgm:spPr/>
    </dgm:pt>
    <dgm:pt modelId="{CF6BDDAF-497D-479E-AA26-FAA5BEF55503}" type="pres">
      <dgm:prSet presAssocID="{7A82DB81-363A-4B03-B7CD-69F48FE6771F}" presName="horz1" presStyleCnt="0"/>
      <dgm:spPr/>
    </dgm:pt>
    <dgm:pt modelId="{50048418-17F2-4FB3-B06F-EFEDCDA2F72B}" type="pres">
      <dgm:prSet presAssocID="{7A82DB81-363A-4B03-B7CD-69F48FE6771F}" presName="tx1" presStyleLbl="revTx" presStyleIdx="5" presStyleCnt="8"/>
      <dgm:spPr/>
    </dgm:pt>
    <dgm:pt modelId="{88EF9848-F820-4F7F-8C4C-71AC88045CC1}" type="pres">
      <dgm:prSet presAssocID="{7A82DB81-363A-4B03-B7CD-69F48FE6771F}" presName="vert1" presStyleCnt="0"/>
      <dgm:spPr/>
    </dgm:pt>
    <dgm:pt modelId="{B32CBEB2-5906-4BF3-9713-231B8E7EA186}" type="pres">
      <dgm:prSet presAssocID="{EBEDB7BC-08FF-498F-9D0A-9B6D84071F70}" presName="thickLine" presStyleLbl="alignNode1" presStyleIdx="6" presStyleCnt="8"/>
      <dgm:spPr/>
    </dgm:pt>
    <dgm:pt modelId="{F581A126-4958-414D-84C4-1FC6BF75D775}" type="pres">
      <dgm:prSet presAssocID="{EBEDB7BC-08FF-498F-9D0A-9B6D84071F70}" presName="horz1" presStyleCnt="0"/>
      <dgm:spPr/>
    </dgm:pt>
    <dgm:pt modelId="{B8386B14-B150-47B4-906F-F54D43D7C1B8}" type="pres">
      <dgm:prSet presAssocID="{EBEDB7BC-08FF-498F-9D0A-9B6D84071F70}" presName="tx1" presStyleLbl="revTx" presStyleIdx="6" presStyleCnt="8"/>
      <dgm:spPr/>
    </dgm:pt>
    <dgm:pt modelId="{9DD91DE7-7806-4594-8B2E-B2DCAD0D48E0}" type="pres">
      <dgm:prSet presAssocID="{EBEDB7BC-08FF-498F-9D0A-9B6D84071F70}" presName="vert1" presStyleCnt="0"/>
      <dgm:spPr/>
    </dgm:pt>
    <dgm:pt modelId="{6D6022C0-ABDD-4357-8F14-A26372E83595}" type="pres">
      <dgm:prSet presAssocID="{BC708F1A-E859-4E6E-9FE8-F362AD5A08BC}" presName="thickLine" presStyleLbl="alignNode1" presStyleIdx="7" presStyleCnt="8"/>
      <dgm:spPr/>
    </dgm:pt>
    <dgm:pt modelId="{56C2379E-79EB-4699-83D4-0B387A14543F}" type="pres">
      <dgm:prSet presAssocID="{BC708F1A-E859-4E6E-9FE8-F362AD5A08BC}" presName="horz1" presStyleCnt="0"/>
      <dgm:spPr/>
    </dgm:pt>
    <dgm:pt modelId="{EC881A04-F0CF-4D86-80C0-83F6928179D4}" type="pres">
      <dgm:prSet presAssocID="{BC708F1A-E859-4E6E-9FE8-F362AD5A08BC}" presName="tx1" presStyleLbl="revTx" presStyleIdx="7" presStyleCnt="8"/>
      <dgm:spPr/>
    </dgm:pt>
    <dgm:pt modelId="{549AD358-2574-4961-A60D-AC72C8C8A955}" type="pres">
      <dgm:prSet presAssocID="{BC708F1A-E859-4E6E-9FE8-F362AD5A08BC}" presName="vert1" presStyleCnt="0"/>
      <dgm:spPr/>
    </dgm:pt>
  </dgm:ptLst>
  <dgm:cxnLst>
    <dgm:cxn modelId="{09B0350B-4EBF-4F4E-BEB6-A1683BD6D880}" type="presOf" srcId="{BC708F1A-E859-4E6E-9FE8-F362AD5A08BC}" destId="{EC881A04-F0CF-4D86-80C0-83F6928179D4}" srcOrd="0" destOrd="0" presId="urn:microsoft.com/office/officeart/2008/layout/LinedList"/>
    <dgm:cxn modelId="{30AFED0D-A46A-47E0-859F-189E41638143}" srcId="{44D2F6BF-FC00-4F8F-AFD0-D4C5E2EAA734}" destId="{72A80699-2C14-4604-84F5-FBA83C98069C}" srcOrd="0" destOrd="0" parTransId="{63809EBE-0BE9-4550-BC16-C8B605B2F20C}" sibTransId="{D70607F8-D645-46C5-B74F-2F8969DF6B7B}"/>
    <dgm:cxn modelId="{50824421-108D-4BF8-8B2E-C26575ABF255}" type="presOf" srcId="{72A80699-2C14-4604-84F5-FBA83C98069C}" destId="{0367E886-F7E1-4E7D-9083-412D79CB9CDE}" srcOrd="0" destOrd="0" presId="urn:microsoft.com/office/officeart/2008/layout/LinedList"/>
    <dgm:cxn modelId="{7127FF37-2E47-4400-95FC-D9FA3FF28913}" type="presOf" srcId="{44D2F6BF-FC00-4F8F-AFD0-D4C5E2EAA734}" destId="{9F17E149-D586-48BA-A1D9-A7D372D1FF53}" srcOrd="0" destOrd="0" presId="urn:microsoft.com/office/officeart/2008/layout/LinedList"/>
    <dgm:cxn modelId="{CC22CD60-0D79-43A7-9497-5CBC06816F85}" srcId="{44D2F6BF-FC00-4F8F-AFD0-D4C5E2EAA734}" destId="{EBEDB7BC-08FF-498F-9D0A-9B6D84071F70}" srcOrd="6" destOrd="0" parTransId="{CD1DB842-0B4C-4E8C-88C4-43F37E114A64}" sibTransId="{6BB98098-DF0A-4A05-AE19-9429FD050FF6}"/>
    <dgm:cxn modelId="{3F2F7C6B-B431-46C8-93E0-A8BCC2543D03}" srcId="{44D2F6BF-FC00-4F8F-AFD0-D4C5E2EAA734}" destId="{7A82DB81-363A-4B03-B7CD-69F48FE6771F}" srcOrd="5" destOrd="0" parTransId="{48EAF136-9DC3-4F1B-AFC3-E1E388887EEC}" sibTransId="{65F93143-08C2-40CB-A4C2-0F10A9228FAF}"/>
    <dgm:cxn modelId="{4A49E86D-502D-41FC-BF9B-C49BF041F4D9}" type="presOf" srcId="{766E427C-84EC-464B-A311-EEB632ADBF6D}" destId="{51B42FB6-7F3C-456A-A045-E4BD61751D40}" srcOrd="0" destOrd="0" presId="urn:microsoft.com/office/officeart/2008/layout/LinedList"/>
    <dgm:cxn modelId="{A725A34F-8F17-41EC-BE0C-D97ECF0E0F83}" type="presOf" srcId="{A7BA3AF9-B31E-4541-9CC5-3C2BE6D94458}" destId="{E3C28FF0-6B95-4D4F-B9D0-81F7977DC818}" srcOrd="0" destOrd="0" presId="urn:microsoft.com/office/officeart/2008/layout/LinedList"/>
    <dgm:cxn modelId="{DF010274-86CE-4395-8033-8BE0668B5866}" srcId="{44D2F6BF-FC00-4F8F-AFD0-D4C5E2EAA734}" destId="{A4475DD4-C7E3-46B2-A2EF-7D74377DBE07}" srcOrd="2" destOrd="0" parTransId="{F5B0A405-6161-4D15-8147-803F7E71587C}" sibTransId="{F3287000-1C39-4022-9B4F-31F6A00435A6}"/>
    <dgm:cxn modelId="{75507E83-86F5-42BC-BDC6-ABBE0E1B93AA}" type="presOf" srcId="{8CAF09BD-72BC-41E8-BA66-C4BEBE89FCF6}" destId="{1AD277AD-1119-4F5B-93F8-F316016D395A}" srcOrd="0" destOrd="0" presId="urn:microsoft.com/office/officeart/2008/layout/LinedList"/>
    <dgm:cxn modelId="{C9DCBC9B-32CD-41B2-9895-6047A3B83E67}" type="presOf" srcId="{A4475DD4-C7E3-46B2-A2EF-7D74377DBE07}" destId="{6BD98833-4F85-40A2-B502-BB4DE06F4603}" srcOrd="0" destOrd="0" presId="urn:microsoft.com/office/officeart/2008/layout/LinedList"/>
    <dgm:cxn modelId="{5BCBF5AB-A8EF-4F1D-907E-D820BC2D301C}" type="presOf" srcId="{EBEDB7BC-08FF-498F-9D0A-9B6D84071F70}" destId="{B8386B14-B150-47B4-906F-F54D43D7C1B8}" srcOrd="0" destOrd="0" presId="urn:microsoft.com/office/officeart/2008/layout/LinedList"/>
    <dgm:cxn modelId="{D485E0AE-AA96-4325-8608-8D6F9EC5ADFC}" type="presOf" srcId="{7A82DB81-363A-4B03-B7CD-69F48FE6771F}" destId="{50048418-17F2-4FB3-B06F-EFEDCDA2F72B}" srcOrd="0" destOrd="0" presId="urn:microsoft.com/office/officeart/2008/layout/LinedList"/>
    <dgm:cxn modelId="{97FCA7C4-FC61-44A6-B272-49F71A669A73}" srcId="{44D2F6BF-FC00-4F8F-AFD0-D4C5E2EAA734}" destId="{8CAF09BD-72BC-41E8-BA66-C4BEBE89FCF6}" srcOrd="3" destOrd="0" parTransId="{F24C51F1-728F-4917-A01F-38B2550C714B}" sibTransId="{9985EA83-080C-48E9-A200-9A038601BEC6}"/>
    <dgm:cxn modelId="{78FC24DD-2BC8-40F8-B80C-D3D9A27CADE0}" srcId="{44D2F6BF-FC00-4F8F-AFD0-D4C5E2EAA734}" destId="{766E427C-84EC-464B-A311-EEB632ADBF6D}" srcOrd="4" destOrd="0" parTransId="{85EC5C61-5710-4119-9849-3FF01F5BB6C5}" sibTransId="{39170D9F-85E3-47D5-82D2-DF33CD2F5802}"/>
    <dgm:cxn modelId="{E39623DF-FB6D-4B6C-82E1-DC4AA4F06E71}" srcId="{44D2F6BF-FC00-4F8F-AFD0-D4C5E2EAA734}" destId="{A7BA3AF9-B31E-4541-9CC5-3C2BE6D94458}" srcOrd="1" destOrd="0" parTransId="{79D23611-9988-4320-A90D-F8BF38E229BB}" sibTransId="{7A741203-D4B1-4EDF-A0D5-34FFF1C6622B}"/>
    <dgm:cxn modelId="{C461CDF8-F74D-4C7F-AEFD-C230A4CA07E0}" srcId="{44D2F6BF-FC00-4F8F-AFD0-D4C5E2EAA734}" destId="{BC708F1A-E859-4E6E-9FE8-F362AD5A08BC}" srcOrd="7" destOrd="0" parTransId="{001A7A37-E1D9-4E7C-AAD7-7FB3210FF130}" sibTransId="{D9DC2098-F117-4E10-A077-A9EDF891B2E2}"/>
    <dgm:cxn modelId="{493393C0-A51A-4873-9F57-E67D06D546D0}" type="presParOf" srcId="{9F17E149-D586-48BA-A1D9-A7D372D1FF53}" destId="{8BFD7990-06BC-4A8B-8173-218AF3914883}" srcOrd="0" destOrd="0" presId="urn:microsoft.com/office/officeart/2008/layout/LinedList"/>
    <dgm:cxn modelId="{8065EAB3-D061-43A5-8762-91496BA455FE}" type="presParOf" srcId="{9F17E149-D586-48BA-A1D9-A7D372D1FF53}" destId="{953BCD99-E699-409E-B3D5-73546C3CEF86}" srcOrd="1" destOrd="0" presId="urn:microsoft.com/office/officeart/2008/layout/LinedList"/>
    <dgm:cxn modelId="{E7B28C2E-0012-40CA-A124-353356831A30}" type="presParOf" srcId="{953BCD99-E699-409E-B3D5-73546C3CEF86}" destId="{0367E886-F7E1-4E7D-9083-412D79CB9CDE}" srcOrd="0" destOrd="0" presId="urn:microsoft.com/office/officeart/2008/layout/LinedList"/>
    <dgm:cxn modelId="{D90EC03C-6551-487A-B675-E23294337546}" type="presParOf" srcId="{953BCD99-E699-409E-B3D5-73546C3CEF86}" destId="{45FAFCC0-7DD0-42EE-89C2-482F654AF799}" srcOrd="1" destOrd="0" presId="urn:microsoft.com/office/officeart/2008/layout/LinedList"/>
    <dgm:cxn modelId="{A29891ED-8702-4408-92E4-B86A2A929725}" type="presParOf" srcId="{9F17E149-D586-48BA-A1D9-A7D372D1FF53}" destId="{ADB591CE-6D6A-4D4A-9081-78E1A95B15A6}" srcOrd="2" destOrd="0" presId="urn:microsoft.com/office/officeart/2008/layout/LinedList"/>
    <dgm:cxn modelId="{CC4BE8B5-CE2A-4751-A130-9396072B52AD}" type="presParOf" srcId="{9F17E149-D586-48BA-A1D9-A7D372D1FF53}" destId="{A5F71075-FBDC-48B8-9870-33743AD35475}" srcOrd="3" destOrd="0" presId="urn:microsoft.com/office/officeart/2008/layout/LinedList"/>
    <dgm:cxn modelId="{DF25AD53-4D88-4013-8335-9F40C1A45C9E}" type="presParOf" srcId="{A5F71075-FBDC-48B8-9870-33743AD35475}" destId="{E3C28FF0-6B95-4D4F-B9D0-81F7977DC818}" srcOrd="0" destOrd="0" presId="urn:microsoft.com/office/officeart/2008/layout/LinedList"/>
    <dgm:cxn modelId="{75C9E50D-7C05-4CE7-ABA7-2F3F51D47E74}" type="presParOf" srcId="{A5F71075-FBDC-48B8-9870-33743AD35475}" destId="{8D7BE962-EFB8-461D-B9B9-535FBBE7E04E}" srcOrd="1" destOrd="0" presId="urn:microsoft.com/office/officeart/2008/layout/LinedList"/>
    <dgm:cxn modelId="{99A201C9-36C6-4659-8015-B91600F9EA85}" type="presParOf" srcId="{9F17E149-D586-48BA-A1D9-A7D372D1FF53}" destId="{F74858BE-C55D-41C8-BFEB-53AB5106A0B6}" srcOrd="4" destOrd="0" presId="urn:microsoft.com/office/officeart/2008/layout/LinedList"/>
    <dgm:cxn modelId="{897F530C-000B-49AE-A1A2-FDDDE4378EB9}" type="presParOf" srcId="{9F17E149-D586-48BA-A1D9-A7D372D1FF53}" destId="{C7B9BF42-B5E0-461F-A84A-83CDE7F70161}" srcOrd="5" destOrd="0" presId="urn:microsoft.com/office/officeart/2008/layout/LinedList"/>
    <dgm:cxn modelId="{48B84399-4EE8-4D7F-9BB7-D96CD62C7A9D}" type="presParOf" srcId="{C7B9BF42-B5E0-461F-A84A-83CDE7F70161}" destId="{6BD98833-4F85-40A2-B502-BB4DE06F4603}" srcOrd="0" destOrd="0" presId="urn:microsoft.com/office/officeart/2008/layout/LinedList"/>
    <dgm:cxn modelId="{8BDCC928-C123-418D-8E46-16FCF12719FC}" type="presParOf" srcId="{C7B9BF42-B5E0-461F-A84A-83CDE7F70161}" destId="{606B6DBF-74E7-4FB5-8297-4159A407C546}" srcOrd="1" destOrd="0" presId="urn:microsoft.com/office/officeart/2008/layout/LinedList"/>
    <dgm:cxn modelId="{4284B33A-5C96-4118-9693-17E58B1ECAEE}" type="presParOf" srcId="{9F17E149-D586-48BA-A1D9-A7D372D1FF53}" destId="{F9964793-7302-4E7A-AE7A-F4D5EE3FB519}" srcOrd="6" destOrd="0" presId="urn:microsoft.com/office/officeart/2008/layout/LinedList"/>
    <dgm:cxn modelId="{DDE9366A-5433-453B-B8C7-4566260BDE54}" type="presParOf" srcId="{9F17E149-D586-48BA-A1D9-A7D372D1FF53}" destId="{2462A429-7A7F-40E6-8D45-64438880D627}" srcOrd="7" destOrd="0" presId="urn:microsoft.com/office/officeart/2008/layout/LinedList"/>
    <dgm:cxn modelId="{D7F0B1C6-C87C-4878-AD5C-6AD77C14AB2A}" type="presParOf" srcId="{2462A429-7A7F-40E6-8D45-64438880D627}" destId="{1AD277AD-1119-4F5B-93F8-F316016D395A}" srcOrd="0" destOrd="0" presId="urn:microsoft.com/office/officeart/2008/layout/LinedList"/>
    <dgm:cxn modelId="{16184061-132C-400A-B838-C62A247CD357}" type="presParOf" srcId="{2462A429-7A7F-40E6-8D45-64438880D627}" destId="{45B7A2B3-52AC-4295-BE23-FE25DD02BFE2}" srcOrd="1" destOrd="0" presId="urn:microsoft.com/office/officeart/2008/layout/LinedList"/>
    <dgm:cxn modelId="{6499F2B5-7BD1-468E-A66B-B4BFCA568FFD}" type="presParOf" srcId="{9F17E149-D586-48BA-A1D9-A7D372D1FF53}" destId="{6ACF9A95-B794-4C84-84F6-F91CA5BC540A}" srcOrd="8" destOrd="0" presId="urn:microsoft.com/office/officeart/2008/layout/LinedList"/>
    <dgm:cxn modelId="{A3E23D04-874C-4BD7-9F0E-E6251EE59A5D}" type="presParOf" srcId="{9F17E149-D586-48BA-A1D9-A7D372D1FF53}" destId="{766053F8-BFC1-4CD4-998A-5967185DF176}" srcOrd="9" destOrd="0" presId="urn:microsoft.com/office/officeart/2008/layout/LinedList"/>
    <dgm:cxn modelId="{FFB15A38-FF25-4483-95C6-83B12A6252C0}" type="presParOf" srcId="{766053F8-BFC1-4CD4-998A-5967185DF176}" destId="{51B42FB6-7F3C-456A-A045-E4BD61751D40}" srcOrd="0" destOrd="0" presId="urn:microsoft.com/office/officeart/2008/layout/LinedList"/>
    <dgm:cxn modelId="{4C1F2197-7BCF-4F5F-846F-CA60A705F418}" type="presParOf" srcId="{766053F8-BFC1-4CD4-998A-5967185DF176}" destId="{1E224A46-B9C3-4D20-9556-1B4DD0C4E41C}" srcOrd="1" destOrd="0" presId="urn:microsoft.com/office/officeart/2008/layout/LinedList"/>
    <dgm:cxn modelId="{28338184-B0EA-4DC7-954E-791A3C99BE50}" type="presParOf" srcId="{9F17E149-D586-48BA-A1D9-A7D372D1FF53}" destId="{56781082-B988-468A-8AF8-D1ADB4015D61}" srcOrd="10" destOrd="0" presId="urn:microsoft.com/office/officeart/2008/layout/LinedList"/>
    <dgm:cxn modelId="{5FB06705-24EE-457C-867B-F003E534B888}" type="presParOf" srcId="{9F17E149-D586-48BA-A1D9-A7D372D1FF53}" destId="{CF6BDDAF-497D-479E-AA26-FAA5BEF55503}" srcOrd="11" destOrd="0" presId="urn:microsoft.com/office/officeart/2008/layout/LinedList"/>
    <dgm:cxn modelId="{97EB1DA1-C8E4-4393-8FDD-18C45F3B40AF}" type="presParOf" srcId="{CF6BDDAF-497D-479E-AA26-FAA5BEF55503}" destId="{50048418-17F2-4FB3-B06F-EFEDCDA2F72B}" srcOrd="0" destOrd="0" presId="urn:microsoft.com/office/officeart/2008/layout/LinedList"/>
    <dgm:cxn modelId="{A52AA095-6B3E-40D8-BB86-1274513A91CB}" type="presParOf" srcId="{CF6BDDAF-497D-479E-AA26-FAA5BEF55503}" destId="{88EF9848-F820-4F7F-8C4C-71AC88045CC1}" srcOrd="1" destOrd="0" presId="urn:microsoft.com/office/officeart/2008/layout/LinedList"/>
    <dgm:cxn modelId="{285A51D0-E16C-4127-B319-DF6E21BA8B49}" type="presParOf" srcId="{9F17E149-D586-48BA-A1D9-A7D372D1FF53}" destId="{B32CBEB2-5906-4BF3-9713-231B8E7EA186}" srcOrd="12" destOrd="0" presId="urn:microsoft.com/office/officeart/2008/layout/LinedList"/>
    <dgm:cxn modelId="{04F66AEF-E7D5-4F63-B702-1B35BC738BD4}" type="presParOf" srcId="{9F17E149-D586-48BA-A1D9-A7D372D1FF53}" destId="{F581A126-4958-414D-84C4-1FC6BF75D775}" srcOrd="13" destOrd="0" presId="urn:microsoft.com/office/officeart/2008/layout/LinedList"/>
    <dgm:cxn modelId="{9A29BC95-36DF-4E05-B06A-CB47D691396C}" type="presParOf" srcId="{F581A126-4958-414D-84C4-1FC6BF75D775}" destId="{B8386B14-B150-47B4-906F-F54D43D7C1B8}" srcOrd="0" destOrd="0" presId="urn:microsoft.com/office/officeart/2008/layout/LinedList"/>
    <dgm:cxn modelId="{557516A8-4737-4BA3-8F1E-43CF8C1C5C02}" type="presParOf" srcId="{F581A126-4958-414D-84C4-1FC6BF75D775}" destId="{9DD91DE7-7806-4594-8B2E-B2DCAD0D48E0}" srcOrd="1" destOrd="0" presId="urn:microsoft.com/office/officeart/2008/layout/LinedList"/>
    <dgm:cxn modelId="{91224D01-EC98-44DD-869E-A47784ECB8C8}" type="presParOf" srcId="{9F17E149-D586-48BA-A1D9-A7D372D1FF53}" destId="{6D6022C0-ABDD-4357-8F14-A26372E83595}" srcOrd="14" destOrd="0" presId="urn:microsoft.com/office/officeart/2008/layout/LinedList"/>
    <dgm:cxn modelId="{15C877EA-2B44-4F01-B536-0D8A1126E9A4}" type="presParOf" srcId="{9F17E149-D586-48BA-A1D9-A7D372D1FF53}" destId="{56C2379E-79EB-4699-83D4-0B387A14543F}" srcOrd="15" destOrd="0" presId="urn:microsoft.com/office/officeart/2008/layout/LinedList"/>
    <dgm:cxn modelId="{F141D974-AB52-4BC9-BEB4-F44CF8125FBA}" type="presParOf" srcId="{56C2379E-79EB-4699-83D4-0B387A14543F}" destId="{EC881A04-F0CF-4D86-80C0-83F6928179D4}" srcOrd="0" destOrd="0" presId="urn:microsoft.com/office/officeart/2008/layout/LinedList"/>
    <dgm:cxn modelId="{02FBC1AD-DA14-4304-8107-7C41E9FAA85A}" type="presParOf" srcId="{56C2379E-79EB-4699-83D4-0B387A14543F}" destId="{549AD358-2574-4961-A60D-AC72C8C8A95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D7990-06BC-4A8B-8173-218AF3914883}">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7E886-F7E1-4E7D-9083-412D79CB9CDE}">
      <dsp:nvSpPr>
        <dsp:cNvPr id="0" name=""/>
        <dsp:cNvSpPr/>
      </dsp:nvSpPr>
      <dsp:spPr>
        <a:xfrm>
          <a:off x="0" y="0"/>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Consent</a:t>
          </a:r>
        </a:p>
      </dsp:txBody>
      <dsp:txXfrm>
        <a:off x="0" y="0"/>
        <a:ext cx="6797675" cy="706238"/>
      </dsp:txXfrm>
    </dsp:sp>
    <dsp:sp modelId="{ADB591CE-6D6A-4D4A-9081-78E1A95B15A6}">
      <dsp:nvSpPr>
        <dsp:cNvPr id="0" name=""/>
        <dsp:cNvSpPr/>
      </dsp:nvSpPr>
      <dsp:spPr>
        <a:xfrm>
          <a:off x="0" y="706239"/>
          <a:ext cx="6797675" cy="0"/>
        </a:xfrm>
        <a:prstGeom prst="line">
          <a:avLst/>
        </a:prstGeom>
        <a:solidFill>
          <a:schemeClr val="accent2">
            <a:hueOff val="-1530465"/>
            <a:satOff val="0"/>
            <a:lumOff val="728"/>
            <a:alphaOff val="0"/>
          </a:schemeClr>
        </a:solidFill>
        <a:ln w="15875" cap="flat" cmpd="sng" algn="ctr">
          <a:solidFill>
            <a:schemeClr val="accent2">
              <a:hueOff val="-1530465"/>
              <a:satOff val="0"/>
              <a:lumOff val="7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28FF0-6B95-4D4F-B9D0-81F7977DC818}">
      <dsp:nvSpPr>
        <dsp:cNvPr id="0" name=""/>
        <dsp:cNvSpPr/>
      </dsp:nvSpPr>
      <dsp:spPr>
        <a:xfrm>
          <a:off x="0" y="706238"/>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Sexual Assault &amp; Sexual Harassment</a:t>
          </a:r>
        </a:p>
      </dsp:txBody>
      <dsp:txXfrm>
        <a:off x="0" y="706238"/>
        <a:ext cx="6797675" cy="706238"/>
      </dsp:txXfrm>
    </dsp:sp>
    <dsp:sp modelId="{F74858BE-C55D-41C8-BFEB-53AB5106A0B6}">
      <dsp:nvSpPr>
        <dsp:cNvPr id="0" name=""/>
        <dsp:cNvSpPr/>
      </dsp:nvSpPr>
      <dsp:spPr>
        <a:xfrm>
          <a:off x="0" y="1412478"/>
          <a:ext cx="6797675" cy="0"/>
        </a:xfrm>
        <a:prstGeom prst="line">
          <a:avLst/>
        </a:prstGeom>
        <a:solidFill>
          <a:schemeClr val="accent2">
            <a:hueOff val="-3060929"/>
            <a:satOff val="0"/>
            <a:lumOff val="1457"/>
            <a:alphaOff val="0"/>
          </a:schemeClr>
        </a:solidFill>
        <a:ln w="15875" cap="flat" cmpd="sng" algn="ctr">
          <a:solidFill>
            <a:schemeClr val="accent2">
              <a:hueOff val="-3060929"/>
              <a:satOff val="0"/>
              <a:lumOff val="14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98833-4F85-40A2-B502-BB4DE06F4603}">
      <dsp:nvSpPr>
        <dsp:cNvPr id="0" name=""/>
        <dsp:cNvSpPr/>
      </dsp:nvSpPr>
      <dsp:spPr>
        <a:xfrm>
          <a:off x="0" y="1412477"/>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Restricted Report &amp; Unrestricted Report</a:t>
          </a:r>
        </a:p>
      </dsp:txBody>
      <dsp:txXfrm>
        <a:off x="0" y="1412477"/>
        <a:ext cx="6797675" cy="706238"/>
      </dsp:txXfrm>
    </dsp:sp>
    <dsp:sp modelId="{F9964793-7302-4E7A-AE7A-F4D5EE3FB519}">
      <dsp:nvSpPr>
        <dsp:cNvPr id="0" name=""/>
        <dsp:cNvSpPr/>
      </dsp:nvSpPr>
      <dsp:spPr>
        <a:xfrm>
          <a:off x="0" y="2118717"/>
          <a:ext cx="6797675" cy="0"/>
        </a:xfrm>
        <a:prstGeom prst="line">
          <a:avLst/>
        </a:prstGeom>
        <a:solidFill>
          <a:schemeClr val="accent2">
            <a:hueOff val="-4591393"/>
            <a:satOff val="0"/>
            <a:lumOff val="2185"/>
            <a:alphaOff val="0"/>
          </a:schemeClr>
        </a:solidFill>
        <a:ln w="15875" cap="flat" cmpd="sng" algn="ctr">
          <a:solidFill>
            <a:schemeClr val="accent2">
              <a:hueOff val="-4591393"/>
              <a:satOff val="0"/>
              <a:lumOff val="21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277AD-1119-4F5B-93F8-F316016D395A}">
      <dsp:nvSpPr>
        <dsp:cNvPr id="0" name=""/>
        <dsp:cNvSpPr/>
      </dsp:nvSpPr>
      <dsp:spPr>
        <a:xfrm>
          <a:off x="0" y="2118716"/>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Expanded Restricted Report</a:t>
          </a:r>
        </a:p>
      </dsp:txBody>
      <dsp:txXfrm>
        <a:off x="0" y="2118716"/>
        <a:ext cx="6797675" cy="706238"/>
      </dsp:txXfrm>
    </dsp:sp>
    <dsp:sp modelId="{6ACF9A95-B794-4C84-84F6-F91CA5BC540A}">
      <dsp:nvSpPr>
        <dsp:cNvPr id="0" name=""/>
        <dsp:cNvSpPr/>
      </dsp:nvSpPr>
      <dsp:spPr>
        <a:xfrm>
          <a:off x="0" y="2824956"/>
          <a:ext cx="6797675" cy="0"/>
        </a:xfrm>
        <a:prstGeom prst="line">
          <a:avLst/>
        </a:prstGeom>
        <a:solidFill>
          <a:schemeClr val="accent2">
            <a:hueOff val="-6121858"/>
            <a:satOff val="0"/>
            <a:lumOff val="2913"/>
            <a:alphaOff val="0"/>
          </a:schemeClr>
        </a:solidFill>
        <a:ln w="15875" cap="flat" cmpd="sng" algn="ctr">
          <a:solidFill>
            <a:schemeClr val="accent2">
              <a:hueOff val="-6121858"/>
              <a:satOff val="0"/>
              <a:lumOff val="29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42FB6-7F3C-456A-A045-E4BD61751D40}">
      <dsp:nvSpPr>
        <dsp:cNvPr id="0" name=""/>
        <dsp:cNvSpPr/>
      </dsp:nvSpPr>
      <dsp:spPr>
        <a:xfrm>
          <a:off x="0" y="282495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Victim Rights </a:t>
          </a:r>
        </a:p>
      </dsp:txBody>
      <dsp:txXfrm>
        <a:off x="0" y="2824955"/>
        <a:ext cx="6797675" cy="706238"/>
      </dsp:txXfrm>
    </dsp:sp>
    <dsp:sp modelId="{56781082-B988-468A-8AF8-D1ADB4015D61}">
      <dsp:nvSpPr>
        <dsp:cNvPr id="0" name=""/>
        <dsp:cNvSpPr/>
      </dsp:nvSpPr>
      <dsp:spPr>
        <a:xfrm>
          <a:off x="0" y="3531195"/>
          <a:ext cx="6797675" cy="0"/>
        </a:xfrm>
        <a:prstGeom prst="line">
          <a:avLst/>
        </a:prstGeom>
        <a:solidFill>
          <a:schemeClr val="accent2">
            <a:hueOff val="-7652322"/>
            <a:satOff val="0"/>
            <a:lumOff val="3641"/>
            <a:alphaOff val="0"/>
          </a:schemeClr>
        </a:solidFill>
        <a:ln w="15875" cap="flat" cmpd="sng" algn="ctr">
          <a:solidFill>
            <a:schemeClr val="accent2">
              <a:hueOff val="-7652322"/>
              <a:satOff val="0"/>
              <a:lumOff val="36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48418-17F2-4FB3-B06F-EFEDCDA2F72B}">
      <dsp:nvSpPr>
        <dsp:cNvPr id="0" name=""/>
        <dsp:cNvSpPr/>
      </dsp:nvSpPr>
      <dsp:spPr>
        <a:xfrm>
          <a:off x="0" y="353119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Leadership Roles &amp; Responsibilities</a:t>
          </a:r>
        </a:p>
      </dsp:txBody>
      <dsp:txXfrm>
        <a:off x="0" y="3531195"/>
        <a:ext cx="6797675" cy="706238"/>
      </dsp:txXfrm>
    </dsp:sp>
    <dsp:sp modelId="{B32CBEB2-5906-4BF3-9713-231B8E7EA186}">
      <dsp:nvSpPr>
        <dsp:cNvPr id="0" name=""/>
        <dsp:cNvSpPr/>
      </dsp:nvSpPr>
      <dsp:spPr>
        <a:xfrm>
          <a:off x="0" y="4237434"/>
          <a:ext cx="6797675" cy="0"/>
        </a:xfrm>
        <a:prstGeom prst="line">
          <a:avLst/>
        </a:prstGeom>
        <a:solidFill>
          <a:schemeClr val="accent2">
            <a:hueOff val="-9182787"/>
            <a:satOff val="0"/>
            <a:lumOff val="4370"/>
            <a:alphaOff val="0"/>
          </a:schemeClr>
        </a:solidFill>
        <a:ln w="15875" cap="flat" cmpd="sng" algn="ctr">
          <a:solidFill>
            <a:schemeClr val="accent2">
              <a:hueOff val="-9182787"/>
              <a:satOff val="0"/>
              <a:lumOff val="43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86B14-B150-47B4-906F-F54D43D7C1B8}">
      <dsp:nvSpPr>
        <dsp:cNvPr id="0" name=""/>
        <dsp:cNvSpPr/>
      </dsp:nvSpPr>
      <dsp:spPr>
        <a:xfrm>
          <a:off x="0" y="4237434"/>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Bystander Intervention</a:t>
          </a:r>
        </a:p>
      </dsp:txBody>
      <dsp:txXfrm>
        <a:off x="0" y="4237434"/>
        <a:ext cx="6797675" cy="706238"/>
      </dsp:txXfrm>
    </dsp:sp>
    <dsp:sp modelId="{6D6022C0-ABDD-4357-8F14-A26372E83595}">
      <dsp:nvSpPr>
        <dsp:cNvPr id="0" name=""/>
        <dsp:cNvSpPr/>
      </dsp:nvSpPr>
      <dsp:spPr>
        <a:xfrm>
          <a:off x="0" y="4943673"/>
          <a:ext cx="6797675" cy="0"/>
        </a:xfrm>
        <a:prstGeom prst="line">
          <a:avLst/>
        </a:prstGeom>
        <a:solidFill>
          <a:schemeClr val="accent2">
            <a:hueOff val="-10713251"/>
            <a:satOff val="0"/>
            <a:lumOff val="5098"/>
            <a:alphaOff val="0"/>
          </a:schemeClr>
        </a:solidFill>
        <a:ln w="15875" cap="flat" cmpd="sng" algn="ctr">
          <a:solidFill>
            <a:schemeClr val="accent2">
              <a:hueOff val="-10713251"/>
              <a:satOff val="0"/>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881A04-F0CF-4D86-80C0-83F6928179D4}">
      <dsp:nvSpPr>
        <dsp:cNvPr id="0" name=""/>
        <dsp:cNvSpPr/>
      </dsp:nvSpPr>
      <dsp:spPr>
        <a:xfrm>
          <a:off x="0" y="4943672"/>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SAPR services </a:t>
          </a:r>
        </a:p>
      </dsp:txBody>
      <dsp:txXfrm>
        <a:off x="0" y="4943672"/>
        <a:ext cx="6797675" cy="7062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2BBC5A-A6AD-4C62-96F0-223DCC877A65}" type="datetimeFigureOut">
              <a:rPr lang="en-US" smtClean="0"/>
              <a:t>10/22/2024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471E1B-C51E-4057-9E0F-6149C59CCC79}" type="slidenum">
              <a:rPr lang="en-US" smtClean="0"/>
              <a:t>‹#›</a:t>
            </a:fld>
            <a:endParaRPr lang="en-US"/>
          </a:p>
        </p:txBody>
      </p:sp>
    </p:spTree>
    <p:extLst>
      <p:ext uri="{BB962C8B-B14F-4D97-AF65-F5344CB8AC3E}">
        <p14:creationId xmlns:p14="http://schemas.microsoft.com/office/powerpoint/2010/main" val="212735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4471E1B-C51E-4057-9E0F-6149C59CCC79}" type="slidenum">
              <a:rPr lang="en-US" smtClean="0"/>
              <a:t>1</a:t>
            </a:fld>
            <a:endParaRPr lang="en-US"/>
          </a:p>
        </p:txBody>
      </p:sp>
    </p:spTree>
    <p:extLst>
      <p:ext uri="{BB962C8B-B14F-4D97-AF65-F5344CB8AC3E}">
        <p14:creationId xmlns:p14="http://schemas.microsoft.com/office/powerpoint/2010/main" val="327475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Consent: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freely given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competent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Age -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Sexual assault:</a:t>
            </a:r>
          </a:p>
          <a:p>
            <a:r>
              <a:rPr lang="en-US" sz="1200" b="0" i="0" u="none" strike="noStrike" baseline="0" dirty="0">
                <a:solidFill>
                  <a:srgbClr val="000000"/>
                </a:solidFill>
                <a:latin typeface="Arial" panose="020B0604020202020204" pitchFamily="34" charset="0"/>
              </a:rPr>
              <a:t>intentional sexual contact </a:t>
            </a:r>
          </a:p>
          <a:p>
            <a:r>
              <a:rPr lang="en-US" sz="1200" b="0" i="0" u="none" strike="noStrike" baseline="0" dirty="0">
                <a:solidFill>
                  <a:srgbClr val="000000"/>
                </a:solidFill>
                <a:latin typeface="Arial" panose="020B0604020202020204" pitchFamily="34" charset="0"/>
              </a:rPr>
              <a:t>use of force, threats, intimidation, or abuse of authority </a:t>
            </a:r>
          </a:p>
          <a:p>
            <a:r>
              <a:rPr lang="en-US" sz="1200" b="0" i="0" u="none" strike="noStrike" baseline="0" dirty="0">
                <a:solidFill>
                  <a:srgbClr val="000000"/>
                </a:solidFill>
                <a:latin typeface="Arial" panose="020B0604020202020204" pitchFamily="34" charset="0"/>
              </a:rPr>
              <a:t>when the victim does not or cannot consent. </a:t>
            </a:r>
          </a:p>
          <a:p>
            <a:r>
              <a:rPr lang="en-US" sz="1200" b="0" i="0" u="none" strike="noStrike" baseline="0" dirty="0">
                <a:solidFill>
                  <a:srgbClr val="000000"/>
                </a:solidFill>
                <a:latin typeface="Arial" panose="020B0604020202020204" pitchFamily="34" charset="0"/>
              </a:rPr>
              <a:t>rape, sexual assault, aggravated sexual contact, abusive sexual contact, forcible sodomy, or attempts to commit these acts. </a:t>
            </a:r>
          </a:p>
          <a:p>
            <a:endParaRPr lang="en-US" sz="12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Sexual harassment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unwelcome sexual advances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requests for sexual favors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deliberate or repeated offensive comments or gestures of a sexual nature.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Expanded Restricted </a:t>
            </a:r>
          </a:p>
          <a:p>
            <a:r>
              <a:rPr lang="en-US" sz="1200" b="0" i="0" u="none" strike="noStrike" baseline="0" dirty="0">
                <a:solidFill>
                  <a:srgbClr val="000000"/>
                </a:solidFill>
                <a:latin typeface="Arial" panose="020B0604020202020204" pitchFamily="34" charset="0"/>
              </a:rPr>
              <a:t>file a Restricted report, even if the victim discloses to a mandated reporter. </a:t>
            </a:r>
          </a:p>
          <a:p>
            <a:r>
              <a:rPr lang="en-US" sz="1200" b="0" i="0" u="none" strike="noStrike" baseline="0" dirty="0">
                <a:solidFill>
                  <a:srgbClr val="000000"/>
                </a:solidFill>
                <a:latin typeface="Arial" panose="020B0604020202020204" pitchFamily="34" charset="0"/>
              </a:rPr>
              <a:t>Mandated reporter still required to contact law enforcement.</a:t>
            </a:r>
          </a:p>
          <a:p>
            <a:r>
              <a:rPr lang="en-US" sz="1200" b="0" i="0" u="none" strike="noStrike" baseline="0" dirty="0">
                <a:solidFill>
                  <a:srgbClr val="000000"/>
                </a:solidFill>
                <a:latin typeface="Arial" panose="020B0604020202020204" pitchFamily="34" charset="0"/>
              </a:rPr>
              <a:t>The only exceptions are if the victim has disclosed DIRECTLY to law enforcement </a:t>
            </a:r>
          </a:p>
          <a:p>
            <a:r>
              <a:rPr lang="en-US" sz="1200" b="0" i="0" u="none" strike="noStrike" baseline="0" dirty="0">
                <a:solidFill>
                  <a:srgbClr val="000000"/>
                </a:solidFill>
                <a:latin typeface="Arial" panose="020B0604020202020204" pitchFamily="34" charset="0"/>
              </a:rPr>
              <a:t>or has previously made an Unrestricted Report for the same incident.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Victims Rights</a:t>
            </a:r>
          </a:p>
          <a:p>
            <a:r>
              <a:rPr lang="en-US" sz="1200" b="0" i="0" u="none" strike="noStrike" baseline="0" dirty="0">
                <a:solidFill>
                  <a:srgbClr val="000000"/>
                </a:solidFill>
                <a:latin typeface="Arial" panose="020B0604020202020204" pitchFamily="34" charset="0"/>
              </a:rPr>
              <a:t>Victims have rights throughout the process, including the right to…. </a:t>
            </a:r>
          </a:p>
          <a:p>
            <a:r>
              <a:rPr lang="en-US" sz="1200" b="0" i="0" u="none" strike="noStrike" baseline="0" dirty="0">
                <a:solidFill>
                  <a:srgbClr val="000000"/>
                </a:solidFill>
                <a:latin typeface="Arial" panose="020B0604020202020204" pitchFamily="34" charset="0"/>
              </a:rPr>
              <a:t>• Fairness and respect. </a:t>
            </a:r>
          </a:p>
          <a:p>
            <a:r>
              <a:rPr lang="en-US" sz="1200" b="0" i="0" u="none" strike="noStrike" baseline="0" dirty="0">
                <a:solidFill>
                  <a:srgbClr val="000000"/>
                </a:solidFill>
                <a:latin typeface="Arial" panose="020B0604020202020204" pitchFamily="34" charset="0"/>
              </a:rPr>
              <a:t>• Maintain a degree of privileged/protected communications. </a:t>
            </a:r>
          </a:p>
          <a:p>
            <a:r>
              <a:rPr lang="en-US" sz="1200" b="0" i="0" u="none" strike="noStrike" baseline="0" dirty="0">
                <a:solidFill>
                  <a:srgbClr val="000000"/>
                </a:solidFill>
                <a:latin typeface="Arial" panose="020B0604020202020204" pitchFamily="34" charset="0"/>
              </a:rPr>
              <a:t>• Protection from alleged offender. </a:t>
            </a:r>
          </a:p>
          <a:p>
            <a:r>
              <a:rPr lang="en-US" sz="1200" b="0" i="0" u="none" strike="noStrike" baseline="0" dirty="0">
                <a:solidFill>
                  <a:srgbClr val="000000"/>
                </a:solidFill>
                <a:latin typeface="Arial" panose="020B0604020202020204" pitchFamily="34" charset="0"/>
              </a:rPr>
              <a:t>• Preference between military and civilian prosecution. </a:t>
            </a:r>
          </a:p>
          <a:p>
            <a:r>
              <a:rPr lang="en-US" sz="1200" b="0" i="0" u="none" strike="noStrike" baseline="0" dirty="0">
                <a:solidFill>
                  <a:srgbClr val="000000"/>
                </a:solidFill>
                <a:latin typeface="Arial" panose="020B0604020202020204" pitchFamily="34" charset="0"/>
              </a:rPr>
              <a:t>• Input to authorities overseeing case. </a:t>
            </a:r>
          </a:p>
          <a:p>
            <a:r>
              <a:rPr lang="en-US" sz="1200" b="0" i="0" u="none" strike="noStrike" baseline="0" dirty="0">
                <a:solidFill>
                  <a:srgbClr val="000000"/>
                </a:solidFill>
                <a:latin typeface="Arial" panose="020B0604020202020204" pitchFamily="34" charset="0"/>
              </a:rPr>
              <a:t>• Notice of proceeding events. </a:t>
            </a:r>
          </a:p>
          <a:p>
            <a:r>
              <a:rPr lang="en-US" sz="1200" b="0" i="0" u="none" strike="noStrike" baseline="0" dirty="0">
                <a:solidFill>
                  <a:srgbClr val="000000"/>
                </a:solidFill>
                <a:latin typeface="Arial" panose="020B0604020202020204" pitchFamily="34" charset="0"/>
              </a:rPr>
              <a:t>• Heard at certain proceedings. </a:t>
            </a:r>
          </a:p>
          <a:p>
            <a:r>
              <a:rPr lang="en-US" sz="1200" b="0" i="0" u="none" strike="noStrike" baseline="0" dirty="0">
                <a:solidFill>
                  <a:srgbClr val="000000"/>
                </a:solidFill>
                <a:latin typeface="Arial" panose="020B0604020202020204" pitchFamily="34" charset="0"/>
              </a:rPr>
              <a:t>• Confer with prosecution. </a:t>
            </a:r>
          </a:p>
          <a:p>
            <a:r>
              <a:rPr lang="en-US" sz="1200" b="0" i="0" u="none" strike="noStrike" baseline="0" dirty="0">
                <a:solidFill>
                  <a:srgbClr val="000000"/>
                </a:solidFill>
                <a:latin typeface="Arial" panose="020B0604020202020204" pitchFamily="34" charset="0"/>
              </a:rPr>
              <a:t>• Receive restitution as provided by law. </a:t>
            </a:r>
          </a:p>
          <a:p>
            <a:r>
              <a:rPr lang="en-US" sz="1200" b="0" i="0" u="none" strike="noStrike" baseline="0" dirty="0">
                <a:solidFill>
                  <a:srgbClr val="000000"/>
                </a:solidFill>
                <a:latin typeface="Arial" panose="020B0604020202020204" pitchFamily="34" charset="0"/>
              </a:rPr>
              <a:t>• Proceedings free from unreasonable delay.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Leadership’s role and responsibilities</a:t>
            </a:r>
          </a:p>
          <a:p>
            <a:r>
              <a:rPr lang="en-US" sz="1200" b="0" i="0" u="none" strike="noStrike" baseline="0" dirty="0">
                <a:solidFill>
                  <a:srgbClr val="000000"/>
                </a:solidFill>
                <a:latin typeface="Arial" panose="020B0604020202020204" pitchFamily="34" charset="0"/>
              </a:rPr>
              <a:t> Provide support within the workplace. </a:t>
            </a:r>
          </a:p>
          <a:p>
            <a:r>
              <a:rPr lang="en-US" sz="1200" b="0" i="0" u="none" strike="noStrike" baseline="0" dirty="0">
                <a:solidFill>
                  <a:srgbClr val="000000"/>
                </a:solidFill>
                <a:latin typeface="Arial" panose="020B0604020202020204" pitchFamily="34" charset="0"/>
              </a:rPr>
              <a:t>• Ensure victim’s rights are protected. </a:t>
            </a:r>
          </a:p>
          <a:p>
            <a:r>
              <a:rPr lang="en-US" sz="1200" b="0" i="0" u="none" strike="noStrike" baseline="0" dirty="0">
                <a:solidFill>
                  <a:srgbClr val="000000"/>
                </a:solidFill>
                <a:latin typeface="Arial" panose="020B0604020202020204" pitchFamily="34" charset="0"/>
              </a:rPr>
              <a:t>• Ensure the victim’s physical safety, emotional security, and medical treatment needs are met. </a:t>
            </a:r>
          </a:p>
          <a:p>
            <a:r>
              <a:rPr lang="en-US" sz="1200" b="0" i="0" u="none" strike="noStrike" baseline="0" dirty="0">
                <a:solidFill>
                  <a:srgbClr val="000000"/>
                </a:solidFill>
                <a:latin typeface="Arial" panose="020B0604020202020204" pitchFamily="34" charset="0"/>
              </a:rPr>
              <a:t>• Notify the Commander/Director of any barriers to support. </a:t>
            </a:r>
          </a:p>
          <a:p>
            <a:r>
              <a:rPr lang="en-US" sz="1200" b="0" i="0" u="none" strike="noStrike" baseline="0" dirty="0">
                <a:solidFill>
                  <a:srgbClr val="000000"/>
                </a:solidFill>
                <a:latin typeface="Arial" panose="020B0604020202020204" pitchFamily="34" charset="0"/>
              </a:rPr>
              <a:t>• Protect from retaliation.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SAPR services</a:t>
            </a:r>
          </a:p>
          <a:p>
            <a:r>
              <a:rPr lang="en-US" sz="1200" b="0" i="0" u="none" strike="noStrike" baseline="0" dirty="0">
                <a:solidFill>
                  <a:srgbClr val="000000"/>
                </a:solidFill>
                <a:latin typeface="Arial" panose="020B0604020202020204" pitchFamily="34" charset="0"/>
              </a:rPr>
              <a:t>Advocacy</a:t>
            </a:r>
          </a:p>
          <a:p>
            <a:r>
              <a:rPr lang="en-US" sz="1200" b="0" i="0" u="none" strike="noStrike" baseline="0" dirty="0">
                <a:solidFill>
                  <a:srgbClr val="000000"/>
                </a:solidFill>
                <a:latin typeface="Arial" panose="020B0604020202020204" pitchFamily="34" charset="0"/>
              </a:rPr>
              <a:t>Medical/mental health care</a:t>
            </a:r>
          </a:p>
          <a:p>
            <a:r>
              <a:rPr lang="en-US" sz="1200" b="0" i="0" u="none" strike="noStrike" baseline="0" dirty="0">
                <a:solidFill>
                  <a:srgbClr val="000000"/>
                </a:solidFill>
                <a:latin typeface="Arial" panose="020B0604020202020204" pitchFamily="34" charset="0"/>
              </a:rPr>
              <a:t>Facilitate SAFE exam, if </a:t>
            </a:r>
            <a:r>
              <a:rPr lang="en-US" sz="1200" b="0" i="0" u="none" strike="noStrike" baseline="0" dirty="0" err="1">
                <a:solidFill>
                  <a:srgbClr val="000000"/>
                </a:solidFill>
                <a:latin typeface="Arial" panose="020B0604020202020204" pitchFamily="34" charset="0"/>
              </a:rPr>
              <a:t>neededa</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SVC</a:t>
            </a:r>
          </a:p>
          <a:p>
            <a:r>
              <a:rPr lang="en-US" sz="1200" b="0" i="0" u="none" strike="noStrike" baseline="0" dirty="0">
                <a:solidFill>
                  <a:srgbClr val="000000"/>
                </a:solidFill>
                <a:latin typeface="Arial" panose="020B0604020202020204" pitchFamily="34" charset="0"/>
              </a:rPr>
              <a:t>CATCH</a:t>
            </a:r>
          </a:p>
          <a:p>
            <a:r>
              <a:rPr lang="en-US" sz="1200" b="0" i="0" u="none" strike="noStrike" baseline="0" dirty="0">
                <a:solidFill>
                  <a:srgbClr val="000000"/>
                </a:solidFill>
                <a:latin typeface="Arial" panose="020B0604020202020204" pitchFamily="34" charset="0"/>
              </a:rPr>
              <a:t>Link to community resources</a:t>
            </a:r>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471E1B-C51E-4057-9E0F-6149C59CCC79}" type="slidenum">
              <a:rPr lang="en-US" smtClean="0"/>
              <a:t>2</a:t>
            </a:fld>
            <a:endParaRPr lang="en-US"/>
          </a:p>
        </p:txBody>
      </p:sp>
    </p:spTree>
    <p:extLst>
      <p:ext uri="{BB962C8B-B14F-4D97-AF65-F5344CB8AC3E}">
        <p14:creationId xmlns:p14="http://schemas.microsoft.com/office/powerpoint/2010/main" val="57530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Sexual assault is complex, but you have options and resources through the SAPR Program. I hope you all gained some tools to provide support if someone comes to you for help and increased confidence to intervene if you see a situation, you know is not right. Together we can support a climate of respect, professionalism, and safety. Lets take a moment to check on learning an discuss the after action report.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471E1B-C51E-4057-9E0F-6149C59CCC79}" type="slidenum">
              <a:rPr lang="en-US" smtClean="0"/>
              <a:t>12</a:t>
            </a:fld>
            <a:endParaRPr lang="en-US"/>
          </a:p>
        </p:txBody>
      </p:sp>
    </p:spTree>
    <p:extLst>
      <p:ext uri="{BB962C8B-B14F-4D97-AF65-F5344CB8AC3E}">
        <p14:creationId xmlns:p14="http://schemas.microsoft.com/office/powerpoint/2010/main" val="20807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4471E1B-C51E-4057-9E0F-6149C59CCC79}" type="slidenum">
              <a:rPr lang="en-US" smtClean="0"/>
              <a:t>15</a:t>
            </a:fld>
            <a:endParaRPr lang="en-US"/>
          </a:p>
        </p:txBody>
      </p:sp>
    </p:spTree>
    <p:extLst>
      <p:ext uri="{BB962C8B-B14F-4D97-AF65-F5344CB8AC3E}">
        <p14:creationId xmlns:p14="http://schemas.microsoft.com/office/powerpoint/2010/main" val="145730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4471E1B-C51E-4057-9E0F-6149C59CCC79}" type="slidenum">
              <a:rPr lang="en-US" smtClean="0"/>
              <a:t>16</a:t>
            </a:fld>
            <a:endParaRPr lang="en-US"/>
          </a:p>
        </p:txBody>
      </p:sp>
    </p:spTree>
    <p:extLst>
      <p:ext uri="{BB962C8B-B14F-4D97-AF65-F5344CB8AC3E}">
        <p14:creationId xmlns:p14="http://schemas.microsoft.com/office/powerpoint/2010/main" val="398122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8BE943-7780-401A-95E1-4C6E319CDC26}" type="datetime1">
              <a:rPr lang="en-US" smtClean="0"/>
              <a:t>10/22/2024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07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FCE82-5176-44D1-890E-53B11B2481C6}" type="datetime1">
              <a:rPr lang="en-US" smtClean="0"/>
              <a:t>10/22/2024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218429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BC166-4AC8-43DC-A303-C8DA8721E96B}" type="datetime1">
              <a:rPr lang="en-US" smtClean="0"/>
              <a:t>10/22/2024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219158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82E8B-9811-4D44-A48E-667E39212ADB}" type="datetime1">
              <a:rPr lang="en-US" smtClean="0"/>
              <a:t>10/22/2024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35275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C5A93-933C-4527-899B-07D9A5E51FA3}" type="datetime1">
              <a:rPr lang="en-US" smtClean="0"/>
              <a:t>10/22/2024</a:t>
            </a:fld>
            <a:endParaRPr lang="en-US"/>
          </a:p>
        </p:txBody>
      </p:sp>
      <p:sp>
        <p:nvSpPr>
          <p:cNvPr id="5" name="Footer Placeholder 4"/>
          <p:cNvSpPr>
            <a:spLocks noGrp="1"/>
          </p:cNvSpPr>
          <p:nvPr>
            <p:ph type="ftr" sz="quarter" idx="11"/>
          </p:nvPr>
        </p:nvSpPr>
        <p:spPr/>
        <p:txBody>
          <a:bodyPr/>
          <a:lstStyle/>
          <a:p>
            <a:r>
              <a:rPr lang="en-US"/>
              <a:t>FY21</a:t>
            </a:r>
          </a:p>
        </p:txBody>
      </p:sp>
      <p:sp>
        <p:nvSpPr>
          <p:cNvPr id="6" name="Slide Number Placeholder 5"/>
          <p:cNvSpPr>
            <a:spLocks noGrp="1"/>
          </p:cNvSpPr>
          <p:nvPr>
            <p:ph type="sldNum" sz="quarter" idx="12"/>
          </p:nvPr>
        </p:nvSpPr>
        <p:spPr/>
        <p:txBody>
          <a:bodyPr/>
          <a:lstStyle/>
          <a:p>
            <a:fld id="{A47FF4A7-464D-4542-B599-08CB6BCB69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26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2BB61-BDE6-4838-9F9A-3F72AAF0E2D6}" type="datetime1">
              <a:rPr lang="en-US" smtClean="0"/>
              <a:t>10/22/2024</a:t>
            </a:fld>
            <a:endParaRPr lang="en-US"/>
          </a:p>
        </p:txBody>
      </p:sp>
      <p:sp>
        <p:nvSpPr>
          <p:cNvPr id="6" name="Footer Placeholder 5"/>
          <p:cNvSpPr>
            <a:spLocks noGrp="1"/>
          </p:cNvSpPr>
          <p:nvPr>
            <p:ph type="ftr" sz="quarter" idx="11"/>
          </p:nvPr>
        </p:nvSpPr>
        <p:spPr/>
        <p:txBody>
          <a:bodyPr/>
          <a:lstStyle/>
          <a:p>
            <a:r>
              <a:rPr lang="en-US"/>
              <a:t>FY21</a:t>
            </a:r>
          </a:p>
        </p:txBody>
      </p:sp>
      <p:sp>
        <p:nvSpPr>
          <p:cNvPr id="7" name="Slide Number Placeholder 6"/>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402625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59D41E-C139-405C-B477-A2E3513ADC95}" type="datetime1">
              <a:rPr lang="en-US" smtClean="0"/>
              <a:t>10/22/2024</a:t>
            </a:fld>
            <a:endParaRPr lang="en-US"/>
          </a:p>
        </p:txBody>
      </p:sp>
      <p:sp>
        <p:nvSpPr>
          <p:cNvPr id="8" name="Footer Placeholder 7"/>
          <p:cNvSpPr>
            <a:spLocks noGrp="1"/>
          </p:cNvSpPr>
          <p:nvPr>
            <p:ph type="ftr" sz="quarter" idx="11"/>
          </p:nvPr>
        </p:nvSpPr>
        <p:spPr/>
        <p:txBody>
          <a:bodyPr/>
          <a:lstStyle/>
          <a:p>
            <a:r>
              <a:rPr lang="en-US"/>
              <a:t>FY21</a:t>
            </a:r>
          </a:p>
        </p:txBody>
      </p:sp>
      <p:sp>
        <p:nvSpPr>
          <p:cNvPr id="9" name="Slide Number Placeholder 8"/>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239785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EB31F-B80E-4307-8A12-E41ABF055D13}" type="datetime1">
              <a:rPr lang="en-US" smtClean="0"/>
              <a:t>10/22/2024</a:t>
            </a:fld>
            <a:endParaRPr lang="en-US"/>
          </a:p>
        </p:txBody>
      </p:sp>
      <p:sp>
        <p:nvSpPr>
          <p:cNvPr id="4" name="Footer Placeholder 3"/>
          <p:cNvSpPr>
            <a:spLocks noGrp="1"/>
          </p:cNvSpPr>
          <p:nvPr>
            <p:ph type="ftr" sz="quarter" idx="11"/>
          </p:nvPr>
        </p:nvSpPr>
        <p:spPr/>
        <p:txBody>
          <a:bodyPr/>
          <a:lstStyle/>
          <a:p>
            <a:r>
              <a:rPr lang="en-US"/>
              <a:t>FY21</a:t>
            </a:r>
          </a:p>
        </p:txBody>
      </p:sp>
      <p:sp>
        <p:nvSpPr>
          <p:cNvPr id="5" name="Slide Number Placeholder 4"/>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123483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7D79FFC-85D6-4090-8583-022F98A224E5}" type="datetime1">
              <a:rPr lang="en-US" smtClean="0"/>
              <a:t>10/22/2024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FY21</a:t>
            </a:r>
          </a:p>
        </p:txBody>
      </p:sp>
      <p:sp>
        <p:nvSpPr>
          <p:cNvPr id="9" name="Slide Number Placeholder 8"/>
          <p:cNvSpPr>
            <a:spLocks noGrp="1"/>
          </p:cNvSpPr>
          <p:nvPr>
            <p:ph type="sldNum" sz="quarter" idx="12"/>
          </p:nvPr>
        </p:nvSpPr>
        <p:spPr/>
        <p:txBody>
          <a:bodyPr/>
          <a:lstStyle/>
          <a:p>
            <a:fld id="{A47FF4A7-464D-4542-B599-08CB6BCB69E7}" type="slidenum">
              <a:rPr lang="en-US" smtClean="0"/>
              <a:t>‹#›</a:t>
            </a:fld>
            <a:endParaRPr lang="en-US"/>
          </a:p>
        </p:txBody>
      </p:sp>
      <p:sp>
        <p:nvSpPr>
          <p:cNvPr id="2" name="Rectangle 1">
            <a:extLst>
              <a:ext uri="{FF2B5EF4-FFF2-40B4-BE49-F238E27FC236}">
                <a16:creationId xmlns:a16="http://schemas.microsoft.com/office/drawing/2014/main" id="{9187013D-C7EA-8797-5767-5BF1869EAB2D}"/>
              </a:ext>
            </a:extLst>
          </p:cNvPr>
          <p:cNvSpPr/>
          <p:nvPr userDrawn="1"/>
        </p:nvSpPr>
        <p:spPr>
          <a:xfrm>
            <a:off x="0" y="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CA6420EB-4405-63B4-4516-F7A1B5F0F7DB}"/>
              </a:ext>
            </a:extLst>
          </p:cNvPr>
          <p:cNvSpPr/>
          <p:nvPr userDrawn="1"/>
        </p:nvSpPr>
        <p:spPr>
          <a:xfrm>
            <a:off x="0" y="457200"/>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994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C89DE0-9DB4-4EAD-AD24-71C0E439DC46}" type="datetime1">
              <a:rPr lang="en-US" smtClean="0"/>
              <a:t>10/22/2024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FY21</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47FF4A7-464D-4542-B599-08CB6BCB69E7}" type="slidenum">
              <a:rPr lang="en-US" smtClean="0"/>
              <a:t>‹#›</a:t>
            </a:fld>
            <a:endParaRPr lang="en-US"/>
          </a:p>
        </p:txBody>
      </p:sp>
    </p:spTree>
    <p:extLst>
      <p:ext uri="{BB962C8B-B14F-4D97-AF65-F5344CB8AC3E}">
        <p14:creationId xmlns:p14="http://schemas.microsoft.com/office/powerpoint/2010/main" val="75118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BBC8D-CC19-4FED-9977-2E90C0C72853}" type="datetime1">
              <a:rPr lang="en-US" smtClean="0"/>
              <a:t>10/22/2024</a:t>
            </a:fld>
            <a:endParaRPr lang="en-US"/>
          </a:p>
        </p:txBody>
      </p:sp>
      <p:sp>
        <p:nvSpPr>
          <p:cNvPr id="6" name="Footer Placeholder 5"/>
          <p:cNvSpPr>
            <a:spLocks noGrp="1"/>
          </p:cNvSpPr>
          <p:nvPr>
            <p:ph type="ftr" sz="quarter" idx="11"/>
          </p:nvPr>
        </p:nvSpPr>
        <p:spPr/>
        <p:txBody>
          <a:bodyPr/>
          <a:lstStyle/>
          <a:p>
            <a:r>
              <a:rPr lang="en-US"/>
              <a:t>FY21</a:t>
            </a:r>
          </a:p>
        </p:txBody>
      </p:sp>
      <p:sp>
        <p:nvSpPr>
          <p:cNvPr id="7" name="Slide Number Placeholder 6"/>
          <p:cNvSpPr>
            <a:spLocks noGrp="1"/>
          </p:cNvSpPr>
          <p:nvPr>
            <p:ph type="sldNum" sz="quarter" idx="12"/>
          </p:nvPr>
        </p:nvSpPr>
        <p:spPr/>
        <p:txBody>
          <a:bodyPr/>
          <a:lstStyle/>
          <a:p>
            <a:fld id="{A47FF4A7-464D-4542-B599-08CB6BCB69E7}" type="slidenum">
              <a:rPr lang="en-US" smtClean="0"/>
              <a:t>‹#›</a:t>
            </a:fld>
            <a:endParaRPr lang="en-US"/>
          </a:p>
        </p:txBody>
      </p:sp>
    </p:spTree>
    <p:extLst>
      <p:ext uri="{BB962C8B-B14F-4D97-AF65-F5344CB8AC3E}">
        <p14:creationId xmlns:p14="http://schemas.microsoft.com/office/powerpoint/2010/main" val="13426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57200"/>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5C9D4E-205A-4999-B886-FC99977D37A4}" type="datetime1">
              <a:rPr lang="en-US" smtClean="0"/>
              <a:t>10/22/2024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FY21</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47FF4A7-464D-4542-B599-08CB6BCB69E7}" type="slidenum">
              <a:rPr lang="en-US" smtClean="0"/>
              <a:t>‹#›</a:t>
            </a:fld>
            <a:endParaRPr lang="en-US"/>
          </a:p>
        </p:txBody>
      </p:sp>
    </p:spTree>
    <p:extLst>
      <p:ext uri="{BB962C8B-B14F-4D97-AF65-F5344CB8AC3E}">
        <p14:creationId xmlns:p14="http://schemas.microsoft.com/office/powerpoint/2010/main" val="4094367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dmna.ny.gov/sapr/"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500" y="98446"/>
            <a:ext cx="1109641" cy="1109641"/>
          </a:xfrm>
          <a:prstGeom prst="rect">
            <a:avLst/>
          </a:prstGeom>
        </p:spPr>
      </p:pic>
      <p:sp>
        <p:nvSpPr>
          <p:cNvPr id="3" name="Rectangle 2">
            <a:extLst>
              <a:ext uri="{FF2B5EF4-FFF2-40B4-BE49-F238E27FC236}">
                <a16:creationId xmlns:a16="http://schemas.microsoft.com/office/drawing/2014/main" id="{9D305E54-EC94-3A61-4642-F6B747DDFA54}"/>
              </a:ext>
            </a:extLst>
          </p:cNvPr>
          <p:cNvSpPr/>
          <p:nvPr/>
        </p:nvSpPr>
        <p:spPr>
          <a:xfrm>
            <a:off x="0" y="2438400"/>
            <a:ext cx="12192000" cy="2419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Qr code&#10;&#10;Description automatically generated">
            <a:extLst>
              <a:ext uri="{FF2B5EF4-FFF2-40B4-BE49-F238E27FC236}">
                <a16:creationId xmlns:a16="http://schemas.microsoft.com/office/drawing/2014/main" id="{8F62A6AF-0CB6-D79C-3795-45D3544AF706}"/>
              </a:ext>
            </a:extLst>
          </p:cNvPr>
          <p:cNvPicPr>
            <a:picLocks noChangeAspect="1"/>
          </p:cNvPicPr>
          <p:nvPr/>
        </p:nvPicPr>
        <p:blipFill>
          <a:blip r:embed="rId4" cstate="print">
            <a:extLst>
              <a:ext uri="{28A0092B-C50C-407E-A947-70E740481C1C}">
                <a14:useLocalDpi xmlns:a14="http://schemas.microsoft.com/office/drawing/2010/main" val="0"/>
              </a:ext>
            </a:extLst>
          </a:blip>
          <a:srcRect l="25418" t="36309" r="25478" b="14846"/>
          <a:stretch/>
        </p:blipFill>
        <p:spPr>
          <a:xfrm>
            <a:off x="1739900" y="1965325"/>
            <a:ext cx="3383280" cy="3365500"/>
          </a:xfrm>
          <a:prstGeom prst="rect">
            <a:avLst/>
          </a:prstGeom>
          <a:ln w="76200">
            <a:solidFill>
              <a:schemeClr val="tx1"/>
            </a:solidFill>
          </a:ln>
        </p:spPr>
      </p:pic>
      <p:pic>
        <p:nvPicPr>
          <p:cNvPr id="9" name="Picture 8" descr="Qr code&#10;&#10;Description automatically generated">
            <a:extLst>
              <a:ext uri="{FF2B5EF4-FFF2-40B4-BE49-F238E27FC236}">
                <a16:creationId xmlns:a16="http://schemas.microsoft.com/office/drawing/2014/main" id="{ACD871E5-E608-7BCF-7D4C-616713D3EF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6100" y="5531377"/>
            <a:ext cx="2755900" cy="1264732"/>
          </a:xfrm>
          <a:prstGeom prst="rect">
            <a:avLst/>
          </a:prstGeom>
        </p:spPr>
      </p:pic>
      <p:sp>
        <p:nvSpPr>
          <p:cNvPr id="10" name="TextBox 9">
            <a:extLst>
              <a:ext uri="{FF2B5EF4-FFF2-40B4-BE49-F238E27FC236}">
                <a16:creationId xmlns:a16="http://schemas.microsoft.com/office/drawing/2014/main" id="{872AA6CD-2957-F414-1E47-BB4FDD97C1AB}"/>
              </a:ext>
            </a:extLst>
          </p:cNvPr>
          <p:cNvSpPr txBox="1"/>
          <p:nvPr/>
        </p:nvSpPr>
        <p:spPr>
          <a:xfrm>
            <a:off x="5918200" y="2586246"/>
            <a:ext cx="6273800" cy="2123658"/>
          </a:xfrm>
          <a:prstGeom prst="rect">
            <a:avLst/>
          </a:prstGeom>
          <a:noFill/>
        </p:spPr>
        <p:txBody>
          <a:bodyPr wrap="square" rtlCol="0">
            <a:spAutoFit/>
          </a:bodyPr>
          <a:lstStyle/>
          <a:p>
            <a:r>
              <a:rPr lang="en-US" sz="4400" b="1" dirty="0">
                <a:solidFill>
                  <a:schemeClr val="bg1"/>
                </a:solidFill>
                <a:latin typeface="+mj-lt"/>
              </a:rPr>
              <a:t>2025 Joint Annual</a:t>
            </a:r>
          </a:p>
          <a:p>
            <a:r>
              <a:rPr lang="en-US" sz="4400" b="1" dirty="0">
                <a:solidFill>
                  <a:schemeClr val="bg1"/>
                </a:solidFill>
                <a:latin typeface="+mj-lt"/>
              </a:rPr>
              <a:t>Sexual Assault Prevention</a:t>
            </a:r>
          </a:p>
          <a:p>
            <a:r>
              <a:rPr lang="en-US" sz="4400" b="1" dirty="0">
                <a:solidFill>
                  <a:schemeClr val="bg1"/>
                </a:solidFill>
                <a:latin typeface="+mj-lt"/>
              </a:rPr>
              <a:t>and Response Training</a:t>
            </a:r>
          </a:p>
        </p:txBody>
      </p:sp>
      <p:sp>
        <p:nvSpPr>
          <p:cNvPr id="11" name="TextBox 10">
            <a:extLst>
              <a:ext uri="{FF2B5EF4-FFF2-40B4-BE49-F238E27FC236}">
                <a16:creationId xmlns:a16="http://schemas.microsoft.com/office/drawing/2014/main" id="{E72AC51E-1C10-3F06-6365-05F5DE147EAF}"/>
              </a:ext>
            </a:extLst>
          </p:cNvPr>
          <p:cNvSpPr txBox="1"/>
          <p:nvPr/>
        </p:nvSpPr>
        <p:spPr>
          <a:xfrm>
            <a:off x="2220595" y="1417033"/>
            <a:ext cx="242189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PRE-TEST</a:t>
            </a:r>
          </a:p>
        </p:txBody>
      </p:sp>
      <p:pic>
        <p:nvPicPr>
          <p:cNvPr id="13" name="Picture 12">
            <a:extLst>
              <a:ext uri="{FF2B5EF4-FFF2-40B4-BE49-F238E27FC236}">
                <a16:creationId xmlns:a16="http://schemas.microsoft.com/office/drawing/2014/main" id="{0935CC59-F6C0-A73C-9918-C99E006FA302}"/>
              </a:ext>
            </a:extLst>
          </p:cNvPr>
          <p:cNvPicPr>
            <a:picLocks noChangeAspect="1"/>
          </p:cNvPicPr>
          <p:nvPr/>
        </p:nvPicPr>
        <p:blipFill>
          <a:blip r:embed="rId6"/>
          <a:stretch>
            <a:fillRect/>
          </a:stretch>
        </p:blipFill>
        <p:spPr>
          <a:xfrm>
            <a:off x="96859" y="98445"/>
            <a:ext cx="1109642" cy="1109642"/>
          </a:xfrm>
          <a:prstGeom prst="rect">
            <a:avLst/>
          </a:prstGeom>
        </p:spPr>
      </p:pic>
    </p:spTree>
    <p:extLst>
      <p:ext uri="{BB962C8B-B14F-4D97-AF65-F5344CB8AC3E}">
        <p14:creationId xmlns:p14="http://schemas.microsoft.com/office/powerpoint/2010/main" val="80975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EE9-C0EF-03C8-A6A4-73BA16135159}"/>
              </a:ext>
            </a:extLst>
          </p:cNvPr>
          <p:cNvSpPr txBox="1">
            <a:spLocks/>
          </p:cNvSpPr>
          <p:nvPr/>
        </p:nvSpPr>
        <p:spPr>
          <a:xfrm>
            <a:off x="481416" y="1069284"/>
            <a:ext cx="11229163" cy="5389840"/>
          </a:xfrm>
          <a:prstGeom prst="rect">
            <a:avLst/>
          </a:prstGeom>
        </p:spPr>
        <p:txBody>
          <a:bodyPr vert="horz" lIns="91440" tIns="45720" rIns="91440" bIns="45720" rtlCol="0" anchor="t">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1200"/>
              </a:spcAft>
            </a:pPr>
            <a:r>
              <a:rPr lang="en-US" sz="2200" dirty="0">
                <a:solidFill>
                  <a:srgbClr val="000000"/>
                </a:solidFill>
              </a:rPr>
              <a:t>The law enforcement officer calls </a:t>
            </a:r>
            <a:r>
              <a:rPr lang="en-US" sz="2200" dirty="0" err="1">
                <a:solidFill>
                  <a:srgbClr val="000000"/>
                </a:solidFill>
              </a:rPr>
              <a:t>Lionhart</a:t>
            </a:r>
            <a:r>
              <a:rPr lang="en-US" sz="2200" dirty="0">
                <a:solidFill>
                  <a:srgbClr val="000000"/>
                </a:solidFill>
              </a:rPr>
              <a:t> the following day to set up an interview. </a:t>
            </a:r>
            <a:r>
              <a:rPr lang="en-US" sz="2200" dirty="0" err="1">
                <a:solidFill>
                  <a:srgbClr val="000000"/>
                </a:solidFill>
              </a:rPr>
              <a:t>Lionhart</a:t>
            </a:r>
            <a:r>
              <a:rPr lang="en-US" sz="2200" dirty="0">
                <a:solidFill>
                  <a:srgbClr val="000000"/>
                </a:solidFill>
              </a:rPr>
              <a:t> and </a:t>
            </a:r>
            <a:r>
              <a:rPr lang="en-US" sz="2200" dirty="0" err="1">
                <a:solidFill>
                  <a:srgbClr val="000000"/>
                </a:solidFill>
              </a:rPr>
              <a:t>Dragonia</a:t>
            </a:r>
            <a:r>
              <a:rPr lang="en-US" sz="2200" dirty="0">
                <a:solidFill>
                  <a:srgbClr val="000000"/>
                </a:solidFill>
              </a:rPr>
              <a:t> meet the officer at the police station. He makes </a:t>
            </a:r>
            <a:r>
              <a:rPr lang="en-US" sz="2200" dirty="0" err="1">
                <a:solidFill>
                  <a:srgbClr val="000000"/>
                </a:solidFill>
              </a:rPr>
              <a:t>Lionhart</a:t>
            </a:r>
            <a:r>
              <a:rPr lang="en-US" sz="2200" dirty="0">
                <a:solidFill>
                  <a:srgbClr val="000000"/>
                </a:solidFill>
              </a:rPr>
              <a:t> feel comfortable, and </a:t>
            </a:r>
            <a:r>
              <a:rPr lang="en-US" sz="2200" dirty="0" err="1">
                <a:solidFill>
                  <a:srgbClr val="000000"/>
                </a:solidFill>
              </a:rPr>
              <a:t>Lionhart</a:t>
            </a:r>
            <a:r>
              <a:rPr lang="en-US" sz="2200" dirty="0">
                <a:solidFill>
                  <a:srgbClr val="000000"/>
                </a:solidFill>
              </a:rPr>
              <a:t> tells him everything she remembers, which wasn’t a lot. The officer asks her some follow up questions as well.</a:t>
            </a:r>
          </a:p>
          <a:p>
            <a:pPr>
              <a:spcAft>
                <a:spcPts val="1200"/>
              </a:spcAft>
            </a:pPr>
            <a:r>
              <a:rPr lang="en-US" sz="2200" dirty="0">
                <a:solidFill>
                  <a:srgbClr val="000000"/>
                </a:solidFill>
              </a:rPr>
              <a:t>Two weeks later, the officer calls </a:t>
            </a:r>
            <a:r>
              <a:rPr lang="en-US" sz="2200" dirty="0" err="1">
                <a:solidFill>
                  <a:srgbClr val="000000"/>
                </a:solidFill>
              </a:rPr>
              <a:t>Lionhart</a:t>
            </a:r>
            <a:r>
              <a:rPr lang="en-US" sz="2200" dirty="0">
                <a:solidFill>
                  <a:srgbClr val="000000"/>
                </a:solidFill>
              </a:rPr>
              <a:t> to let her know they have a suspect in her case - Blake Nightshade. SSgt Nightshade is in </a:t>
            </a:r>
            <a:r>
              <a:rPr lang="en-US" sz="2200" dirty="0" err="1">
                <a:solidFill>
                  <a:srgbClr val="000000"/>
                </a:solidFill>
              </a:rPr>
              <a:t>Lionhart’s</a:t>
            </a:r>
            <a:r>
              <a:rPr lang="en-US" sz="2200" dirty="0">
                <a:solidFill>
                  <a:srgbClr val="000000"/>
                </a:solidFill>
              </a:rPr>
              <a:t> unit and was at the club with the group on the night of the assault. </a:t>
            </a:r>
            <a:r>
              <a:rPr lang="en-US" sz="2200" dirty="0" err="1">
                <a:solidFill>
                  <a:srgbClr val="000000"/>
                </a:solidFill>
              </a:rPr>
              <a:t>Lionhart</a:t>
            </a:r>
            <a:r>
              <a:rPr lang="en-US" sz="2200" dirty="0">
                <a:solidFill>
                  <a:srgbClr val="000000"/>
                </a:solidFill>
              </a:rPr>
              <a:t> has known him for years and never expected him to do something like this. SSgt Nightshade knows where she lives, where she attends school, and where she works. Additionally, </a:t>
            </a:r>
            <a:r>
              <a:rPr lang="en-US" sz="2200" dirty="0" err="1">
                <a:solidFill>
                  <a:srgbClr val="000000"/>
                </a:solidFill>
              </a:rPr>
              <a:t>Lionhart</a:t>
            </a:r>
            <a:r>
              <a:rPr lang="en-US" sz="2200" dirty="0">
                <a:solidFill>
                  <a:srgbClr val="000000"/>
                </a:solidFill>
              </a:rPr>
              <a:t> will have to see him at the upcoming drill.</a:t>
            </a:r>
          </a:p>
          <a:p>
            <a:pPr>
              <a:spcAft>
                <a:spcPts val="1200"/>
              </a:spcAft>
            </a:pPr>
            <a:r>
              <a:rPr lang="en-US" sz="2200" dirty="0" err="1">
                <a:solidFill>
                  <a:srgbClr val="000000"/>
                </a:solidFill>
              </a:rPr>
              <a:t>Lionhart</a:t>
            </a:r>
            <a:r>
              <a:rPr lang="en-US" sz="2200" dirty="0">
                <a:solidFill>
                  <a:srgbClr val="000000"/>
                </a:solidFill>
              </a:rPr>
              <a:t> calls </a:t>
            </a:r>
            <a:r>
              <a:rPr lang="en-US" sz="2200" dirty="0" err="1">
                <a:solidFill>
                  <a:srgbClr val="000000"/>
                </a:solidFill>
              </a:rPr>
              <a:t>Dragonia</a:t>
            </a:r>
            <a:r>
              <a:rPr lang="en-US" sz="2200" dirty="0">
                <a:solidFill>
                  <a:srgbClr val="000000"/>
                </a:solidFill>
              </a:rPr>
              <a:t> and expresses her concerns. </a:t>
            </a:r>
            <a:r>
              <a:rPr lang="en-US" sz="2200" dirty="0" err="1">
                <a:solidFill>
                  <a:srgbClr val="000000"/>
                </a:solidFill>
              </a:rPr>
              <a:t>Dragonia</a:t>
            </a:r>
            <a:r>
              <a:rPr lang="en-US" sz="2200" dirty="0">
                <a:solidFill>
                  <a:srgbClr val="000000"/>
                </a:solidFill>
              </a:rPr>
              <a:t> explains that </a:t>
            </a:r>
            <a:r>
              <a:rPr lang="en-US" sz="2200" dirty="0" err="1">
                <a:solidFill>
                  <a:srgbClr val="000000"/>
                </a:solidFill>
              </a:rPr>
              <a:t>Lionhart</a:t>
            </a:r>
            <a:r>
              <a:rPr lang="en-US" sz="2200" dirty="0">
                <a:solidFill>
                  <a:srgbClr val="000000"/>
                </a:solidFill>
              </a:rPr>
              <a:t> is eligible for an Expedited Transfer, which would allow her to change units. </a:t>
            </a:r>
            <a:r>
              <a:rPr lang="en-US" sz="2200" dirty="0" err="1">
                <a:solidFill>
                  <a:srgbClr val="000000"/>
                </a:solidFill>
              </a:rPr>
              <a:t>Lionhart</a:t>
            </a:r>
            <a:r>
              <a:rPr lang="en-US" sz="2200" dirty="0">
                <a:solidFill>
                  <a:srgbClr val="000000"/>
                </a:solidFill>
              </a:rPr>
              <a:t> could also obtain a Military Protective Order. </a:t>
            </a:r>
            <a:r>
              <a:rPr lang="en-US" sz="2200" dirty="0" err="1">
                <a:solidFill>
                  <a:srgbClr val="000000"/>
                </a:solidFill>
              </a:rPr>
              <a:t>Lionhart</a:t>
            </a:r>
            <a:r>
              <a:rPr lang="en-US" sz="2200" dirty="0">
                <a:solidFill>
                  <a:srgbClr val="000000"/>
                </a:solidFill>
              </a:rPr>
              <a:t> doesn’t want to leave her unit due to her friendships. She also believes that she shouldn’t need to switch units.</a:t>
            </a:r>
          </a:p>
        </p:txBody>
      </p:sp>
      <p:sp>
        <p:nvSpPr>
          <p:cNvPr id="5" name="TextBox 4">
            <a:extLst>
              <a:ext uri="{FF2B5EF4-FFF2-40B4-BE49-F238E27FC236}">
                <a16:creationId xmlns:a16="http://schemas.microsoft.com/office/drawing/2014/main" id="{903D63D5-E32F-D0F7-DA37-033A2D207D9E}"/>
              </a:ext>
            </a:extLst>
          </p:cNvPr>
          <p:cNvSpPr txBox="1"/>
          <p:nvPr/>
        </p:nvSpPr>
        <p:spPr>
          <a:xfrm>
            <a:off x="3047998" y="682655"/>
            <a:ext cx="6096000" cy="461665"/>
          </a:xfrm>
          <a:prstGeom prst="rect">
            <a:avLst/>
          </a:prstGeom>
          <a:noFill/>
        </p:spPr>
        <p:txBody>
          <a:bodyPr wrap="square">
            <a:spAutoFit/>
          </a:bodyPr>
          <a:lstStyle/>
          <a:p>
            <a:pPr algn="ctr"/>
            <a:r>
              <a:rPr lang="en-US" sz="2400" b="1" dirty="0">
                <a:solidFill>
                  <a:srgbClr val="000000"/>
                </a:solidFill>
                <a:latin typeface="+mj-lt"/>
              </a:rPr>
              <a:t>Airman First Class </a:t>
            </a:r>
            <a:r>
              <a:rPr lang="en-US" sz="2400" b="1" dirty="0" err="1">
                <a:solidFill>
                  <a:srgbClr val="000000"/>
                </a:solidFill>
                <a:latin typeface="+mj-lt"/>
              </a:rPr>
              <a:t>Lionhart</a:t>
            </a:r>
            <a:r>
              <a:rPr lang="en-US" sz="2400" b="1" dirty="0">
                <a:solidFill>
                  <a:srgbClr val="000000"/>
                </a:solidFill>
                <a:latin typeface="+mj-lt"/>
              </a:rPr>
              <a:t> (continued)</a:t>
            </a:r>
            <a:endParaRPr lang="en-US" sz="2400" dirty="0">
              <a:latin typeface="+mj-lt"/>
            </a:endParaRPr>
          </a:p>
        </p:txBody>
      </p:sp>
      <p:sp>
        <p:nvSpPr>
          <p:cNvPr id="3" name="Rectangle: Diagonal Corners Rounded 2">
            <a:extLst>
              <a:ext uri="{FF2B5EF4-FFF2-40B4-BE49-F238E27FC236}">
                <a16:creationId xmlns:a16="http://schemas.microsoft.com/office/drawing/2014/main" id="{BD0A16CC-5EB0-0EB7-A9EC-73D5CF4A53C1}"/>
              </a:ext>
            </a:extLst>
          </p:cNvPr>
          <p:cNvSpPr/>
          <p:nvPr/>
        </p:nvSpPr>
        <p:spPr>
          <a:xfrm>
            <a:off x="3913183" y="5183571"/>
            <a:ext cx="4365628" cy="1461820"/>
          </a:xfrm>
          <a:prstGeom prst="round2DiagRect">
            <a:avLst/>
          </a:prstGeom>
          <a:solidFill>
            <a:srgbClr val="00A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800" b="1" dirty="0"/>
              <a:t>CHOICE 4:</a:t>
            </a:r>
          </a:p>
          <a:p>
            <a:pPr algn="ctr"/>
            <a:r>
              <a:rPr lang="en-US" sz="2000" b="1" dirty="0"/>
              <a:t>Get Military Protective Order</a:t>
            </a:r>
          </a:p>
          <a:p>
            <a:pPr algn="ctr">
              <a:spcAft>
                <a:spcPts val="1200"/>
              </a:spcAft>
            </a:pPr>
            <a:r>
              <a:rPr lang="en-US" sz="2000" b="1" dirty="0"/>
              <a:t>Do not get Military Protective Order</a:t>
            </a:r>
          </a:p>
        </p:txBody>
      </p:sp>
    </p:spTree>
    <p:extLst>
      <p:ext uri="{BB962C8B-B14F-4D97-AF65-F5344CB8AC3E}">
        <p14:creationId xmlns:p14="http://schemas.microsoft.com/office/powerpoint/2010/main" val="341699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EE9-C0EF-03C8-A6A4-73BA16135159}"/>
              </a:ext>
            </a:extLst>
          </p:cNvPr>
          <p:cNvSpPr txBox="1">
            <a:spLocks/>
          </p:cNvSpPr>
          <p:nvPr/>
        </p:nvSpPr>
        <p:spPr>
          <a:xfrm>
            <a:off x="481416" y="1110454"/>
            <a:ext cx="11229163" cy="5389840"/>
          </a:xfrm>
          <a:prstGeom prst="rect">
            <a:avLst/>
          </a:prstGeom>
        </p:spPr>
        <p:txBody>
          <a:bodyPr vert="horz" lIns="91440" tIns="45720" rIns="91440" bIns="45720" rtlCol="0" anchor="t">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1200"/>
              </a:spcAft>
            </a:pPr>
            <a:r>
              <a:rPr lang="en-US" sz="2100" dirty="0" err="1">
                <a:solidFill>
                  <a:srgbClr val="000000"/>
                </a:solidFill>
              </a:rPr>
              <a:t>Dragonia</a:t>
            </a:r>
            <a:r>
              <a:rPr lang="en-US" sz="2100" dirty="0">
                <a:solidFill>
                  <a:srgbClr val="000000"/>
                </a:solidFill>
              </a:rPr>
              <a:t> assists </a:t>
            </a:r>
            <a:r>
              <a:rPr lang="en-US" sz="2100" dirty="0" err="1">
                <a:solidFill>
                  <a:srgbClr val="000000"/>
                </a:solidFill>
              </a:rPr>
              <a:t>Lionhart</a:t>
            </a:r>
            <a:r>
              <a:rPr lang="en-US" sz="2100" dirty="0">
                <a:solidFill>
                  <a:srgbClr val="000000"/>
                </a:solidFill>
              </a:rPr>
              <a:t> in getting the Military Protective Order.  An MPO would be a direct order from </a:t>
            </a:r>
            <a:r>
              <a:rPr lang="en-US" sz="2100" dirty="0" err="1">
                <a:solidFill>
                  <a:srgbClr val="000000"/>
                </a:solidFill>
              </a:rPr>
              <a:t>Lionhart’s</a:t>
            </a:r>
            <a:r>
              <a:rPr lang="en-US" sz="2100" dirty="0">
                <a:solidFill>
                  <a:srgbClr val="000000"/>
                </a:solidFill>
              </a:rPr>
              <a:t> Commander to the subject (the perpetrator) to stay away from </a:t>
            </a:r>
            <a:r>
              <a:rPr lang="en-US" sz="2100" dirty="0" err="1">
                <a:solidFill>
                  <a:srgbClr val="000000"/>
                </a:solidFill>
              </a:rPr>
              <a:t>Lionhart</a:t>
            </a:r>
            <a:r>
              <a:rPr lang="en-US" sz="2100" dirty="0">
                <a:solidFill>
                  <a:srgbClr val="000000"/>
                </a:solidFill>
              </a:rPr>
              <a:t> while in a military status. </a:t>
            </a:r>
            <a:r>
              <a:rPr lang="en-US" sz="2100" dirty="0" err="1">
                <a:solidFill>
                  <a:srgbClr val="000000"/>
                </a:solidFill>
              </a:rPr>
              <a:t>Dragonia</a:t>
            </a:r>
            <a:r>
              <a:rPr lang="en-US" sz="2100" dirty="0">
                <a:solidFill>
                  <a:srgbClr val="000000"/>
                </a:solidFill>
              </a:rPr>
              <a:t> contacts the SARC, the SARC contacted the Commander, and the Commander issues the MPO. </a:t>
            </a:r>
            <a:r>
              <a:rPr lang="en-US" sz="2100" dirty="0" err="1">
                <a:solidFill>
                  <a:srgbClr val="000000"/>
                </a:solidFill>
              </a:rPr>
              <a:t>Dragonia</a:t>
            </a:r>
            <a:r>
              <a:rPr lang="en-US" sz="2100" dirty="0">
                <a:solidFill>
                  <a:srgbClr val="000000"/>
                </a:solidFill>
              </a:rPr>
              <a:t> also tells </a:t>
            </a:r>
            <a:r>
              <a:rPr lang="en-US" sz="2100" dirty="0" err="1">
                <a:solidFill>
                  <a:srgbClr val="000000"/>
                </a:solidFill>
              </a:rPr>
              <a:t>Lionhart</a:t>
            </a:r>
            <a:r>
              <a:rPr lang="en-US" sz="2100" dirty="0">
                <a:solidFill>
                  <a:srgbClr val="000000"/>
                </a:solidFill>
              </a:rPr>
              <a:t> that she could also obtain a civilian protective order to protect herself in civilian status.</a:t>
            </a:r>
          </a:p>
          <a:p>
            <a:pPr>
              <a:spcAft>
                <a:spcPts val="1200"/>
              </a:spcAft>
            </a:pPr>
            <a:r>
              <a:rPr lang="en-US" sz="2100" dirty="0">
                <a:solidFill>
                  <a:srgbClr val="000000"/>
                </a:solidFill>
              </a:rPr>
              <a:t>The following weekend during drill, SrA Quirky approaches </a:t>
            </a:r>
            <a:r>
              <a:rPr lang="en-US" sz="2100" dirty="0" err="1">
                <a:solidFill>
                  <a:srgbClr val="000000"/>
                </a:solidFill>
              </a:rPr>
              <a:t>Lionhart</a:t>
            </a:r>
            <a:r>
              <a:rPr lang="en-US" sz="2100" dirty="0">
                <a:solidFill>
                  <a:srgbClr val="000000"/>
                </a:solidFill>
              </a:rPr>
              <a:t>. He tells </a:t>
            </a:r>
            <a:r>
              <a:rPr lang="en-US" sz="2100" dirty="0" err="1">
                <a:solidFill>
                  <a:srgbClr val="000000"/>
                </a:solidFill>
              </a:rPr>
              <a:t>Lionhart</a:t>
            </a:r>
            <a:r>
              <a:rPr lang="en-US" sz="2100" dirty="0">
                <a:solidFill>
                  <a:srgbClr val="000000"/>
                </a:solidFill>
              </a:rPr>
              <a:t> that she is making a big mistake, and that it was in her best interest to drop the case. He said SSgt Nightshade is a good guy and that she was going to ruin his career. SrA Quirky says that if she does not drop the case, there will be consequences. </a:t>
            </a:r>
            <a:r>
              <a:rPr lang="en-US" sz="2100" dirty="0" err="1">
                <a:solidFill>
                  <a:srgbClr val="000000"/>
                </a:solidFill>
              </a:rPr>
              <a:t>Lionhart</a:t>
            </a:r>
            <a:r>
              <a:rPr lang="en-US" sz="2100" dirty="0">
                <a:solidFill>
                  <a:srgbClr val="000000"/>
                </a:solidFill>
              </a:rPr>
              <a:t> fears that SrA Quirky means he is going to hurt her or try to ruin her career if she didn’t drop the report. </a:t>
            </a:r>
          </a:p>
          <a:p>
            <a:pPr>
              <a:spcAft>
                <a:spcPts val="1200"/>
              </a:spcAft>
            </a:pPr>
            <a:r>
              <a:rPr lang="en-US" sz="2100" dirty="0" err="1">
                <a:solidFill>
                  <a:srgbClr val="000000"/>
                </a:solidFill>
              </a:rPr>
              <a:t>Lionhart</a:t>
            </a:r>
            <a:r>
              <a:rPr lang="en-US" sz="2100" dirty="0">
                <a:solidFill>
                  <a:srgbClr val="000000"/>
                </a:solidFill>
              </a:rPr>
              <a:t> recalls a previous conversation with </a:t>
            </a:r>
            <a:r>
              <a:rPr lang="en-US" sz="2100" dirty="0" err="1">
                <a:solidFill>
                  <a:srgbClr val="000000"/>
                </a:solidFill>
              </a:rPr>
              <a:t>Dragonia</a:t>
            </a:r>
            <a:r>
              <a:rPr lang="en-US" sz="2100" dirty="0">
                <a:solidFill>
                  <a:srgbClr val="000000"/>
                </a:solidFill>
              </a:rPr>
              <a:t> about retaliation. </a:t>
            </a:r>
            <a:r>
              <a:rPr lang="en-US" sz="2100" dirty="0" err="1">
                <a:solidFill>
                  <a:srgbClr val="000000"/>
                </a:solidFill>
              </a:rPr>
              <a:t>Dragonia</a:t>
            </a:r>
            <a:r>
              <a:rPr lang="en-US" sz="2100" dirty="0">
                <a:solidFill>
                  <a:srgbClr val="000000"/>
                </a:solidFill>
              </a:rPr>
              <a:t> stated that retaliation is an act that wrongfully takes (or threatens to take) an adverse personnel action against any person; or wrongfully withholds (or threatens to withhold) a favorable personnel action with respect to any person for making or preparing to make a protected communication.</a:t>
            </a:r>
          </a:p>
        </p:txBody>
      </p:sp>
      <p:sp>
        <p:nvSpPr>
          <p:cNvPr id="5" name="TextBox 4">
            <a:extLst>
              <a:ext uri="{FF2B5EF4-FFF2-40B4-BE49-F238E27FC236}">
                <a16:creationId xmlns:a16="http://schemas.microsoft.com/office/drawing/2014/main" id="{903D63D5-E32F-D0F7-DA37-033A2D207D9E}"/>
              </a:ext>
            </a:extLst>
          </p:cNvPr>
          <p:cNvSpPr txBox="1"/>
          <p:nvPr/>
        </p:nvSpPr>
        <p:spPr>
          <a:xfrm>
            <a:off x="3047997" y="547189"/>
            <a:ext cx="6096000" cy="461665"/>
          </a:xfrm>
          <a:prstGeom prst="rect">
            <a:avLst/>
          </a:prstGeom>
          <a:noFill/>
        </p:spPr>
        <p:txBody>
          <a:bodyPr wrap="square">
            <a:spAutoFit/>
          </a:bodyPr>
          <a:lstStyle/>
          <a:p>
            <a:pPr algn="ctr"/>
            <a:r>
              <a:rPr lang="en-US" sz="2400" b="1" dirty="0">
                <a:solidFill>
                  <a:srgbClr val="000000"/>
                </a:solidFill>
                <a:latin typeface="+mj-lt"/>
              </a:rPr>
              <a:t>Airman First Class </a:t>
            </a:r>
            <a:r>
              <a:rPr lang="en-US" sz="2400" b="1" dirty="0" err="1">
                <a:solidFill>
                  <a:srgbClr val="000000"/>
                </a:solidFill>
                <a:latin typeface="+mj-lt"/>
              </a:rPr>
              <a:t>Lionhart</a:t>
            </a:r>
            <a:r>
              <a:rPr lang="en-US" sz="2400" b="1" dirty="0">
                <a:solidFill>
                  <a:srgbClr val="000000"/>
                </a:solidFill>
                <a:latin typeface="+mj-lt"/>
              </a:rPr>
              <a:t> (continued)</a:t>
            </a:r>
            <a:endParaRPr lang="en-US" sz="2400" dirty="0">
              <a:latin typeface="+mj-lt"/>
            </a:endParaRPr>
          </a:p>
        </p:txBody>
      </p:sp>
      <p:sp>
        <p:nvSpPr>
          <p:cNvPr id="3" name="Rectangle: Diagonal Corners Rounded 2">
            <a:extLst>
              <a:ext uri="{FF2B5EF4-FFF2-40B4-BE49-F238E27FC236}">
                <a16:creationId xmlns:a16="http://schemas.microsoft.com/office/drawing/2014/main" id="{BD0A16CC-5EB0-0EB7-A9EC-73D5CF4A53C1}"/>
              </a:ext>
            </a:extLst>
          </p:cNvPr>
          <p:cNvSpPr/>
          <p:nvPr/>
        </p:nvSpPr>
        <p:spPr>
          <a:xfrm>
            <a:off x="3709984" y="5277647"/>
            <a:ext cx="4365628" cy="1461820"/>
          </a:xfrm>
          <a:prstGeom prst="round2DiagRect">
            <a:avLst/>
          </a:prstGeom>
          <a:solidFill>
            <a:srgbClr val="00A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800" b="1" dirty="0"/>
              <a:t>CHOICE 5:</a:t>
            </a:r>
          </a:p>
          <a:p>
            <a:pPr algn="ctr"/>
            <a:r>
              <a:rPr lang="en-US" sz="2800" b="1" dirty="0"/>
              <a:t>Drop Investigation</a:t>
            </a:r>
          </a:p>
          <a:p>
            <a:pPr algn="ctr">
              <a:spcAft>
                <a:spcPts val="1200"/>
              </a:spcAft>
            </a:pPr>
            <a:r>
              <a:rPr lang="en-US" sz="2800" b="1" dirty="0"/>
              <a:t>Continue Investigation</a:t>
            </a:r>
          </a:p>
        </p:txBody>
      </p:sp>
    </p:spTree>
    <p:extLst>
      <p:ext uri="{BB962C8B-B14F-4D97-AF65-F5344CB8AC3E}">
        <p14:creationId xmlns:p14="http://schemas.microsoft.com/office/powerpoint/2010/main" val="138497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EE9-C0EF-03C8-A6A4-73BA16135159}"/>
              </a:ext>
            </a:extLst>
          </p:cNvPr>
          <p:cNvSpPr txBox="1">
            <a:spLocks/>
          </p:cNvSpPr>
          <p:nvPr/>
        </p:nvSpPr>
        <p:spPr>
          <a:xfrm>
            <a:off x="481417" y="1282700"/>
            <a:ext cx="11229163" cy="5389840"/>
          </a:xfrm>
          <a:prstGeom prst="rect">
            <a:avLst/>
          </a:prstGeom>
        </p:spPr>
        <p:txBody>
          <a:bodyPr vert="horz" lIns="91440" tIns="45720" rIns="91440" bIns="45720" rtlCol="0" anchor="t">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1200"/>
              </a:spcAft>
            </a:pPr>
            <a:r>
              <a:rPr lang="en-US" sz="2400" dirty="0" err="1">
                <a:solidFill>
                  <a:srgbClr val="000000"/>
                </a:solidFill>
              </a:rPr>
              <a:t>Lionhart</a:t>
            </a:r>
            <a:r>
              <a:rPr lang="en-US" sz="2400" dirty="0">
                <a:solidFill>
                  <a:srgbClr val="000000"/>
                </a:solidFill>
              </a:rPr>
              <a:t> decides to continue with the investigation. Despite her fear and anxiety, she wants to ensure he doesn’t get away with what he did.</a:t>
            </a:r>
          </a:p>
          <a:p>
            <a:pPr>
              <a:spcAft>
                <a:spcPts val="1200"/>
              </a:spcAft>
            </a:pPr>
            <a:r>
              <a:rPr lang="en-US" sz="2400" dirty="0" err="1">
                <a:solidFill>
                  <a:srgbClr val="000000"/>
                </a:solidFill>
              </a:rPr>
              <a:t>Lionhart’s</a:t>
            </a:r>
            <a:r>
              <a:rPr lang="en-US" sz="2400" dirty="0">
                <a:solidFill>
                  <a:srgbClr val="000000"/>
                </a:solidFill>
              </a:rPr>
              <a:t> Commander continues to be supportive and keeps her updated on the legal processes. </a:t>
            </a:r>
            <a:r>
              <a:rPr lang="en-US" sz="2400" dirty="0" err="1">
                <a:solidFill>
                  <a:srgbClr val="000000"/>
                </a:solidFill>
              </a:rPr>
              <a:t>Dragonia</a:t>
            </a:r>
            <a:r>
              <a:rPr lang="en-US" sz="2400" dirty="0">
                <a:solidFill>
                  <a:srgbClr val="000000"/>
                </a:solidFill>
              </a:rPr>
              <a:t> checked in and is available whenever </a:t>
            </a:r>
            <a:r>
              <a:rPr lang="en-US" sz="2400" dirty="0" err="1">
                <a:solidFill>
                  <a:srgbClr val="000000"/>
                </a:solidFill>
              </a:rPr>
              <a:t>Lionhart</a:t>
            </a:r>
            <a:r>
              <a:rPr lang="en-US" sz="2400" dirty="0">
                <a:solidFill>
                  <a:srgbClr val="000000"/>
                </a:solidFill>
              </a:rPr>
              <a:t> needs. </a:t>
            </a:r>
            <a:r>
              <a:rPr lang="en-US" sz="2400" dirty="0" err="1">
                <a:solidFill>
                  <a:srgbClr val="000000"/>
                </a:solidFill>
              </a:rPr>
              <a:t>Lionhart</a:t>
            </a:r>
            <a:r>
              <a:rPr lang="en-US" sz="2400" dirty="0">
                <a:solidFill>
                  <a:srgbClr val="000000"/>
                </a:solidFill>
              </a:rPr>
              <a:t> is relieved there are resources available to her beyond the military such as mental health services, peer support groups, local faith groups, and the Department of Defense Safe Helpline.</a:t>
            </a:r>
          </a:p>
          <a:p>
            <a:pPr>
              <a:spcAft>
                <a:spcPts val="1200"/>
              </a:spcAft>
            </a:pPr>
            <a:r>
              <a:rPr lang="en-US" sz="2400" dirty="0" err="1">
                <a:solidFill>
                  <a:srgbClr val="000000"/>
                </a:solidFill>
              </a:rPr>
              <a:t>Lionhart’s</a:t>
            </a:r>
            <a:r>
              <a:rPr lang="en-US" sz="2400" dirty="0">
                <a:solidFill>
                  <a:srgbClr val="000000"/>
                </a:solidFill>
              </a:rPr>
              <a:t> SVC contacts her monthly to give updates. It takes several months, but eventually they have enough evidence to prosecute SSgt Nightshade. The court case is challenging to go through, but he is sentenced to 5 years in prison. The military also administratively discharges him. He receives a discharge under Other Than Honorable Conditions. </a:t>
            </a:r>
          </a:p>
          <a:p>
            <a:pPr>
              <a:spcAft>
                <a:spcPts val="1200"/>
              </a:spcAft>
            </a:pPr>
            <a:r>
              <a:rPr lang="en-US" sz="2400" dirty="0">
                <a:solidFill>
                  <a:srgbClr val="000000"/>
                </a:solidFill>
              </a:rPr>
              <a:t>Throughout this process , </a:t>
            </a:r>
            <a:r>
              <a:rPr lang="en-US" sz="2400" dirty="0" err="1">
                <a:solidFill>
                  <a:srgbClr val="000000"/>
                </a:solidFill>
              </a:rPr>
              <a:t>Lionhart</a:t>
            </a:r>
            <a:r>
              <a:rPr lang="en-US" sz="2400" dirty="0">
                <a:solidFill>
                  <a:srgbClr val="000000"/>
                </a:solidFill>
              </a:rPr>
              <a:t> learns to appreciate the support systems in place. She decides to become a counselor, with the goal of turning a terrible time in her life into something positive. She remains in the National Guard and supports others as a Victim Advocate. </a:t>
            </a:r>
          </a:p>
          <a:p>
            <a:pPr>
              <a:spcAft>
                <a:spcPts val="1200"/>
              </a:spcAft>
            </a:pPr>
            <a:endParaRPr lang="en-US" sz="2400" dirty="0">
              <a:solidFill>
                <a:srgbClr val="000000"/>
              </a:solidFill>
            </a:endParaRPr>
          </a:p>
        </p:txBody>
      </p:sp>
      <p:sp>
        <p:nvSpPr>
          <p:cNvPr id="5" name="TextBox 4">
            <a:extLst>
              <a:ext uri="{FF2B5EF4-FFF2-40B4-BE49-F238E27FC236}">
                <a16:creationId xmlns:a16="http://schemas.microsoft.com/office/drawing/2014/main" id="{903D63D5-E32F-D0F7-DA37-033A2D207D9E}"/>
              </a:ext>
            </a:extLst>
          </p:cNvPr>
          <p:cNvSpPr txBox="1"/>
          <p:nvPr/>
        </p:nvSpPr>
        <p:spPr>
          <a:xfrm>
            <a:off x="3047998" y="682655"/>
            <a:ext cx="6096000" cy="461665"/>
          </a:xfrm>
          <a:prstGeom prst="rect">
            <a:avLst/>
          </a:prstGeom>
          <a:noFill/>
        </p:spPr>
        <p:txBody>
          <a:bodyPr wrap="square">
            <a:spAutoFit/>
          </a:bodyPr>
          <a:lstStyle/>
          <a:p>
            <a:pPr algn="ctr"/>
            <a:r>
              <a:rPr lang="en-US" sz="2400" b="1" dirty="0">
                <a:solidFill>
                  <a:srgbClr val="000000"/>
                </a:solidFill>
                <a:latin typeface="+mj-lt"/>
              </a:rPr>
              <a:t>Airman First Class </a:t>
            </a:r>
            <a:r>
              <a:rPr lang="en-US" sz="2400" b="1" dirty="0" err="1">
                <a:solidFill>
                  <a:srgbClr val="000000"/>
                </a:solidFill>
                <a:latin typeface="+mj-lt"/>
              </a:rPr>
              <a:t>Lionhart</a:t>
            </a:r>
            <a:r>
              <a:rPr lang="en-US" sz="2400" b="1" dirty="0">
                <a:solidFill>
                  <a:srgbClr val="000000"/>
                </a:solidFill>
                <a:latin typeface="+mj-lt"/>
              </a:rPr>
              <a:t> (continued)</a:t>
            </a:r>
            <a:endParaRPr lang="en-US" sz="2400" dirty="0">
              <a:latin typeface="+mj-lt"/>
            </a:endParaRPr>
          </a:p>
        </p:txBody>
      </p:sp>
    </p:spTree>
    <p:extLst>
      <p:ext uri="{BB962C8B-B14F-4D97-AF65-F5344CB8AC3E}">
        <p14:creationId xmlns:p14="http://schemas.microsoft.com/office/powerpoint/2010/main" val="355815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EA918D9-164D-E4BF-048C-55AA5C125625}"/>
              </a:ext>
            </a:extLst>
          </p:cNvPr>
          <p:cNvSpPr>
            <a:spLocks noGrp="1"/>
          </p:cNvSpPr>
          <p:nvPr>
            <p:ph type="title"/>
          </p:nvPr>
        </p:nvSpPr>
        <p:spPr>
          <a:xfrm>
            <a:off x="492370" y="605896"/>
            <a:ext cx="3084844" cy="5299604"/>
          </a:xfrm>
        </p:spPr>
        <p:txBody>
          <a:bodyPr anchor="ctr">
            <a:normAutofit/>
          </a:bodyPr>
          <a:lstStyle/>
          <a:p>
            <a:pPr algn="ctr"/>
            <a:r>
              <a:rPr lang="en-US" sz="5400" dirty="0">
                <a:solidFill>
                  <a:srgbClr val="FFFFFF"/>
                </a:solidFill>
              </a:rPr>
              <a:t>Check on Learning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B5D4B7A-6863-39C0-8081-9F1AC6A1AD24}"/>
              </a:ext>
            </a:extLst>
          </p:cNvPr>
          <p:cNvSpPr>
            <a:spLocks noGrp="1"/>
          </p:cNvSpPr>
          <p:nvPr>
            <p:ph idx="1"/>
          </p:nvPr>
        </p:nvSpPr>
        <p:spPr>
          <a:xfrm>
            <a:off x="4742016" y="605896"/>
            <a:ext cx="6413663" cy="5646208"/>
          </a:xfrm>
        </p:spPr>
        <p:txBody>
          <a:bodyPr anchor="ctr">
            <a:normAutofit/>
          </a:bodyPr>
          <a:lstStyle/>
          <a:p>
            <a:r>
              <a:rPr lang="en-US" sz="4000" dirty="0"/>
              <a:t>What would you say if someone says they are sexually assaulted?</a:t>
            </a:r>
          </a:p>
          <a:p>
            <a:endParaRPr lang="en-US" sz="4000" dirty="0"/>
          </a:p>
          <a:p>
            <a:r>
              <a:rPr lang="en-US" sz="4000" dirty="0"/>
              <a:t>What SAPR services are available for a Restricted and Unrestricted Report? </a:t>
            </a:r>
          </a:p>
          <a:p>
            <a:endParaRPr lang="en-US" sz="4000" dirty="0"/>
          </a:p>
        </p:txBody>
      </p:sp>
    </p:spTree>
    <p:extLst>
      <p:ext uri="{BB962C8B-B14F-4D97-AF65-F5344CB8AC3E}">
        <p14:creationId xmlns:p14="http://schemas.microsoft.com/office/powerpoint/2010/main" val="97047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EA918D9-164D-E4BF-048C-55AA5C125625}"/>
              </a:ext>
            </a:extLst>
          </p:cNvPr>
          <p:cNvSpPr>
            <a:spLocks noGrp="1"/>
          </p:cNvSpPr>
          <p:nvPr>
            <p:ph type="title"/>
          </p:nvPr>
        </p:nvSpPr>
        <p:spPr>
          <a:xfrm>
            <a:off x="492370" y="605896"/>
            <a:ext cx="3084844" cy="5299604"/>
          </a:xfrm>
        </p:spPr>
        <p:txBody>
          <a:bodyPr anchor="ctr">
            <a:normAutofit/>
          </a:bodyPr>
          <a:lstStyle/>
          <a:p>
            <a:pPr algn="ctr"/>
            <a:r>
              <a:rPr lang="en-US" sz="5400" dirty="0">
                <a:solidFill>
                  <a:srgbClr val="FFFFFF"/>
                </a:solidFill>
              </a:rPr>
              <a:t>AAR</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B5D4B7A-6863-39C0-8081-9F1AC6A1AD24}"/>
              </a:ext>
            </a:extLst>
          </p:cNvPr>
          <p:cNvSpPr>
            <a:spLocks noGrp="1"/>
          </p:cNvSpPr>
          <p:nvPr>
            <p:ph idx="1"/>
          </p:nvPr>
        </p:nvSpPr>
        <p:spPr>
          <a:xfrm>
            <a:off x="4742016" y="605896"/>
            <a:ext cx="6413663" cy="5646208"/>
          </a:xfrm>
        </p:spPr>
        <p:txBody>
          <a:bodyPr anchor="ctr">
            <a:normAutofit/>
          </a:bodyPr>
          <a:lstStyle/>
          <a:p>
            <a:r>
              <a:rPr lang="en-US" sz="4000" dirty="0"/>
              <a:t>What I learned about the SAPR Program</a:t>
            </a:r>
          </a:p>
          <a:p>
            <a:endParaRPr lang="en-US" sz="4000" dirty="0"/>
          </a:p>
          <a:p>
            <a:r>
              <a:rPr lang="en-US" sz="4000" dirty="0"/>
              <a:t>What are you still unsure of?</a:t>
            </a:r>
          </a:p>
          <a:p>
            <a:endParaRPr lang="en-US" sz="4000" dirty="0"/>
          </a:p>
          <a:p>
            <a:r>
              <a:rPr lang="en-US" sz="4000" dirty="0"/>
              <a:t>One point to retain</a:t>
            </a:r>
          </a:p>
        </p:txBody>
      </p:sp>
    </p:spTree>
    <p:extLst>
      <p:ext uri="{BB962C8B-B14F-4D97-AF65-F5344CB8AC3E}">
        <p14:creationId xmlns:p14="http://schemas.microsoft.com/office/powerpoint/2010/main" val="223519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500" y="98446"/>
            <a:ext cx="1109641" cy="1109641"/>
          </a:xfrm>
          <a:prstGeom prst="rect">
            <a:avLst/>
          </a:prstGeom>
        </p:spPr>
      </p:pic>
      <p:sp>
        <p:nvSpPr>
          <p:cNvPr id="3" name="Rectangle 2">
            <a:extLst>
              <a:ext uri="{FF2B5EF4-FFF2-40B4-BE49-F238E27FC236}">
                <a16:creationId xmlns:a16="http://schemas.microsoft.com/office/drawing/2014/main" id="{9D305E54-EC94-3A61-4642-F6B747DDFA54}"/>
              </a:ext>
            </a:extLst>
          </p:cNvPr>
          <p:cNvSpPr/>
          <p:nvPr/>
        </p:nvSpPr>
        <p:spPr>
          <a:xfrm>
            <a:off x="0" y="2438400"/>
            <a:ext cx="12192000" cy="2419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Qr code&#10;&#10;Description automatically generated">
            <a:extLst>
              <a:ext uri="{FF2B5EF4-FFF2-40B4-BE49-F238E27FC236}">
                <a16:creationId xmlns:a16="http://schemas.microsoft.com/office/drawing/2014/main" id="{ACD871E5-E608-7BCF-7D4C-616713D3E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100" y="5531377"/>
            <a:ext cx="2755900" cy="1264732"/>
          </a:xfrm>
          <a:prstGeom prst="rect">
            <a:avLst/>
          </a:prstGeom>
        </p:spPr>
      </p:pic>
      <p:sp>
        <p:nvSpPr>
          <p:cNvPr id="10" name="TextBox 9">
            <a:extLst>
              <a:ext uri="{FF2B5EF4-FFF2-40B4-BE49-F238E27FC236}">
                <a16:creationId xmlns:a16="http://schemas.microsoft.com/office/drawing/2014/main" id="{872AA6CD-2957-F414-1E47-BB4FDD97C1AB}"/>
              </a:ext>
            </a:extLst>
          </p:cNvPr>
          <p:cNvSpPr txBox="1"/>
          <p:nvPr/>
        </p:nvSpPr>
        <p:spPr>
          <a:xfrm>
            <a:off x="5918200" y="3234269"/>
            <a:ext cx="6273800" cy="769441"/>
          </a:xfrm>
          <a:prstGeom prst="rect">
            <a:avLst/>
          </a:prstGeom>
          <a:noFill/>
        </p:spPr>
        <p:txBody>
          <a:bodyPr wrap="square" rtlCol="0">
            <a:spAutoFit/>
          </a:bodyPr>
          <a:lstStyle/>
          <a:p>
            <a:r>
              <a:rPr lang="en-US" sz="4400" dirty="0">
                <a:solidFill>
                  <a:schemeClr val="bg1"/>
                </a:solidFill>
                <a:latin typeface="+mj-lt"/>
              </a:rPr>
              <a:t>POST-TEST</a:t>
            </a:r>
          </a:p>
        </p:txBody>
      </p:sp>
      <p:pic>
        <p:nvPicPr>
          <p:cNvPr id="13" name="Picture 12">
            <a:extLst>
              <a:ext uri="{FF2B5EF4-FFF2-40B4-BE49-F238E27FC236}">
                <a16:creationId xmlns:a16="http://schemas.microsoft.com/office/drawing/2014/main" id="{0935CC59-F6C0-A73C-9918-C99E006FA302}"/>
              </a:ext>
            </a:extLst>
          </p:cNvPr>
          <p:cNvPicPr>
            <a:picLocks noChangeAspect="1"/>
          </p:cNvPicPr>
          <p:nvPr/>
        </p:nvPicPr>
        <p:blipFill>
          <a:blip r:embed="rId5"/>
          <a:stretch>
            <a:fillRect/>
          </a:stretch>
        </p:blipFill>
        <p:spPr>
          <a:xfrm>
            <a:off x="96859" y="98445"/>
            <a:ext cx="1109642" cy="1109642"/>
          </a:xfrm>
          <a:prstGeom prst="rect">
            <a:avLst/>
          </a:prstGeom>
        </p:spPr>
      </p:pic>
      <p:pic>
        <p:nvPicPr>
          <p:cNvPr id="4" name="Picture 3" descr="Qr code&#10;&#10;Description automatically generated">
            <a:extLst>
              <a:ext uri="{FF2B5EF4-FFF2-40B4-BE49-F238E27FC236}">
                <a16:creationId xmlns:a16="http://schemas.microsoft.com/office/drawing/2014/main" id="{A810369D-B425-69D5-0320-78700B3987CD}"/>
              </a:ext>
            </a:extLst>
          </p:cNvPr>
          <p:cNvPicPr>
            <a:picLocks noChangeAspect="1"/>
          </p:cNvPicPr>
          <p:nvPr/>
        </p:nvPicPr>
        <p:blipFill>
          <a:blip r:embed="rId6" cstate="print">
            <a:extLst>
              <a:ext uri="{28A0092B-C50C-407E-A947-70E740481C1C}">
                <a14:useLocalDpi xmlns:a14="http://schemas.microsoft.com/office/drawing/2010/main" val="0"/>
              </a:ext>
            </a:extLst>
          </a:blip>
          <a:srcRect l="25411" t="36118" r="25923" b="14592"/>
          <a:stretch/>
        </p:blipFill>
        <p:spPr>
          <a:xfrm>
            <a:off x="1739900" y="1905662"/>
            <a:ext cx="3383280" cy="3426657"/>
          </a:xfrm>
          <a:prstGeom prst="rect">
            <a:avLst/>
          </a:prstGeom>
          <a:ln w="76200">
            <a:solidFill>
              <a:schemeClr val="tx1"/>
            </a:solidFill>
          </a:ln>
        </p:spPr>
      </p:pic>
    </p:spTree>
    <p:extLst>
      <p:ext uri="{BB962C8B-B14F-4D97-AF65-F5344CB8AC3E}">
        <p14:creationId xmlns:p14="http://schemas.microsoft.com/office/powerpoint/2010/main" val="203993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500" y="98446"/>
            <a:ext cx="1109641" cy="1109641"/>
          </a:xfrm>
          <a:prstGeom prst="rect">
            <a:avLst/>
          </a:prstGeom>
        </p:spPr>
      </p:pic>
      <p:sp>
        <p:nvSpPr>
          <p:cNvPr id="3" name="Rectangle 2">
            <a:extLst>
              <a:ext uri="{FF2B5EF4-FFF2-40B4-BE49-F238E27FC236}">
                <a16:creationId xmlns:a16="http://schemas.microsoft.com/office/drawing/2014/main" id="{9D305E54-EC94-3A61-4642-F6B747DDFA54}"/>
              </a:ext>
            </a:extLst>
          </p:cNvPr>
          <p:cNvSpPr/>
          <p:nvPr/>
        </p:nvSpPr>
        <p:spPr>
          <a:xfrm>
            <a:off x="0" y="2438400"/>
            <a:ext cx="12192000" cy="2419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Qr code&#10;&#10;Description automatically generated">
            <a:extLst>
              <a:ext uri="{FF2B5EF4-FFF2-40B4-BE49-F238E27FC236}">
                <a16:creationId xmlns:a16="http://schemas.microsoft.com/office/drawing/2014/main" id="{ACD871E5-E608-7BCF-7D4C-616713D3E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100" y="5531377"/>
            <a:ext cx="2755900" cy="1264732"/>
          </a:xfrm>
          <a:prstGeom prst="rect">
            <a:avLst/>
          </a:prstGeom>
        </p:spPr>
      </p:pic>
      <p:sp>
        <p:nvSpPr>
          <p:cNvPr id="10" name="TextBox 9">
            <a:extLst>
              <a:ext uri="{FF2B5EF4-FFF2-40B4-BE49-F238E27FC236}">
                <a16:creationId xmlns:a16="http://schemas.microsoft.com/office/drawing/2014/main" id="{872AA6CD-2957-F414-1E47-BB4FDD97C1AB}"/>
              </a:ext>
            </a:extLst>
          </p:cNvPr>
          <p:cNvSpPr txBox="1"/>
          <p:nvPr/>
        </p:nvSpPr>
        <p:spPr>
          <a:xfrm>
            <a:off x="5117193" y="3256040"/>
            <a:ext cx="7074807" cy="1446550"/>
          </a:xfrm>
          <a:prstGeom prst="rect">
            <a:avLst/>
          </a:prstGeom>
          <a:noFill/>
        </p:spPr>
        <p:txBody>
          <a:bodyPr wrap="square" rtlCol="0">
            <a:spAutoFit/>
          </a:bodyPr>
          <a:lstStyle/>
          <a:p>
            <a:r>
              <a:rPr lang="en-US" sz="4400" u="sng" dirty="0">
                <a:solidFill>
                  <a:schemeClr val="bg1"/>
                </a:solidFill>
                <a:latin typeface="Aptos" panose="020B0004020202020204" pitchFamily="34" charset="0"/>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https://dmna.ny.gov/sapr/</a:t>
            </a:r>
            <a:endParaRPr lang="en-US" sz="4400" dirty="0">
              <a:solidFill>
                <a:schemeClr val="bg1"/>
              </a:solidFill>
              <a:latin typeface="Aptos" panose="020B0004020202020204" pitchFamily="34" charset="0"/>
              <a:ea typeface="Aptos" panose="020B0004020202020204" pitchFamily="34" charset="0"/>
              <a:cs typeface="Aptos" panose="020B0004020202020204" pitchFamily="34" charset="0"/>
            </a:endParaRPr>
          </a:p>
          <a:p>
            <a:endParaRPr lang="en-US" sz="4400" dirty="0">
              <a:solidFill>
                <a:schemeClr val="bg1"/>
              </a:solidFill>
              <a:latin typeface="+mj-lt"/>
            </a:endParaRPr>
          </a:p>
        </p:txBody>
      </p:sp>
      <p:pic>
        <p:nvPicPr>
          <p:cNvPr id="13" name="Picture 12">
            <a:extLst>
              <a:ext uri="{FF2B5EF4-FFF2-40B4-BE49-F238E27FC236}">
                <a16:creationId xmlns:a16="http://schemas.microsoft.com/office/drawing/2014/main" id="{0935CC59-F6C0-A73C-9918-C99E006FA302}"/>
              </a:ext>
            </a:extLst>
          </p:cNvPr>
          <p:cNvPicPr>
            <a:picLocks noChangeAspect="1"/>
          </p:cNvPicPr>
          <p:nvPr/>
        </p:nvPicPr>
        <p:blipFill>
          <a:blip r:embed="rId6"/>
          <a:stretch>
            <a:fillRect/>
          </a:stretch>
        </p:blipFill>
        <p:spPr>
          <a:xfrm>
            <a:off x="96859" y="98445"/>
            <a:ext cx="1109642" cy="1109642"/>
          </a:xfrm>
          <a:prstGeom prst="rect">
            <a:avLst/>
          </a:prstGeom>
        </p:spPr>
      </p:pic>
      <p:pic>
        <p:nvPicPr>
          <p:cNvPr id="4" name="Picture 3" descr="Qr code&#10;&#10;Description automatically generated">
            <a:extLst>
              <a:ext uri="{FF2B5EF4-FFF2-40B4-BE49-F238E27FC236}">
                <a16:creationId xmlns:a16="http://schemas.microsoft.com/office/drawing/2014/main" id="{3AF1D15E-9C51-50AC-A9D4-C081D675D0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732" y="1798108"/>
            <a:ext cx="3699933" cy="3699933"/>
          </a:xfrm>
          <a:prstGeom prst="rect">
            <a:avLst/>
          </a:prstGeom>
        </p:spPr>
      </p:pic>
    </p:spTree>
    <p:extLst>
      <p:ext uri="{BB962C8B-B14F-4D97-AF65-F5344CB8AC3E}">
        <p14:creationId xmlns:p14="http://schemas.microsoft.com/office/powerpoint/2010/main" val="68687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4400" dirty="0">
                <a:solidFill>
                  <a:srgbClr val="FFFFFF"/>
                </a:solidFill>
              </a:rPr>
              <a:t>Definitions &amp; Concepts</a:t>
            </a:r>
            <a:br>
              <a:rPr lang="en-US" sz="4400" dirty="0">
                <a:solidFill>
                  <a:srgbClr val="FFFFFF"/>
                </a:solidFill>
              </a:rPr>
            </a:br>
            <a:endParaRPr lang="en-US" sz="4400" dirty="0">
              <a:solidFill>
                <a:srgbClr val="FFFFFF"/>
              </a:solidFill>
            </a:endParaRPr>
          </a:p>
        </p:txBody>
      </p:sp>
      <p:sp>
        <p:nvSpPr>
          <p:cNvPr id="15" name="Rectangle 1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1" name="TextBox 4">
            <a:extLst>
              <a:ext uri="{FF2B5EF4-FFF2-40B4-BE49-F238E27FC236}">
                <a16:creationId xmlns:a16="http://schemas.microsoft.com/office/drawing/2014/main" id="{20118DD5-47AD-7C00-542C-7957C748A85D}"/>
              </a:ext>
            </a:extLst>
          </p:cNvPr>
          <p:cNvGraphicFramePr/>
          <p:nvPr>
            <p:extLst>
              <p:ext uri="{D42A27DB-BD31-4B8C-83A1-F6EECF244321}">
                <p14:modId xmlns:p14="http://schemas.microsoft.com/office/powerpoint/2010/main" val="70274504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7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F591501-7457-488A-83A8-61650C260376}"/>
              </a:ext>
            </a:extLst>
          </p:cNvPr>
          <p:cNvSpPr>
            <a:spLocks noGrp="1"/>
          </p:cNvSpPr>
          <p:nvPr>
            <p:ph type="ftr" sz="quarter" idx="11"/>
          </p:nvPr>
        </p:nvSpPr>
        <p:spPr/>
        <p:txBody>
          <a:bodyPr/>
          <a:lstStyle/>
          <a:p>
            <a:r>
              <a:rPr lang="en-US"/>
              <a:t>FY21</a:t>
            </a:r>
          </a:p>
        </p:txBody>
      </p:sp>
      <p:sp>
        <p:nvSpPr>
          <p:cNvPr id="9" name="Content Placeholder 2">
            <a:extLst>
              <a:ext uri="{FF2B5EF4-FFF2-40B4-BE49-F238E27FC236}">
                <a16:creationId xmlns:a16="http://schemas.microsoft.com/office/drawing/2014/main" id="{8BE76093-21C3-ECDF-9A1C-E1526345ED3C}"/>
              </a:ext>
            </a:extLst>
          </p:cNvPr>
          <p:cNvSpPr txBox="1">
            <a:spLocks/>
          </p:cNvSpPr>
          <p:nvPr/>
        </p:nvSpPr>
        <p:spPr>
          <a:xfrm>
            <a:off x="822958" y="1946646"/>
            <a:ext cx="4822804" cy="4326664"/>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Font typeface="Calibri" panose="020F0502020204030204" pitchFamily="34" charset="0"/>
              <a:buNone/>
            </a:pPr>
            <a:r>
              <a:rPr lang="en-US" sz="2400" dirty="0">
                <a:solidFill>
                  <a:srgbClr val="000000"/>
                </a:solidFill>
                <a:latin typeface="+mj-lt"/>
              </a:rPr>
              <a:t>PVT </a:t>
            </a:r>
            <a:r>
              <a:rPr lang="en-US" sz="2400" dirty="0" err="1">
                <a:solidFill>
                  <a:srgbClr val="000000"/>
                </a:solidFill>
                <a:latin typeface="+mj-lt"/>
              </a:rPr>
              <a:t>Acevolt</a:t>
            </a:r>
            <a:r>
              <a:rPr lang="en-US" sz="2400" dirty="0">
                <a:solidFill>
                  <a:srgbClr val="000000"/>
                </a:solidFill>
                <a:latin typeface="+mj-lt"/>
              </a:rPr>
              <a:t> is faced with “locker room” behavior from a fellow student at the Regional Training Institute. The behavior isn’t addressed and progresses to an assault. The story emphasizes the impacts of assault on a male survivor and how the class climate can be affected.</a:t>
            </a:r>
            <a:endParaRPr lang="en-US" sz="2400" b="1" dirty="0">
              <a:solidFill>
                <a:srgbClr val="000000"/>
              </a:solidFill>
              <a:latin typeface="+mj-lt"/>
            </a:endParaRPr>
          </a:p>
        </p:txBody>
      </p:sp>
      <p:sp>
        <p:nvSpPr>
          <p:cNvPr id="10" name="TextBox 9">
            <a:extLst>
              <a:ext uri="{FF2B5EF4-FFF2-40B4-BE49-F238E27FC236}">
                <a16:creationId xmlns:a16="http://schemas.microsoft.com/office/drawing/2014/main" id="{2F6C245E-EDB0-51D7-616C-3B3771335EE0}"/>
              </a:ext>
            </a:extLst>
          </p:cNvPr>
          <p:cNvSpPr txBox="1"/>
          <p:nvPr/>
        </p:nvSpPr>
        <p:spPr>
          <a:xfrm>
            <a:off x="6546238" y="1951228"/>
            <a:ext cx="4822804" cy="2677656"/>
          </a:xfrm>
          <a:prstGeom prst="rect">
            <a:avLst/>
          </a:prstGeom>
          <a:noFill/>
          <a:ln>
            <a:noFill/>
          </a:ln>
        </p:spPr>
        <p:txBody>
          <a:bodyPr wrap="square">
            <a:spAutoFit/>
          </a:bodyPr>
          <a:lstStyle/>
          <a:p>
            <a:pPr marL="0" indent="0">
              <a:buFont typeface="Arial" panose="020B0604020202020204" pitchFamily="34" charset="0"/>
              <a:buNone/>
            </a:pPr>
            <a:r>
              <a:rPr lang="en-US" sz="2400" dirty="0">
                <a:solidFill>
                  <a:srgbClr val="000000"/>
                </a:solidFill>
                <a:latin typeface="+mj-lt"/>
              </a:rPr>
              <a:t>A1C </a:t>
            </a:r>
            <a:r>
              <a:rPr lang="en-US" sz="2400" dirty="0" err="1">
                <a:solidFill>
                  <a:srgbClr val="000000"/>
                </a:solidFill>
                <a:latin typeface="+mj-lt"/>
              </a:rPr>
              <a:t>Lionhart</a:t>
            </a:r>
            <a:r>
              <a:rPr lang="en-US" sz="2400" dirty="0">
                <a:solidFill>
                  <a:srgbClr val="000000"/>
                </a:solidFill>
                <a:latin typeface="+mj-lt"/>
              </a:rPr>
              <a:t> is drugged and assaulted by an unknown perpetrator. The story walks through the trauma faced by a victim and the choices they are given. It emphasizes available resources such as a Military Protection Order.</a:t>
            </a:r>
            <a:endParaRPr lang="en-US" sz="2400" dirty="0">
              <a:latin typeface="+mj-lt"/>
            </a:endParaRPr>
          </a:p>
        </p:txBody>
      </p:sp>
      <p:sp>
        <p:nvSpPr>
          <p:cNvPr id="12" name="TextBox 11">
            <a:extLst>
              <a:ext uri="{FF2B5EF4-FFF2-40B4-BE49-F238E27FC236}">
                <a16:creationId xmlns:a16="http://schemas.microsoft.com/office/drawing/2014/main" id="{BDE45EDF-582F-587E-EC3D-A4A540EAD4B4}"/>
              </a:ext>
            </a:extLst>
          </p:cNvPr>
          <p:cNvSpPr txBox="1"/>
          <p:nvPr/>
        </p:nvSpPr>
        <p:spPr>
          <a:xfrm>
            <a:off x="6379773" y="942294"/>
            <a:ext cx="5155733" cy="523220"/>
          </a:xfrm>
          <a:prstGeom prst="rect">
            <a:avLst/>
          </a:prstGeom>
          <a:noFill/>
        </p:spPr>
        <p:txBody>
          <a:bodyPr wrap="square" anchor="ctr">
            <a:spAutoFit/>
          </a:bodyPr>
          <a:lstStyle/>
          <a:p>
            <a:pPr marL="0" indent="0" algn="ctr">
              <a:buFont typeface="Arial" panose="020B0604020202020204" pitchFamily="34" charset="0"/>
              <a:buNone/>
            </a:pPr>
            <a:r>
              <a:rPr lang="en-US" sz="2800" b="1" dirty="0">
                <a:solidFill>
                  <a:srgbClr val="000000"/>
                </a:solidFill>
                <a:latin typeface="+mj-lt"/>
              </a:rPr>
              <a:t>Airman First Class (A1C) </a:t>
            </a:r>
            <a:r>
              <a:rPr lang="en-US" sz="2800" b="1" dirty="0" err="1">
                <a:solidFill>
                  <a:srgbClr val="000000"/>
                </a:solidFill>
                <a:latin typeface="+mj-lt"/>
              </a:rPr>
              <a:t>Lionhart</a:t>
            </a:r>
            <a:endParaRPr lang="en-US" sz="2800" b="1" dirty="0">
              <a:solidFill>
                <a:srgbClr val="000000"/>
              </a:solidFill>
              <a:latin typeface="+mj-lt"/>
            </a:endParaRPr>
          </a:p>
        </p:txBody>
      </p:sp>
      <p:sp>
        <p:nvSpPr>
          <p:cNvPr id="14" name="TextBox 13">
            <a:extLst>
              <a:ext uri="{FF2B5EF4-FFF2-40B4-BE49-F238E27FC236}">
                <a16:creationId xmlns:a16="http://schemas.microsoft.com/office/drawing/2014/main" id="{08C47FD6-DB93-66F3-56DA-450C48B5BC27}"/>
              </a:ext>
            </a:extLst>
          </p:cNvPr>
          <p:cNvSpPr txBox="1"/>
          <p:nvPr/>
        </p:nvSpPr>
        <p:spPr>
          <a:xfrm>
            <a:off x="1151324" y="942294"/>
            <a:ext cx="4166071" cy="523220"/>
          </a:xfrm>
          <a:prstGeom prst="rect">
            <a:avLst/>
          </a:prstGeom>
          <a:noFill/>
        </p:spPr>
        <p:txBody>
          <a:bodyPr wrap="square" anchor="ctr">
            <a:spAutoFit/>
          </a:bodyPr>
          <a:lstStyle/>
          <a:p>
            <a:pPr marL="0" indent="0" algn="ctr">
              <a:spcBef>
                <a:spcPts val="0"/>
              </a:spcBef>
              <a:spcAft>
                <a:spcPts val="0"/>
              </a:spcAft>
              <a:buFont typeface="Calibri" panose="020F0502020204030204" pitchFamily="34" charset="0"/>
              <a:buNone/>
            </a:pPr>
            <a:r>
              <a:rPr lang="en-US" sz="2800" b="1" dirty="0">
                <a:solidFill>
                  <a:srgbClr val="000000"/>
                </a:solidFill>
                <a:latin typeface="+mj-lt"/>
              </a:rPr>
              <a:t>Private (PVT) </a:t>
            </a:r>
            <a:r>
              <a:rPr lang="en-US" sz="2800" b="1" dirty="0" err="1">
                <a:solidFill>
                  <a:srgbClr val="000000"/>
                </a:solidFill>
                <a:latin typeface="+mj-lt"/>
              </a:rPr>
              <a:t>Acevolt</a:t>
            </a:r>
            <a:endParaRPr lang="en-US" sz="2800" b="1" dirty="0">
              <a:solidFill>
                <a:srgbClr val="000000"/>
              </a:solidFill>
              <a:latin typeface="+mj-lt"/>
            </a:endParaRPr>
          </a:p>
        </p:txBody>
      </p:sp>
      <p:cxnSp>
        <p:nvCxnSpPr>
          <p:cNvPr id="16" name="Straight Connector 15">
            <a:extLst>
              <a:ext uri="{FF2B5EF4-FFF2-40B4-BE49-F238E27FC236}">
                <a16:creationId xmlns:a16="http://schemas.microsoft.com/office/drawing/2014/main" id="{0CF3E883-BD99-714B-40AB-983F617B0506}"/>
              </a:ext>
            </a:extLst>
          </p:cNvPr>
          <p:cNvCxnSpPr>
            <a:cxnSpLocks/>
          </p:cNvCxnSpPr>
          <p:nvPr/>
        </p:nvCxnSpPr>
        <p:spPr>
          <a:xfrm>
            <a:off x="822958" y="1671272"/>
            <a:ext cx="10546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BCF7A2-55FE-23E7-3536-BF7C79438B78}"/>
              </a:ext>
            </a:extLst>
          </p:cNvPr>
          <p:cNvCxnSpPr/>
          <p:nvPr/>
        </p:nvCxnSpPr>
        <p:spPr>
          <a:xfrm>
            <a:off x="5965371" y="1671272"/>
            <a:ext cx="0" cy="515363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5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EE9-C0EF-03C8-A6A4-73BA16135159}"/>
              </a:ext>
            </a:extLst>
          </p:cNvPr>
          <p:cNvSpPr txBox="1">
            <a:spLocks/>
          </p:cNvSpPr>
          <p:nvPr/>
        </p:nvSpPr>
        <p:spPr>
          <a:xfrm>
            <a:off x="481417" y="1282700"/>
            <a:ext cx="11229163" cy="5389840"/>
          </a:xfrm>
          <a:prstGeom prst="rect">
            <a:avLst/>
          </a:prstGeom>
        </p:spPr>
        <p:txBody>
          <a:bodyPr vert="horz" lIns="91440" tIns="45720" rIns="91440" bIns="45720" rtlCol="0" anchor="t">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1200"/>
              </a:spcAft>
            </a:pPr>
            <a:r>
              <a:rPr lang="en-US" sz="1900" dirty="0">
                <a:solidFill>
                  <a:srgbClr val="000000"/>
                </a:solidFill>
              </a:rPr>
              <a:t>During a social outing after Annual Training, A1C </a:t>
            </a:r>
            <a:r>
              <a:rPr lang="en-US" sz="1900" dirty="0" err="1">
                <a:solidFill>
                  <a:srgbClr val="000000"/>
                </a:solidFill>
              </a:rPr>
              <a:t>Lionhart</a:t>
            </a:r>
            <a:r>
              <a:rPr lang="en-US" sz="1900" dirty="0">
                <a:solidFill>
                  <a:srgbClr val="000000"/>
                </a:solidFill>
              </a:rPr>
              <a:t> starts to experience nausea and a headache after a few drinks.</a:t>
            </a:r>
          </a:p>
          <a:p>
            <a:pPr>
              <a:spcAft>
                <a:spcPts val="1200"/>
              </a:spcAft>
            </a:pPr>
            <a:r>
              <a:rPr lang="en-US" sz="1900" dirty="0" err="1">
                <a:solidFill>
                  <a:srgbClr val="000000"/>
                </a:solidFill>
              </a:rPr>
              <a:t>Lionhart</a:t>
            </a:r>
            <a:r>
              <a:rPr lang="en-US" sz="1900" dirty="0">
                <a:solidFill>
                  <a:srgbClr val="000000"/>
                </a:solidFill>
              </a:rPr>
              <a:t> goes to get some water. The next thing she remembers is waking up in the middle of the street, some time during the night. Her shirt is ripped, and her pants are down around her knees. </a:t>
            </a:r>
          </a:p>
          <a:p>
            <a:pPr>
              <a:spcAft>
                <a:spcPts val="1200"/>
              </a:spcAft>
            </a:pPr>
            <a:r>
              <a:rPr lang="en-US" sz="1900" dirty="0" err="1">
                <a:solidFill>
                  <a:srgbClr val="000000"/>
                </a:solidFill>
              </a:rPr>
              <a:t>Lionhart</a:t>
            </a:r>
            <a:r>
              <a:rPr lang="en-US" sz="1900" dirty="0">
                <a:solidFill>
                  <a:srgbClr val="000000"/>
                </a:solidFill>
              </a:rPr>
              <a:t> calls her friend, </a:t>
            </a:r>
            <a:r>
              <a:rPr lang="en-US" sz="1900" dirty="0" err="1">
                <a:solidFill>
                  <a:srgbClr val="000000"/>
                </a:solidFill>
              </a:rPr>
              <a:t>Fireborne</a:t>
            </a:r>
            <a:r>
              <a:rPr lang="en-US" sz="1900" dirty="0">
                <a:solidFill>
                  <a:srgbClr val="000000"/>
                </a:solidFill>
              </a:rPr>
              <a:t>, for a ride. </a:t>
            </a:r>
            <a:r>
              <a:rPr lang="en-US" sz="1900" dirty="0" err="1">
                <a:solidFill>
                  <a:srgbClr val="000000"/>
                </a:solidFill>
              </a:rPr>
              <a:t>Fireborne</a:t>
            </a:r>
            <a:r>
              <a:rPr lang="en-US" sz="1900" dirty="0">
                <a:solidFill>
                  <a:srgbClr val="000000"/>
                </a:solidFill>
              </a:rPr>
              <a:t> states that during the outing, she assumed </a:t>
            </a:r>
            <a:r>
              <a:rPr lang="en-US" sz="1900" dirty="0" err="1">
                <a:solidFill>
                  <a:srgbClr val="000000"/>
                </a:solidFill>
              </a:rPr>
              <a:t>Lionhart</a:t>
            </a:r>
            <a:r>
              <a:rPr lang="en-US" sz="1900" dirty="0">
                <a:solidFill>
                  <a:srgbClr val="000000"/>
                </a:solidFill>
              </a:rPr>
              <a:t> had gone home due to her headache.</a:t>
            </a:r>
          </a:p>
          <a:p>
            <a:pPr>
              <a:spcAft>
                <a:spcPts val="1200"/>
              </a:spcAft>
            </a:pPr>
            <a:r>
              <a:rPr lang="en-US" sz="1900" dirty="0" err="1">
                <a:solidFill>
                  <a:srgbClr val="000000"/>
                </a:solidFill>
              </a:rPr>
              <a:t>Lionhart</a:t>
            </a:r>
            <a:r>
              <a:rPr lang="en-US" sz="1900" dirty="0">
                <a:solidFill>
                  <a:srgbClr val="000000"/>
                </a:solidFill>
              </a:rPr>
              <a:t> recalls that she only had two drinks before feeling terrible. </a:t>
            </a:r>
            <a:r>
              <a:rPr lang="en-US" sz="1900" dirty="0" err="1">
                <a:solidFill>
                  <a:srgbClr val="000000"/>
                </a:solidFill>
              </a:rPr>
              <a:t>Fireborne</a:t>
            </a:r>
            <a:r>
              <a:rPr lang="en-US" sz="1900" dirty="0">
                <a:solidFill>
                  <a:srgbClr val="000000"/>
                </a:solidFill>
              </a:rPr>
              <a:t> and </a:t>
            </a:r>
            <a:r>
              <a:rPr lang="en-US" sz="1900" dirty="0" err="1">
                <a:solidFill>
                  <a:srgbClr val="000000"/>
                </a:solidFill>
              </a:rPr>
              <a:t>Lionhart</a:t>
            </a:r>
            <a:r>
              <a:rPr lang="en-US" sz="1900" dirty="0">
                <a:solidFill>
                  <a:srgbClr val="000000"/>
                </a:solidFill>
              </a:rPr>
              <a:t> decide that she was probably drugged. </a:t>
            </a:r>
            <a:r>
              <a:rPr lang="en-US" sz="1900" dirty="0" err="1">
                <a:solidFill>
                  <a:srgbClr val="000000"/>
                </a:solidFill>
              </a:rPr>
              <a:t>Fireborne</a:t>
            </a:r>
            <a:r>
              <a:rPr lang="en-US" sz="1900" dirty="0">
                <a:solidFill>
                  <a:srgbClr val="000000"/>
                </a:solidFill>
              </a:rPr>
              <a:t> believes A1C </a:t>
            </a:r>
            <a:r>
              <a:rPr lang="en-US" sz="1900" dirty="0" err="1">
                <a:solidFill>
                  <a:srgbClr val="000000"/>
                </a:solidFill>
              </a:rPr>
              <a:t>Lionhart</a:t>
            </a:r>
            <a:r>
              <a:rPr lang="en-US" sz="1900" dirty="0">
                <a:solidFill>
                  <a:srgbClr val="000000"/>
                </a:solidFill>
              </a:rPr>
              <a:t> should go to the hospital. </a:t>
            </a:r>
            <a:r>
              <a:rPr lang="en-US" sz="1900" dirty="0" err="1">
                <a:solidFill>
                  <a:srgbClr val="000000"/>
                </a:solidFill>
              </a:rPr>
              <a:t>Lionhart</a:t>
            </a:r>
            <a:r>
              <a:rPr lang="en-US" sz="1900" dirty="0">
                <a:solidFill>
                  <a:srgbClr val="000000"/>
                </a:solidFill>
              </a:rPr>
              <a:t> agrees. </a:t>
            </a:r>
            <a:r>
              <a:rPr lang="en-US" sz="1900" dirty="0" err="1">
                <a:solidFill>
                  <a:srgbClr val="000000"/>
                </a:solidFill>
              </a:rPr>
              <a:t>Fireborne</a:t>
            </a:r>
            <a:r>
              <a:rPr lang="en-US" sz="1900" dirty="0">
                <a:solidFill>
                  <a:srgbClr val="000000"/>
                </a:solidFill>
              </a:rPr>
              <a:t> also encourages </a:t>
            </a:r>
            <a:r>
              <a:rPr lang="en-US" sz="1900" dirty="0" err="1">
                <a:solidFill>
                  <a:srgbClr val="000000"/>
                </a:solidFill>
              </a:rPr>
              <a:t>Lionhart</a:t>
            </a:r>
            <a:r>
              <a:rPr lang="en-US" sz="1900" dirty="0">
                <a:solidFill>
                  <a:srgbClr val="000000"/>
                </a:solidFill>
              </a:rPr>
              <a:t> to call the Safe Helpline. Through the Helpline, </a:t>
            </a:r>
            <a:r>
              <a:rPr lang="en-US" sz="1900" dirty="0" err="1">
                <a:solidFill>
                  <a:srgbClr val="000000"/>
                </a:solidFill>
              </a:rPr>
              <a:t>Lionhart</a:t>
            </a:r>
            <a:r>
              <a:rPr lang="en-US" sz="1900" dirty="0">
                <a:solidFill>
                  <a:srgbClr val="000000"/>
                </a:solidFill>
              </a:rPr>
              <a:t> gets contact information for a local Victim Advocate.</a:t>
            </a:r>
          </a:p>
          <a:p>
            <a:pPr>
              <a:spcAft>
                <a:spcPts val="1200"/>
              </a:spcAft>
            </a:pPr>
            <a:r>
              <a:rPr lang="en-US" sz="1900" dirty="0" err="1">
                <a:solidFill>
                  <a:srgbClr val="000000"/>
                </a:solidFill>
              </a:rPr>
              <a:t>Lionhart</a:t>
            </a:r>
            <a:r>
              <a:rPr lang="en-US" sz="1900" dirty="0">
                <a:solidFill>
                  <a:srgbClr val="000000"/>
                </a:solidFill>
              </a:rPr>
              <a:t> goes to the hospital. The medical team draws labs right away. A nurse asks </a:t>
            </a:r>
            <a:r>
              <a:rPr lang="en-US" sz="1900" dirty="0" err="1">
                <a:solidFill>
                  <a:srgbClr val="000000"/>
                </a:solidFill>
              </a:rPr>
              <a:t>Lionhart</a:t>
            </a:r>
            <a:r>
              <a:rPr lang="en-US" sz="1900" dirty="0">
                <a:solidFill>
                  <a:srgbClr val="000000"/>
                </a:solidFill>
              </a:rPr>
              <a:t> if she feels like she was assaulted. </a:t>
            </a:r>
            <a:r>
              <a:rPr lang="en-US" sz="1900" dirty="0" err="1">
                <a:solidFill>
                  <a:srgbClr val="000000"/>
                </a:solidFill>
              </a:rPr>
              <a:t>Lionhart</a:t>
            </a:r>
            <a:r>
              <a:rPr lang="en-US" sz="1900" dirty="0">
                <a:solidFill>
                  <a:srgbClr val="000000"/>
                </a:solidFill>
              </a:rPr>
              <a:t> is having trouble thinking clearly.</a:t>
            </a:r>
          </a:p>
          <a:p>
            <a:pPr>
              <a:spcAft>
                <a:spcPts val="1200"/>
              </a:spcAft>
            </a:pPr>
            <a:r>
              <a:rPr lang="en-US" sz="1900" dirty="0">
                <a:solidFill>
                  <a:srgbClr val="000000"/>
                </a:solidFill>
              </a:rPr>
              <a:t>The Victim Advocate, </a:t>
            </a:r>
            <a:r>
              <a:rPr lang="en-US" sz="1900" dirty="0" err="1">
                <a:solidFill>
                  <a:srgbClr val="000000"/>
                </a:solidFill>
              </a:rPr>
              <a:t>Dragonia</a:t>
            </a:r>
            <a:r>
              <a:rPr lang="en-US" sz="1900" dirty="0">
                <a:solidFill>
                  <a:srgbClr val="000000"/>
                </a:solidFill>
              </a:rPr>
              <a:t> arrives at the hospital. She first establishes that everything discussed between them is confidential. She says that if </a:t>
            </a:r>
            <a:r>
              <a:rPr lang="en-US" sz="1900" dirty="0" err="1">
                <a:solidFill>
                  <a:srgbClr val="000000"/>
                </a:solidFill>
              </a:rPr>
              <a:t>Lionhart</a:t>
            </a:r>
            <a:r>
              <a:rPr lang="en-US" sz="1900" dirty="0">
                <a:solidFill>
                  <a:srgbClr val="000000"/>
                </a:solidFill>
              </a:rPr>
              <a:t> wants, a specially trained Sexual Assault Nurse Examiner (SANE) can perform a Sexual Assault Forensic Examination (SAFE). She explains that the nurse will typically ask about details of the assault to identify potential areas for injuries and may also collect </a:t>
            </a:r>
            <a:r>
              <a:rPr lang="en-US" sz="1900" dirty="0" err="1">
                <a:solidFill>
                  <a:srgbClr val="000000"/>
                </a:solidFill>
              </a:rPr>
              <a:t>Lionhart’s</a:t>
            </a:r>
            <a:r>
              <a:rPr lang="en-US" sz="1900" dirty="0">
                <a:solidFill>
                  <a:srgbClr val="000000"/>
                </a:solidFill>
              </a:rPr>
              <a:t> clothing, as there may be DNA evidence on them. The nurse would then do a head-to-toe exam, collect samples where there may be DNA, and take pictures of any injuries sustained. The nurse could also provide preventative treatment for possible sexually transmitted infections and pregnancy prevention.</a:t>
            </a:r>
          </a:p>
        </p:txBody>
      </p:sp>
      <p:sp>
        <p:nvSpPr>
          <p:cNvPr id="5" name="TextBox 4">
            <a:extLst>
              <a:ext uri="{FF2B5EF4-FFF2-40B4-BE49-F238E27FC236}">
                <a16:creationId xmlns:a16="http://schemas.microsoft.com/office/drawing/2014/main" id="{903D63D5-E32F-D0F7-DA37-033A2D207D9E}"/>
              </a:ext>
            </a:extLst>
          </p:cNvPr>
          <p:cNvSpPr txBox="1"/>
          <p:nvPr/>
        </p:nvSpPr>
        <p:spPr>
          <a:xfrm>
            <a:off x="3047998" y="682655"/>
            <a:ext cx="6096000" cy="461665"/>
          </a:xfrm>
          <a:prstGeom prst="rect">
            <a:avLst/>
          </a:prstGeom>
          <a:noFill/>
        </p:spPr>
        <p:txBody>
          <a:bodyPr wrap="square">
            <a:spAutoFit/>
          </a:bodyPr>
          <a:lstStyle/>
          <a:p>
            <a:pPr algn="ctr"/>
            <a:r>
              <a:rPr lang="en-US" sz="2400" b="1" dirty="0">
                <a:solidFill>
                  <a:srgbClr val="000000"/>
                </a:solidFill>
                <a:latin typeface="+mj-lt"/>
              </a:rPr>
              <a:t>Airman First Class </a:t>
            </a:r>
            <a:r>
              <a:rPr lang="en-US" sz="2400" b="1" dirty="0" err="1">
                <a:solidFill>
                  <a:srgbClr val="000000"/>
                </a:solidFill>
                <a:latin typeface="+mj-lt"/>
              </a:rPr>
              <a:t>Lionhart</a:t>
            </a:r>
            <a:endParaRPr lang="en-US" sz="2400" dirty="0">
              <a:latin typeface="+mj-lt"/>
            </a:endParaRPr>
          </a:p>
        </p:txBody>
      </p:sp>
    </p:spTree>
    <p:extLst>
      <p:ext uri="{BB962C8B-B14F-4D97-AF65-F5344CB8AC3E}">
        <p14:creationId xmlns:p14="http://schemas.microsoft.com/office/powerpoint/2010/main" val="302351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EE9-C0EF-03C8-A6A4-73BA16135159}"/>
              </a:ext>
            </a:extLst>
          </p:cNvPr>
          <p:cNvSpPr txBox="1">
            <a:spLocks/>
          </p:cNvSpPr>
          <p:nvPr/>
        </p:nvSpPr>
        <p:spPr>
          <a:xfrm>
            <a:off x="481417" y="1282700"/>
            <a:ext cx="11229163" cy="2667000"/>
          </a:xfrm>
          <a:prstGeom prst="rect">
            <a:avLst/>
          </a:prstGeom>
        </p:spPr>
        <p:txBody>
          <a:bodyPr vert="horz" lIns="91440" tIns="45720" rIns="91440" bIns="45720" rtlCol="0" anchor="t">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1200"/>
              </a:spcAft>
            </a:pPr>
            <a:r>
              <a:rPr lang="en-US" sz="2400" dirty="0" err="1">
                <a:solidFill>
                  <a:srgbClr val="000000"/>
                </a:solidFill>
              </a:rPr>
              <a:t>Dragonia</a:t>
            </a:r>
            <a:r>
              <a:rPr lang="en-US" sz="2400" dirty="0">
                <a:solidFill>
                  <a:srgbClr val="000000"/>
                </a:solidFill>
              </a:rPr>
              <a:t> talks to </a:t>
            </a:r>
            <a:r>
              <a:rPr lang="en-US" sz="2400" dirty="0" err="1">
                <a:solidFill>
                  <a:srgbClr val="000000"/>
                </a:solidFill>
              </a:rPr>
              <a:t>Lionhart</a:t>
            </a:r>
            <a:r>
              <a:rPr lang="en-US" sz="2400" dirty="0">
                <a:solidFill>
                  <a:srgbClr val="000000"/>
                </a:solidFill>
              </a:rPr>
              <a:t> about the basics of the Sexual Assault Prevention and Response program and the reporting options. She explains that with a Restricted Report, everything remains confidential. She tells </a:t>
            </a:r>
            <a:r>
              <a:rPr lang="en-US" sz="2400" dirty="0" err="1">
                <a:solidFill>
                  <a:srgbClr val="000000"/>
                </a:solidFill>
              </a:rPr>
              <a:t>Lionhart</a:t>
            </a:r>
            <a:r>
              <a:rPr lang="en-US" sz="2400" dirty="0">
                <a:solidFill>
                  <a:srgbClr val="000000"/>
                </a:solidFill>
              </a:rPr>
              <a:t> about the resources available, such as medical and mental health care, Special Victims’ Counsel, and a Line of Duty (LOD) determination.</a:t>
            </a:r>
          </a:p>
          <a:p>
            <a:pPr>
              <a:spcAft>
                <a:spcPts val="1200"/>
              </a:spcAft>
            </a:pPr>
            <a:r>
              <a:rPr lang="en-US" sz="2400" dirty="0" err="1">
                <a:solidFill>
                  <a:srgbClr val="000000"/>
                </a:solidFill>
              </a:rPr>
              <a:t>Dragonia</a:t>
            </a:r>
            <a:r>
              <a:rPr lang="en-US" sz="2400" dirty="0">
                <a:solidFill>
                  <a:srgbClr val="000000"/>
                </a:solidFill>
              </a:rPr>
              <a:t> explains that with an Unrestricted Report, </a:t>
            </a:r>
            <a:r>
              <a:rPr lang="en-US" sz="2400" dirty="0" err="1">
                <a:solidFill>
                  <a:srgbClr val="000000"/>
                </a:solidFill>
              </a:rPr>
              <a:t>Lionhart’s</a:t>
            </a:r>
            <a:r>
              <a:rPr lang="en-US" sz="2400" dirty="0">
                <a:solidFill>
                  <a:srgbClr val="000000"/>
                </a:solidFill>
              </a:rPr>
              <a:t> Commander and law enforcement would be notified. The resources would be the same as with a Restricted Report, but </a:t>
            </a:r>
            <a:r>
              <a:rPr lang="en-US" sz="2400" dirty="0" err="1">
                <a:solidFill>
                  <a:srgbClr val="000000"/>
                </a:solidFill>
              </a:rPr>
              <a:t>Lionhart</a:t>
            </a:r>
            <a:r>
              <a:rPr lang="en-US" sz="2400" dirty="0">
                <a:solidFill>
                  <a:srgbClr val="000000"/>
                </a:solidFill>
              </a:rPr>
              <a:t> could also get an Expedited Transfer, and/or Military and Civilian Protective Orders.</a:t>
            </a:r>
          </a:p>
        </p:txBody>
      </p:sp>
      <p:sp>
        <p:nvSpPr>
          <p:cNvPr id="5" name="TextBox 4">
            <a:extLst>
              <a:ext uri="{FF2B5EF4-FFF2-40B4-BE49-F238E27FC236}">
                <a16:creationId xmlns:a16="http://schemas.microsoft.com/office/drawing/2014/main" id="{903D63D5-E32F-D0F7-DA37-033A2D207D9E}"/>
              </a:ext>
            </a:extLst>
          </p:cNvPr>
          <p:cNvSpPr txBox="1"/>
          <p:nvPr/>
        </p:nvSpPr>
        <p:spPr>
          <a:xfrm>
            <a:off x="3047998" y="682655"/>
            <a:ext cx="6096000" cy="461665"/>
          </a:xfrm>
          <a:prstGeom prst="rect">
            <a:avLst/>
          </a:prstGeom>
          <a:noFill/>
        </p:spPr>
        <p:txBody>
          <a:bodyPr wrap="square">
            <a:spAutoFit/>
          </a:bodyPr>
          <a:lstStyle/>
          <a:p>
            <a:pPr algn="ctr"/>
            <a:r>
              <a:rPr lang="en-US" sz="2400" b="1" dirty="0">
                <a:solidFill>
                  <a:srgbClr val="000000"/>
                </a:solidFill>
                <a:latin typeface="+mj-lt"/>
              </a:rPr>
              <a:t>Airman First Class </a:t>
            </a:r>
            <a:r>
              <a:rPr lang="en-US" sz="2400" b="1" dirty="0" err="1">
                <a:solidFill>
                  <a:srgbClr val="000000"/>
                </a:solidFill>
                <a:latin typeface="+mj-lt"/>
              </a:rPr>
              <a:t>Lionhart</a:t>
            </a:r>
            <a:r>
              <a:rPr lang="en-US" sz="2400" b="1" dirty="0">
                <a:solidFill>
                  <a:srgbClr val="000000"/>
                </a:solidFill>
                <a:latin typeface="+mj-lt"/>
              </a:rPr>
              <a:t> (continued)</a:t>
            </a:r>
            <a:endParaRPr lang="en-US" sz="2400" dirty="0">
              <a:latin typeface="+mj-lt"/>
            </a:endParaRPr>
          </a:p>
        </p:txBody>
      </p:sp>
      <p:sp>
        <p:nvSpPr>
          <p:cNvPr id="7" name="Rectangle: Diagonal Corners Rounded 6">
            <a:extLst>
              <a:ext uri="{FF2B5EF4-FFF2-40B4-BE49-F238E27FC236}">
                <a16:creationId xmlns:a16="http://schemas.microsoft.com/office/drawing/2014/main" id="{E6F4AD77-A498-EA6C-B416-BF07D1C92547}"/>
              </a:ext>
            </a:extLst>
          </p:cNvPr>
          <p:cNvSpPr/>
          <p:nvPr/>
        </p:nvSpPr>
        <p:spPr>
          <a:xfrm>
            <a:off x="3765548" y="4203700"/>
            <a:ext cx="4660900" cy="1892300"/>
          </a:xfrm>
          <a:prstGeom prst="round2DiagRect">
            <a:avLst/>
          </a:prstGeom>
          <a:solidFill>
            <a:srgbClr val="00A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200" b="1" dirty="0"/>
              <a:t>CHOICE 1: </a:t>
            </a:r>
          </a:p>
          <a:p>
            <a:pPr algn="ctr"/>
            <a:r>
              <a:rPr lang="en-US" sz="3200" b="1" dirty="0"/>
              <a:t>Restricted Report</a:t>
            </a:r>
          </a:p>
          <a:p>
            <a:pPr algn="ctr"/>
            <a:r>
              <a:rPr lang="en-US" sz="3200" b="1" dirty="0"/>
              <a:t>Unrestricted Report</a:t>
            </a:r>
          </a:p>
        </p:txBody>
      </p:sp>
    </p:spTree>
    <p:extLst>
      <p:ext uri="{BB962C8B-B14F-4D97-AF65-F5344CB8AC3E}">
        <p14:creationId xmlns:p14="http://schemas.microsoft.com/office/powerpoint/2010/main" val="11868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descr="Diagram&#10;&#10;Description automatically generated">
            <a:extLst>
              <a:ext uri="{FF2B5EF4-FFF2-40B4-BE49-F238E27FC236}">
                <a16:creationId xmlns:a16="http://schemas.microsoft.com/office/drawing/2014/main" id="{123A342B-BA46-2EC3-77FE-80E598D16A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7919"/>
          <a:stretch/>
        </p:blipFill>
        <p:spPr>
          <a:xfrm>
            <a:off x="769537" y="759930"/>
            <a:ext cx="10652926" cy="5744539"/>
          </a:xfrm>
        </p:spPr>
      </p:pic>
    </p:spTree>
    <p:extLst>
      <p:ext uri="{BB962C8B-B14F-4D97-AF65-F5344CB8AC3E}">
        <p14:creationId xmlns:p14="http://schemas.microsoft.com/office/powerpoint/2010/main" val="44392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EE9-C0EF-03C8-A6A4-73BA16135159}"/>
              </a:ext>
            </a:extLst>
          </p:cNvPr>
          <p:cNvSpPr txBox="1">
            <a:spLocks/>
          </p:cNvSpPr>
          <p:nvPr/>
        </p:nvSpPr>
        <p:spPr>
          <a:xfrm>
            <a:off x="481417" y="1282700"/>
            <a:ext cx="11229163" cy="3771900"/>
          </a:xfrm>
          <a:prstGeom prst="rect">
            <a:avLst/>
          </a:prstGeom>
        </p:spPr>
        <p:txBody>
          <a:bodyPr vert="horz" lIns="91440" tIns="45720" rIns="91440" bIns="45720" rtlCol="0" anchor="t">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indent="0">
              <a:spcAft>
                <a:spcPts val="1200"/>
              </a:spcAft>
              <a:buNone/>
            </a:pPr>
            <a:r>
              <a:rPr lang="en-US" sz="2400" b="0" i="0" u="none" strike="noStrike" baseline="0" dirty="0" err="1">
                <a:solidFill>
                  <a:srgbClr val="000000"/>
                </a:solidFill>
              </a:rPr>
              <a:t>Lionhart</a:t>
            </a:r>
            <a:r>
              <a:rPr lang="en-US" sz="2400" b="0" i="0" u="none" strike="noStrike" baseline="0" dirty="0">
                <a:solidFill>
                  <a:srgbClr val="000000"/>
                </a:solidFill>
              </a:rPr>
              <a:t> chooses the </a:t>
            </a:r>
            <a:r>
              <a:rPr lang="en-US" sz="2400" b="1" i="0" u="none" strike="noStrike" baseline="0" dirty="0">
                <a:solidFill>
                  <a:srgbClr val="000000"/>
                </a:solidFill>
              </a:rPr>
              <a:t>Restricted Report</a:t>
            </a:r>
            <a:r>
              <a:rPr lang="en-US" sz="2400" b="0" i="0" u="none" strike="noStrike" baseline="0" dirty="0">
                <a:solidFill>
                  <a:srgbClr val="000000"/>
                </a:solidFill>
              </a:rPr>
              <a:t> option. </a:t>
            </a:r>
            <a:r>
              <a:rPr lang="en-US" sz="2400" b="0" i="0" u="none" strike="noStrike" baseline="0" dirty="0" err="1">
                <a:solidFill>
                  <a:srgbClr val="000000"/>
                </a:solidFill>
              </a:rPr>
              <a:t>Dragonia</a:t>
            </a:r>
            <a:r>
              <a:rPr lang="en-US" sz="2400" b="0" i="0" u="none" strike="noStrike" baseline="0" dirty="0">
                <a:solidFill>
                  <a:srgbClr val="000000"/>
                </a:solidFill>
              </a:rPr>
              <a:t> </a:t>
            </a:r>
            <a:r>
              <a:rPr lang="en-US" sz="2400" dirty="0">
                <a:solidFill>
                  <a:srgbClr val="000000"/>
                </a:solidFill>
              </a:rPr>
              <a:t>explains that it will remain confidential, and Command won’t find out. </a:t>
            </a:r>
            <a:r>
              <a:rPr lang="en-US" sz="2400" dirty="0" err="1">
                <a:solidFill>
                  <a:srgbClr val="000000"/>
                </a:solidFill>
              </a:rPr>
              <a:t>Lionhart</a:t>
            </a:r>
            <a:r>
              <a:rPr lang="en-US" sz="2400" dirty="0">
                <a:solidFill>
                  <a:srgbClr val="000000"/>
                </a:solidFill>
              </a:rPr>
              <a:t> can </a:t>
            </a:r>
            <a:r>
              <a:rPr lang="en-US" sz="2400" b="0" i="0" u="none" strike="noStrike" baseline="0" dirty="0">
                <a:solidFill>
                  <a:srgbClr val="000000"/>
                </a:solidFill>
              </a:rPr>
              <a:t>utilize many military and civilian resources, including mental health providers, Chaplain services, and Special Victims’ Counsel (SVC). </a:t>
            </a:r>
            <a:r>
              <a:rPr lang="en-US" sz="2400" b="0" i="0" u="none" strike="noStrike" baseline="0" dirty="0" err="1">
                <a:solidFill>
                  <a:srgbClr val="000000"/>
                </a:solidFill>
              </a:rPr>
              <a:t>Dragonia</a:t>
            </a:r>
            <a:r>
              <a:rPr lang="en-US" sz="2400" b="0" i="0" u="none" strike="noStrike" baseline="0" dirty="0">
                <a:solidFill>
                  <a:srgbClr val="000000"/>
                </a:solidFill>
              </a:rPr>
              <a:t> says that meeting with SVC often provides victims with information to help them make legal decisions. </a:t>
            </a:r>
          </a:p>
          <a:p>
            <a:pPr marL="0" indent="0">
              <a:spcAft>
                <a:spcPts val="1200"/>
              </a:spcAft>
              <a:buNone/>
            </a:pPr>
            <a:r>
              <a:rPr lang="en-US" sz="2400" b="0" i="0" u="none" strike="noStrike" baseline="0" dirty="0" err="1">
                <a:solidFill>
                  <a:srgbClr val="000000"/>
                </a:solidFill>
              </a:rPr>
              <a:t>Dragonia</a:t>
            </a:r>
            <a:r>
              <a:rPr lang="en-US" sz="2400" b="0" i="0" u="none" strike="noStrike" baseline="0" dirty="0">
                <a:solidFill>
                  <a:srgbClr val="000000"/>
                </a:solidFill>
              </a:rPr>
              <a:t> also tells </a:t>
            </a:r>
            <a:r>
              <a:rPr lang="en-US" sz="2400" b="0" i="0" u="none" strike="noStrike" baseline="0" dirty="0" err="1">
                <a:solidFill>
                  <a:srgbClr val="000000"/>
                </a:solidFill>
              </a:rPr>
              <a:t>Lionhart</a:t>
            </a:r>
            <a:r>
              <a:rPr lang="en-US" sz="2400" b="0" i="0" u="none" strike="noStrike" baseline="0" dirty="0">
                <a:solidFill>
                  <a:srgbClr val="000000"/>
                </a:solidFill>
              </a:rPr>
              <a:t> about the CATCH program, a database that interfaces with law enforcement systems and allows the victim to enter information about their perpetrator. If more than one victim reports the same perpetrator, a match will be generated</a:t>
            </a:r>
            <a:r>
              <a:rPr lang="en-US" sz="2400" dirty="0">
                <a:solidFill>
                  <a:srgbClr val="000000"/>
                </a:solidFill>
              </a:rPr>
              <a:t>. V</a:t>
            </a:r>
            <a:r>
              <a:rPr lang="en-US" sz="2400" b="0" i="0" u="none" strike="noStrike" baseline="0" dirty="0">
                <a:solidFill>
                  <a:srgbClr val="000000"/>
                </a:solidFill>
              </a:rPr>
              <a:t>ictims are then asked if they’d like to pursue an investigation.</a:t>
            </a:r>
          </a:p>
          <a:p>
            <a:pPr marL="0" indent="0">
              <a:spcAft>
                <a:spcPts val="1200"/>
              </a:spcAft>
              <a:buNone/>
            </a:pPr>
            <a:r>
              <a:rPr lang="en-US" sz="2400" b="0" i="0" u="none" strike="noStrike" baseline="0" dirty="0" err="1">
                <a:solidFill>
                  <a:srgbClr val="000000"/>
                </a:solidFill>
              </a:rPr>
              <a:t>Lionhart</a:t>
            </a:r>
            <a:r>
              <a:rPr lang="en-US" sz="2400" b="0" i="0" u="none" strike="noStrike" baseline="0" dirty="0">
                <a:solidFill>
                  <a:srgbClr val="000000"/>
                </a:solidFill>
              </a:rPr>
              <a:t> has had trouble sleeping since the assault and is scared to leave her house alone. Her parents have been taking turns staying with her, and </a:t>
            </a:r>
            <a:r>
              <a:rPr lang="en-US" sz="2400" b="0" i="0" u="none" strike="noStrike" baseline="0" dirty="0" err="1">
                <a:solidFill>
                  <a:srgbClr val="000000"/>
                </a:solidFill>
              </a:rPr>
              <a:t>Fireborne</a:t>
            </a:r>
            <a:r>
              <a:rPr lang="en-US" sz="2400" dirty="0">
                <a:solidFill>
                  <a:srgbClr val="000000"/>
                </a:solidFill>
              </a:rPr>
              <a:t> </a:t>
            </a:r>
            <a:r>
              <a:rPr lang="en-US" sz="2400" b="0" i="0" u="none" strike="noStrike" baseline="0" dirty="0">
                <a:solidFill>
                  <a:srgbClr val="000000"/>
                </a:solidFill>
              </a:rPr>
              <a:t>checks in with her all the time.</a:t>
            </a:r>
          </a:p>
        </p:txBody>
      </p:sp>
      <p:sp>
        <p:nvSpPr>
          <p:cNvPr id="5" name="TextBox 4">
            <a:extLst>
              <a:ext uri="{FF2B5EF4-FFF2-40B4-BE49-F238E27FC236}">
                <a16:creationId xmlns:a16="http://schemas.microsoft.com/office/drawing/2014/main" id="{903D63D5-E32F-D0F7-DA37-033A2D207D9E}"/>
              </a:ext>
            </a:extLst>
          </p:cNvPr>
          <p:cNvSpPr txBox="1"/>
          <p:nvPr/>
        </p:nvSpPr>
        <p:spPr>
          <a:xfrm>
            <a:off x="3047998" y="682655"/>
            <a:ext cx="6096000" cy="461665"/>
          </a:xfrm>
          <a:prstGeom prst="rect">
            <a:avLst/>
          </a:prstGeom>
          <a:noFill/>
        </p:spPr>
        <p:txBody>
          <a:bodyPr wrap="square">
            <a:spAutoFit/>
          </a:bodyPr>
          <a:lstStyle/>
          <a:p>
            <a:pPr algn="ctr"/>
            <a:r>
              <a:rPr lang="en-US" sz="2400" b="1" dirty="0">
                <a:solidFill>
                  <a:srgbClr val="000000"/>
                </a:solidFill>
                <a:latin typeface="+mj-lt"/>
              </a:rPr>
              <a:t>Airman First Class </a:t>
            </a:r>
            <a:r>
              <a:rPr lang="en-US" sz="2400" b="1" dirty="0" err="1">
                <a:solidFill>
                  <a:srgbClr val="000000"/>
                </a:solidFill>
                <a:latin typeface="+mj-lt"/>
              </a:rPr>
              <a:t>Lionhart</a:t>
            </a:r>
            <a:r>
              <a:rPr lang="en-US" sz="2400" b="1" dirty="0">
                <a:solidFill>
                  <a:srgbClr val="000000"/>
                </a:solidFill>
                <a:latin typeface="+mj-lt"/>
              </a:rPr>
              <a:t> (continued)</a:t>
            </a:r>
            <a:endParaRPr lang="en-US" sz="2400" dirty="0">
              <a:latin typeface="+mj-lt"/>
            </a:endParaRPr>
          </a:p>
        </p:txBody>
      </p:sp>
      <p:sp>
        <p:nvSpPr>
          <p:cNvPr id="7" name="Rectangle: Diagonal Corners Rounded 6">
            <a:extLst>
              <a:ext uri="{FF2B5EF4-FFF2-40B4-BE49-F238E27FC236}">
                <a16:creationId xmlns:a16="http://schemas.microsoft.com/office/drawing/2014/main" id="{E6F4AD77-A498-EA6C-B416-BF07D1C92547}"/>
              </a:ext>
            </a:extLst>
          </p:cNvPr>
          <p:cNvSpPr/>
          <p:nvPr/>
        </p:nvSpPr>
        <p:spPr>
          <a:xfrm>
            <a:off x="4046004" y="5192980"/>
            <a:ext cx="3726396" cy="1461820"/>
          </a:xfrm>
          <a:prstGeom prst="round2DiagRect">
            <a:avLst/>
          </a:prstGeom>
          <a:solidFill>
            <a:srgbClr val="00A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600" b="1" dirty="0"/>
              <a:t>CHOICE 2:</a:t>
            </a:r>
          </a:p>
          <a:p>
            <a:pPr algn="ctr"/>
            <a:r>
              <a:rPr lang="en-US" sz="2600" b="1" dirty="0"/>
              <a:t>Victim Advocate</a:t>
            </a:r>
          </a:p>
          <a:p>
            <a:pPr algn="ctr">
              <a:spcAft>
                <a:spcPts val="1200"/>
              </a:spcAft>
            </a:pPr>
            <a:r>
              <a:rPr lang="en-US" sz="2600" b="1" dirty="0"/>
              <a:t>Special Victims’ Counsel</a:t>
            </a:r>
          </a:p>
        </p:txBody>
      </p:sp>
    </p:spTree>
    <p:extLst>
      <p:ext uri="{BB962C8B-B14F-4D97-AF65-F5344CB8AC3E}">
        <p14:creationId xmlns:p14="http://schemas.microsoft.com/office/powerpoint/2010/main" val="60842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EE9-C0EF-03C8-A6A4-73BA16135159}"/>
              </a:ext>
            </a:extLst>
          </p:cNvPr>
          <p:cNvSpPr txBox="1">
            <a:spLocks/>
          </p:cNvSpPr>
          <p:nvPr/>
        </p:nvSpPr>
        <p:spPr>
          <a:xfrm>
            <a:off x="481417" y="1435100"/>
            <a:ext cx="11229163" cy="3619500"/>
          </a:xfrm>
          <a:prstGeom prst="rect">
            <a:avLst/>
          </a:prstGeom>
        </p:spPr>
        <p:txBody>
          <a:bodyPr vert="horz" lIns="91440" tIns="45720" rIns="91440" bIns="45720" rtlCol="0" anchor="t">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1200"/>
              </a:spcAft>
            </a:pPr>
            <a:r>
              <a:rPr lang="en-US" sz="2400" b="0" i="0" u="none" strike="noStrike" baseline="0" dirty="0">
                <a:solidFill>
                  <a:srgbClr val="000000"/>
                </a:solidFill>
              </a:rPr>
              <a:t>After three weeks, </a:t>
            </a:r>
            <a:r>
              <a:rPr lang="en-US" sz="2400" b="0" i="0" u="none" strike="noStrike" baseline="0" dirty="0" err="1">
                <a:solidFill>
                  <a:srgbClr val="000000"/>
                </a:solidFill>
              </a:rPr>
              <a:t>Lionhart</a:t>
            </a:r>
            <a:r>
              <a:rPr lang="en-US" sz="2400" b="0" i="0" u="none" strike="noStrike" baseline="0" dirty="0">
                <a:solidFill>
                  <a:srgbClr val="000000"/>
                </a:solidFill>
              </a:rPr>
              <a:t> feels like her fear, nervousness, and nightmares are getting worse. She calls </a:t>
            </a:r>
            <a:r>
              <a:rPr lang="en-US" sz="2400" b="0" i="0" u="none" strike="noStrike" baseline="0" dirty="0" err="1">
                <a:solidFill>
                  <a:srgbClr val="000000"/>
                </a:solidFill>
              </a:rPr>
              <a:t>Dragonia</a:t>
            </a:r>
            <a:r>
              <a:rPr lang="en-US" sz="2400" dirty="0">
                <a:solidFill>
                  <a:srgbClr val="000000"/>
                </a:solidFill>
              </a:rPr>
              <a:t>, who </a:t>
            </a:r>
            <a:r>
              <a:rPr lang="en-US" sz="2400" b="0" i="0" u="none" strike="noStrike" baseline="0" dirty="0">
                <a:solidFill>
                  <a:srgbClr val="000000"/>
                </a:solidFill>
              </a:rPr>
              <a:t>helps her set up some appointments. </a:t>
            </a:r>
          </a:p>
          <a:p>
            <a:pPr marL="0" indent="0">
              <a:spcAft>
                <a:spcPts val="1200"/>
              </a:spcAft>
              <a:buNone/>
            </a:pPr>
            <a:r>
              <a:rPr lang="en-US" sz="2400" b="0" i="0" u="none" strike="noStrike" baseline="0" dirty="0" err="1">
                <a:solidFill>
                  <a:srgbClr val="000000"/>
                </a:solidFill>
              </a:rPr>
              <a:t>Lionhart</a:t>
            </a:r>
            <a:r>
              <a:rPr lang="en-US" sz="2400" b="0" i="0" u="none" strike="noStrike" baseline="0" dirty="0">
                <a:solidFill>
                  <a:srgbClr val="000000"/>
                </a:solidFill>
              </a:rPr>
              <a:t> tells </a:t>
            </a:r>
            <a:r>
              <a:rPr lang="en-US" sz="2400" b="0" i="0" u="none" strike="noStrike" baseline="0" dirty="0" err="1">
                <a:solidFill>
                  <a:srgbClr val="000000"/>
                </a:solidFill>
              </a:rPr>
              <a:t>Dragonia</a:t>
            </a:r>
            <a:r>
              <a:rPr lang="en-US" sz="2400" b="0" i="0" u="none" strike="noStrike" baseline="0" dirty="0">
                <a:solidFill>
                  <a:srgbClr val="000000"/>
                </a:solidFill>
              </a:rPr>
              <a:t> that she has been struggling with not knowing what happened. </a:t>
            </a:r>
            <a:r>
              <a:rPr lang="en-US" sz="2400" b="0" i="0" u="none" strike="noStrike" baseline="0" dirty="0" err="1">
                <a:solidFill>
                  <a:srgbClr val="000000"/>
                </a:solidFill>
              </a:rPr>
              <a:t>Dragonia</a:t>
            </a:r>
            <a:r>
              <a:rPr lang="en-US" sz="2400" b="0" i="0" u="none" strike="noStrike" baseline="0" dirty="0">
                <a:solidFill>
                  <a:srgbClr val="000000"/>
                </a:solidFill>
              </a:rPr>
              <a:t> helps her realize that these are normal reactions to the trauma experienced.</a:t>
            </a:r>
          </a:p>
          <a:p>
            <a:pPr marL="0" indent="0">
              <a:spcAft>
                <a:spcPts val="1200"/>
              </a:spcAft>
              <a:buNone/>
            </a:pPr>
            <a:r>
              <a:rPr lang="en-US" sz="2400" dirty="0" err="1">
                <a:solidFill>
                  <a:srgbClr val="000000"/>
                </a:solidFill>
              </a:rPr>
              <a:t>Lionhart</a:t>
            </a:r>
            <a:r>
              <a:rPr lang="en-US" sz="2400" dirty="0">
                <a:solidFill>
                  <a:srgbClr val="000000"/>
                </a:solidFill>
              </a:rPr>
              <a:t> is considering changing her report to an </a:t>
            </a:r>
            <a:r>
              <a:rPr lang="en-US" sz="2400" b="0" i="0" u="none" strike="noStrike" baseline="0" dirty="0">
                <a:solidFill>
                  <a:srgbClr val="000000"/>
                </a:solidFill>
              </a:rPr>
              <a:t>Unrestricted Report, but she would like to know what it entails. </a:t>
            </a:r>
            <a:r>
              <a:rPr lang="en-US" sz="2400" b="0" i="0" u="none" strike="noStrike" baseline="0" dirty="0" err="1">
                <a:solidFill>
                  <a:srgbClr val="000000"/>
                </a:solidFill>
              </a:rPr>
              <a:t>Dragonia</a:t>
            </a:r>
            <a:r>
              <a:rPr lang="en-US" sz="2400" b="0" i="0" u="none" strike="noStrike" baseline="0" dirty="0">
                <a:solidFill>
                  <a:srgbClr val="000000"/>
                </a:solidFill>
              </a:rPr>
              <a:t> explains that law enforcement and </a:t>
            </a:r>
            <a:r>
              <a:rPr lang="en-US" sz="2400" b="0" i="0" u="none" strike="noStrike" baseline="0" dirty="0" err="1">
                <a:solidFill>
                  <a:srgbClr val="000000"/>
                </a:solidFill>
              </a:rPr>
              <a:t>Lionhart’s</a:t>
            </a:r>
            <a:r>
              <a:rPr lang="en-US" sz="2400" b="0" i="0" u="none" strike="noStrike" baseline="0" dirty="0">
                <a:solidFill>
                  <a:srgbClr val="000000"/>
                </a:solidFill>
              </a:rPr>
              <a:t> Command team would be contacted. Law enforcement would conduct a full investigation, but </a:t>
            </a:r>
            <a:r>
              <a:rPr lang="en-US" sz="2400" b="0" i="0" u="none" strike="noStrike" baseline="0" dirty="0" err="1">
                <a:solidFill>
                  <a:srgbClr val="000000"/>
                </a:solidFill>
              </a:rPr>
              <a:t>Dragonia</a:t>
            </a:r>
            <a:r>
              <a:rPr lang="en-US" sz="2400" b="0" i="0" u="none" strike="noStrike" baseline="0" dirty="0">
                <a:solidFill>
                  <a:srgbClr val="000000"/>
                </a:solidFill>
              </a:rPr>
              <a:t> explai</a:t>
            </a:r>
            <a:r>
              <a:rPr lang="en-US" sz="2400" dirty="0">
                <a:solidFill>
                  <a:srgbClr val="000000"/>
                </a:solidFill>
              </a:rPr>
              <a:t>ns</a:t>
            </a:r>
            <a:r>
              <a:rPr lang="en-US" sz="2400" b="0" i="0" u="none" strike="noStrike" baseline="0" dirty="0">
                <a:solidFill>
                  <a:srgbClr val="000000"/>
                </a:solidFill>
              </a:rPr>
              <a:t> that </a:t>
            </a:r>
            <a:r>
              <a:rPr lang="en-US" sz="2400" b="0" i="0" u="none" strike="noStrike" baseline="0" dirty="0" err="1">
                <a:solidFill>
                  <a:srgbClr val="000000"/>
                </a:solidFill>
              </a:rPr>
              <a:t>Lionhart</a:t>
            </a:r>
            <a:r>
              <a:rPr lang="en-US" sz="2400" b="0" i="0" u="none" strike="noStrike" baseline="0" dirty="0">
                <a:solidFill>
                  <a:srgbClr val="000000"/>
                </a:solidFill>
              </a:rPr>
              <a:t> has the choice on whether she wants to participate in the investigation. </a:t>
            </a:r>
          </a:p>
        </p:txBody>
      </p:sp>
      <p:sp>
        <p:nvSpPr>
          <p:cNvPr id="5" name="TextBox 4">
            <a:extLst>
              <a:ext uri="{FF2B5EF4-FFF2-40B4-BE49-F238E27FC236}">
                <a16:creationId xmlns:a16="http://schemas.microsoft.com/office/drawing/2014/main" id="{903D63D5-E32F-D0F7-DA37-033A2D207D9E}"/>
              </a:ext>
            </a:extLst>
          </p:cNvPr>
          <p:cNvSpPr txBox="1"/>
          <p:nvPr/>
        </p:nvSpPr>
        <p:spPr>
          <a:xfrm>
            <a:off x="3047998" y="682655"/>
            <a:ext cx="6096000" cy="461665"/>
          </a:xfrm>
          <a:prstGeom prst="rect">
            <a:avLst/>
          </a:prstGeom>
          <a:noFill/>
        </p:spPr>
        <p:txBody>
          <a:bodyPr wrap="square">
            <a:spAutoFit/>
          </a:bodyPr>
          <a:lstStyle/>
          <a:p>
            <a:pPr algn="ctr"/>
            <a:r>
              <a:rPr lang="en-US" sz="2400" b="1" dirty="0">
                <a:solidFill>
                  <a:srgbClr val="000000"/>
                </a:solidFill>
                <a:latin typeface="+mj-lt"/>
              </a:rPr>
              <a:t>Airman First Class </a:t>
            </a:r>
            <a:r>
              <a:rPr lang="en-US" sz="2400" b="1" dirty="0" err="1">
                <a:solidFill>
                  <a:srgbClr val="000000"/>
                </a:solidFill>
                <a:latin typeface="+mj-lt"/>
              </a:rPr>
              <a:t>Lionhart</a:t>
            </a:r>
            <a:r>
              <a:rPr lang="en-US" sz="2400" b="1" dirty="0">
                <a:solidFill>
                  <a:srgbClr val="000000"/>
                </a:solidFill>
                <a:latin typeface="+mj-lt"/>
              </a:rPr>
              <a:t> (continued)</a:t>
            </a:r>
            <a:endParaRPr lang="en-US" sz="2400" dirty="0">
              <a:latin typeface="+mj-lt"/>
            </a:endParaRPr>
          </a:p>
        </p:txBody>
      </p:sp>
      <p:sp>
        <p:nvSpPr>
          <p:cNvPr id="3" name="Rectangle: Diagonal Corners Rounded 2">
            <a:extLst>
              <a:ext uri="{FF2B5EF4-FFF2-40B4-BE49-F238E27FC236}">
                <a16:creationId xmlns:a16="http://schemas.microsoft.com/office/drawing/2014/main" id="{4A0B5AE3-81ED-7F52-4EC5-EC1605651C59}"/>
              </a:ext>
            </a:extLst>
          </p:cNvPr>
          <p:cNvSpPr/>
          <p:nvPr/>
        </p:nvSpPr>
        <p:spPr>
          <a:xfrm>
            <a:off x="3765548" y="4476750"/>
            <a:ext cx="4660900" cy="1892300"/>
          </a:xfrm>
          <a:prstGeom prst="round2DiagRect">
            <a:avLst/>
          </a:prstGeom>
          <a:solidFill>
            <a:srgbClr val="00A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600" b="1" dirty="0"/>
              <a:t>CHOICE 3: </a:t>
            </a:r>
          </a:p>
          <a:p>
            <a:pPr algn="ctr"/>
            <a:r>
              <a:rPr lang="en-US" sz="2600" b="1" dirty="0"/>
              <a:t>Keep Restricted Report</a:t>
            </a:r>
          </a:p>
          <a:p>
            <a:pPr algn="ctr"/>
            <a:r>
              <a:rPr lang="en-US" sz="2600" b="1" dirty="0"/>
              <a:t>Convert to Unrestricted Report</a:t>
            </a:r>
          </a:p>
        </p:txBody>
      </p:sp>
    </p:spTree>
    <p:extLst>
      <p:ext uri="{BB962C8B-B14F-4D97-AF65-F5344CB8AC3E}">
        <p14:creationId xmlns:p14="http://schemas.microsoft.com/office/powerpoint/2010/main" val="417532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EE9-C0EF-03C8-A6A4-73BA16135159}"/>
              </a:ext>
            </a:extLst>
          </p:cNvPr>
          <p:cNvSpPr txBox="1">
            <a:spLocks/>
          </p:cNvSpPr>
          <p:nvPr/>
        </p:nvSpPr>
        <p:spPr>
          <a:xfrm>
            <a:off x="481417" y="1282700"/>
            <a:ext cx="11229163" cy="5389840"/>
          </a:xfrm>
          <a:prstGeom prst="rect">
            <a:avLst/>
          </a:prstGeom>
        </p:spPr>
        <p:txBody>
          <a:bodyPr vert="horz" lIns="91440" tIns="45720" rIns="91440" bIns="45720" rtlCol="0" anchor="t">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1200"/>
              </a:spcAft>
            </a:pPr>
            <a:r>
              <a:rPr lang="en-US" sz="2200" dirty="0" err="1">
                <a:solidFill>
                  <a:srgbClr val="000000"/>
                </a:solidFill>
              </a:rPr>
              <a:t>Lionhart</a:t>
            </a:r>
            <a:r>
              <a:rPr lang="en-US" sz="2200" dirty="0">
                <a:solidFill>
                  <a:srgbClr val="000000"/>
                </a:solidFill>
              </a:rPr>
              <a:t> elects to keep it </a:t>
            </a:r>
            <a:r>
              <a:rPr lang="en-US" sz="2200" b="1" dirty="0">
                <a:solidFill>
                  <a:srgbClr val="000000"/>
                </a:solidFill>
              </a:rPr>
              <a:t>Restricted</a:t>
            </a:r>
            <a:r>
              <a:rPr lang="en-US" sz="2200" dirty="0">
                <a:solidFill>
                  <a:srgbClr val="000000"/>
                </a:solidFill>
              </a:rPr>
              <a:t>, as she isn’t sure she wants her Commander to know. </a:t>
            </a:r>
            <a:r>
              <a:rPr lang="en-US" sz="2200" dirty="0" err="1">
                <a:solidFill>
                  <a:srgbClr val="000000"/>
                </a:solidFill>
              </a:rPr>
              <a:t>Lionhart</a:t>
            </a:r>
            <a:r>
              <a:rPr lang="en-US" sz="2200" dirty="0">
                <a:solidFill>
                  <a:srgbClr val="000000"/>
                </a:solidFill>
              </a:rPr>
              <a:t> is coming up for a promotion soon and worries about them doubting her stability as a leader.</a:t>
            </a:r>
          </a:p>
          <a:p>
            <a:pPr>
              <a:spcAft>
                <a:spcPts val="1200"/>
              </a:spcAft>
            </a:pPr>
            <a:r>
              <a:rPr lang="en-US" sz="2200" dirty="0">
                <a:solidFill>
                  <a:srgbClr val="000000"/>
                </a:solidFill>
              </a:rPr>
              <a:t>As time passes, </a:t>
            </a:r>
            <a:r>
              <a:rPr lang="en-US" sz="2200" dirty="0" err="1">
                <a:solidFill>
                  <a:srgbClr val="000000"/>
                </a:solidFill>
              </a:rPr>
              <a:t>Lionhart</a:t>
            </a:r>
            <a:r>
              <a:rPr lang="en-US" sz="2200" dirty="0">
                <a:solidFill>
                  <a:srgbClr val="000000"/>
                </a:solidFill>
              </a:rPr>
              <a:t> decides to call a behavioral health provider who helps her talk through her experience and teaches her some techniques to manage anxiety. She listens, provides </a:t>
            </a:r>
            <a:r>
              <a:rPr lang="en-US" sz="2200" dirty="0" err="1">
                <a:solidFill>
                  <a:srgbClr val="000000"/>
                </a:solidFill>
              </a:rPr>
              <a:t>Lionhart</a:t>
            </a:r>
            <a:r>
              <a:rPr lang="en-US" sz="2200" dirty="0">
                <a:solidFill>
                  <a:srgbClr val="000000"/>
                </a:solidFill>
              </a:rPr>
              <a:t> with civilian resources, and they set up more appointments.</a:t>
            </a:r>
          </a:p>
          <a:p>
            <a:pPr>
              <a:spcAft>
                <a:spcPts val="1200"/>
              </a:spcAft>
            </a:pPr>
            <a:r>
              <a:rPr lang="en-US" sz="2200" dirty="0">
                <a:solidFill>
                  <a:srgbClr val="000000"/>
                </a:solidFill>
              </a:rPr>
              <a:t>Eventually, </a:t>
            </a:r>
            <a:r>
              <a:rPr lang="en-US" sz="2200" dirty="0" err="1">
                <a:solidFill>
                  <a:srgbClr val="000000"/>
                </a:solidFill>
              </a:rPr>
              <a:t>Lionhart</a:t>
            </a:r>
            <a:r>
              <a:rPr lang="en-US" sz="2200" dirty="0">
                <a:solidFill>
                  <a:srgbClr val="000000"/>
                </a:solidFill>
              </a:rPr>
              <a:t> decides to convert to an </a:t>
            </a:r>
            <a:r>
              <a:rPr lang="en-US" sz="2200" b="1" dirty="0">
                <a:solidFill>
                  <a:srgbClr val="000000"/>
                </a:solidFill>
              </a:rPr>
              <a:t>Unrestricted Report</a:t>
            </a:r>
            <a:r>
              <a:rPr lang="en-US" sz="2200" dirty="0">
                <a:solidFill>
                  <a:srgbClr val="000000"/>
                </a:solidFill>
              </a:rPr>
              <a:t>. She meets with </a:t>
            </a:r>
            <a:r>
              <a:rPr lang="en-US" sz="2200" dirty="0" err="1">
                <a:solidFill>
                  <a:srgbClr val="000000"/>
                </a:solidFill>
              </a:rPr>
              <a:t>Dragonia</a:t>
            </a:r>
            <a:r>
              <a:rPr lang="en-US" sz="2200" dirty="0">
                <a:solidFill>
                  <a:srgbClr val="000000"/>
                </a:solidFill>
              </a:rPr>
              <a:t> to convert her original DD Form 2910 from Restricted to Unrestricted. </a:t>
            </a:r>
            <a:r>
              <a:rPr lang="en-US" sz="2200" dirty="0" err="1">
                <a:solidFill>
                  <a:srgbClr val="000000"/>
                </a:solidFill>
              </a:rPr>
              <a:t>Dragonia</a:t>
            </a:r>
            <a:r>
              <a:rPr lang="en-US" sz="2200" dirty="0">
                <a:solidFill>
                  <a:srgbClr val="000000"/>
                </a:solidFill>
              </a:rPr>
              <a:t> contacts the Sexual Assault Response Coordinator (SARC), who contacts </a:t>
            </a:r>
            <a:r>
              <a:rPr lang="en-US" sz="2200" dirty="0" err="1">
                <a:solidFill>
                  <a:srgbClr val="000000"/>
                </a:solidFill>
              </a:rPr>
              <a:t>Lionhart’s</a:t>
            </a:r>
            <a:r>
              <a:rPr lang="en-US" sz="2200" dirty="0">
                <a:solidFill>
                  <a:srgbClr val="000000"/>
                </a:solidFill>
              </a:rPr>
              <a:t> Commander with information about the case.</a:t>
            </a:r>
          </a:p>
          <a:p>
            <a:pPr>
              <a:spcAft>
                <a:spcPts val="1200"/>
              </a:spcAft>
            </a:pPr>
            <a:r>
              <a:rPr lang="en-US" sz="2200" dirty="0" err="1">
                <a:solidFill>
                  <a:srgbClr val="000000"/>
                </a:solidFill>
              </a:rPr>
              <a:t>Lionhart’s</a:t>
            </a:r>
            <a:r>
              <a:rPr lang="en-US" sz="2200" dirty="0">
                <a:solidFill>
                  <a:srgbClr val="000000"/>
                </a:solidFill>
              </a:rPr>
              <a:t> Commander calls right away to express support. He tells her that he is required to report the situation to law enforcement. If the criminal investigative agency declines to investigate, he can ask The Adjutant General to request that the National Guard Bureau’s Office of Complex Investigations conduct an administrative investigation, since the report is unrestricted. </a:t>
            </a:r>
          </a:p>
          <a:p>
            <a:pPr>
              <a:spcAft>
                <a:spcPts val="1200"/>
              </a:spcAft>
            </a:pPr>
            <a:r>
              <a:rPr lang="en-US" sz="2200" dirty="0" err="1">
                <a:solidFill>
                  <a:srgbClr val="000000"/>
                </a:solidFill>
              </a:rPr>
              <a:t>Lionhart’s</a:t>
            </a:r>
            <a:r>
              <a:rPr lang="en-US" sz="2200" dirty="0">
                <a:solidFill>
                  <a:srgbClr val="000000"/>
                </a:solidFill>
              </a:rPr>
              <a:t> Commander explains that it is her choice whether she wants to participate in an investigation. He clarifies that an investigation can still be conducted without her involvement. </a:t>
            </a:r>
          </a:p>
        </p:txBody>
      </p:sp>
      <p:sp>
        <p:nvSpPr>
          <p:cNvPr id="5" name="TextBox 4">
            <a:extLst>
              <a:ext uri="{FF2B5EF4-FFF2-40B4-BE49-F238E27FC236}">
                <a16:creationId xmlns:a16="http://schemas.microsoft.com/office/drawing/2014/main" id="{903D63D5-E32F-D0F7-DA37-033A2D207D9E}"/>
              </a:ext>
            </a:extLst>
          </p:cNvPr>
          <p:cNvSpPr txBox="1"/>
          <p:nvPr/>
        </p:nvSpPr>
        <p:spPr>
          <a:xfrm>
            <a:off x="3047998" y="682655"/>
            <a:ext cx="6096000" cy="461665"/>
          </a:xfrm>
          <a:prstGeom prst="rect">
            <a:avLst/>
          </a:prstGeom>
          <a:noFill/>
        </p:spPr>
        <p:txBody>
          <a:bodyPr wrap="square">
            <a:spAutoFit/>
          </a:bodyPr>
          <a:lstStyle/>
          <a:p>
            <a:pPr algn="ctr"/>
            <a:r>
              <a:rPr lang="en-US" sz="2400" b="1" dirty="0">
                <a:solidFill>
                  <a:srgbClr val="000000"/>
                </a:solidFill>
                <a:latin typeface="+mj-lt"/>
              </a:rPr>
              <a:t>Airman First Class </a:t>
            </a:r>
            <a:r>
              <a:rPr lang="en-US" sz="2400" b="1" dirty="0" err="1">
                <a:solidFill>
                  <a:srgbClr val="000000"/>
                </a:solidFill>
                <a:latin typeface="+mj-lt"/>
              </a:rPr>
              <a:t>Lionhart</a:t>
            </a:r>
            <a:r>
              <a:rPr lang="en-US" sz="2400" b="1" dirty="0">
                <a:solidFill>
                  <a:srgbClr val="000000"/>
                </a:solidFill>
                <a:latin typeface="+mj-lt"/>
              </a:rPr>
              <a:t> (continued)</a:t>
            </a:r>
            <a:endParaRPr lang="en-US" sz="2400" dirty="0">
              <a:latin typeface="+mj-lt"/>
            </a:endParaRPr>
          </a:p>
        </p:txBody>
      </p:sp>
    </p:spTree>
    <p:extLst>
      <p:ext uri="{BB962C8B-B14F-4D97-AF65-F5344CB8AC3E}">
        <p14:creationId xmlns:p14="http://schemas.microsoft.com/office/powerpoint/2010/main" val="1976825057"/>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7F7F7F"/>
      </a:accent1>
      <a:accent2>
        <a:srgbClr val="00A6A2"/>
      </a:accent2>
      <a:accent3>
        <a:srgbClr val="C0000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20494</TotalTime>
  <Words>2214</Words>
  <Application>Microsoft Office PowerPoint</Application>
  <PresentationFormat>Widescreen</PresentationFormat>
  <Paragraphs>139</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Calibri Light</vt:lpstr>
      <vt:lpstr>Retrospect</vt:lpstr>
      <vt:lpstr>PowerPoint Presentation</vt:lpstr>
      <vt:lpstr>Definitions &amp; Concepts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on Learning</vt:lpstr>
      <vt:lpstr>AAR</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SHARP Annual Training</dc:title>
  <dc:creator>Ryals, Chassidy A</dc:creator>
  <cp:lastModifiedBy>RICCI, JAMIE-LYN M CIV USAF ANG 109 AW/SARC</cp:lastModifiedBy>
  <cp:revision>143</cp:revision>
  <cp:lastPrinted>2024-10-29T13:38:05Z</cp:lastPrinted>
  <dcterms:created xsi:type="dcterms:W3CDTF">2019-09-25T12:46:42Z</dcterms:created>
  <dcterms:modified xsi:type="dcterms:W3CDTF">2024-10-31T17:10:27Z</dcterms:modified>
</cp:coreProperties>
</file>